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14"/>
  </p:notesMasterIdLst>
  <p:handoutMasterIdLst>
    <p:handoutMasterId r:id="rId15"/>
  </p:handoutMasterIdLst>
  <p:sldIdLst>
    <p:sldId id="1762" r:id="rId2"/>
    <p:sldId id="1763" r:id="rId3"/>
    <p:sldId id="1764" r:id="rId4"/>
    <p:sldId id="1754" r:id="rId5"/>
    <p:sldId id="1765" r:id="rId6"/>
    <p:sldId id="1755" r:id="rId7"/>
    <p:sldId id="1766" r:id="rId8"/>
    <p:sldId id="1767" r:id="rId9"/>
    <p:sldId id="1756" r:id="rId10"/>
    <p:sldId id="1768" r:id="rId11"/>
    <p:sldId id="1769" r:id="rId12"/>
    <p:sldId id="1770" r:id="rId13"/>
  </p:sldIdLst>
  <p:sldSz cx="6858000" cy="9906000" type="A4"/>
  <p:notesSz cx="6808788" cy="9940925"/>
  <p:embeddedFontLst>
    <p:embeddedFont>
      <p:font typeface="Golos Text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F2F2"/>
    <a:srgbClr val="FFFFFF"/>
    <a:srgbClr val="CD3535"/>
    <a:srgbClr val="F1450F"/>
    <a:srgbClr val="24ABC2"/>
    <a:srgbClr val="36C3DA"/>
    <a:srgbClr val="25C6FF"/>
    <a:srgbClr val="E46C0A"/>
    <a:srgbClr val="277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0" d="100"/>
          <a:sy n="80" d="100"/>
        </p:scale>
        <p:origin x="-3282" y="-12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prstClr val="white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prstClr val="white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654461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79246" y="1136576"/>
            <a:ext cx="5851861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Транспортный налог</a:t>
            </a:r>
            <a:endParaRPr lang="ru-RU" sz="1900" dirty="0">
              <a:solidFill>
                <a:srgbClr val="57565A">
                  <a:lumMod val="50000"/>
                </a:srgb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881117"/>
              </p:ext>
            </p:extLst>
          </p:nvPr>
        </p:nvGraphicFramePr>
        <p:xfrm>
          <a:off x="469650" y="1557640"/>
          <a:ext cx="6020465" cy="70033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2879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4328659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1368927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Статья 361.1.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Налогового кодекса Российской Федерации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Категория</a:t>
                      </a:r>
                      <a:r>
                        <a:rPr lang="ru-RU" sz="105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налогоплательщика</a:t>
                      </a:r>
                      <a:endParaRPr lang="ru-RU" sz="105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Размер</a:t>
                      </a:r>
                      <a:r>
                        <a:rPr lang="en-US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льготы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245894">
                <a:tc gridSpan="3">
                  <a:txBody>
                    <a:bodyPr/>
                    <a:lstStyle/>
                    <a:p>
                      <a:pPr marL="0" algn="just" defTabSz="1760969" rtl="0" eaLnBrk="1" latinLnBrk="0" hangingPunct="1"/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Льгота предоставляется в отношении одного транспортного средства – объекта</a:t>
                      </a:r>
                      <a:r>
                        <a:rPr lang="ru-RU" sz="1100" b="0" i="1" kern="1200" baseline="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 налогообложения каждого вида с максимальной исчисленной суммой налога</a:t>
                      </a:r>
                      <a:endParaRPr lang="ru-RU" sz="1100" b="0" i="1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277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Ветераны боевых действий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Освобождены от уплаты налога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45894">
                <a:tc>
                  <a:txBody>
                    <a:bodyPr/>
                    <a:lstStyle/>
                    <a:p>
                      <a:pPr marL="0" algn="l" defTabSz="1760969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2.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760969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Лица, указанные в подпунктах 9.1 - 9.5 пункта 1 статьи 407 Налогового кодекса Российской Федерации: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Освобождены от уплаты налога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894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лица, принимающие (принимавшие) участие в специальной военной операции: лица, проходящие службу в войсках национальной гвардии Российской Федерации и имеющие специальные звания полиции, сотрудники органов внутренних дел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894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лица, принимающие (принимавшие) участие в специальной военной операции: граждане, заключившие контракт о пребывании в добровольческом формировании (о добровольном содействии в выполнении задач, возложенных на Вооруженные Силы Российской Федерации или войска национальной гвардии Российской Федерации) либо заключившие контракт (имеющие иные правоотношения) с организациями, содействующими выполнению задач, возложенных на Вооруженные Силы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0612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лица, выполняющие (выполнявшие) возложенные на них задачи на территориях Украины, Донецкой Народной Республики, Луганской Народной Республики, Запорожской области и Херсонской области в период проведения специальной военной операции: сотрудники Следственного комитета Российской Федерации, федеральной противопожарной службы Государственной противопожарной службы, уголовно-исполнительной системы Российской Федерации, органов принудительного исполнения Российской Федерации; сотрудники органов внутренних дел Российской Федерации; прокурорские работники; военнослужащие спасательных воинских формирований федерального органа исполнительной власти, уполномоченного на решение задач в области гражданской обороны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305" y="8558704"/>
            <a:ext cx="1775445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558704"/>
            <a:ext cx="1093803" cy="1093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2276872" y="9421674"/>
            <a:ext cx="2779147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ru-RU" sz="1000" dirty="0" smtClean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Сервис ФНС России «Справочная информация о ставках и льготах </a:t>
            </a:r>
          </a:p>
          <a:p>
            <a:pPr algn="r"/>
            <a:r>
              <a:rPr lang="ru-RU" sz="1000" dirty="0" smtClean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</a:t>
            </a:r>
            <a:endParaRPr lang="ru-RU" sz="1000" dirty="0">
              <a:solidFill>
                <a:srgbClr val="57565A">
                  <a:lumMod val="75000"/>
                </a:srgb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4" name="Рисунок 13" descr="http://qrcoder.ru/code/?https%3A%2F%2Fwww.nalog.gov.ru%2Frn86%2Fservice%2Ftax%2F&amp;4&amp;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91063"/>
            <a:ext cx="1173026" cy="11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8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654461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48680" y="1282770"/>
            <a:ext cx="5851861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 на имущество физических лиц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81526"/>
              </p:ext>
            </p:extLst>
          </p:nvPr>
        </p:nvGraphicFramePr>
        <p:xfrm>
          <a:off x="469650" y="1712640"/>
          <a:ext cx="5930929" cy="501060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7507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4256645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116840"/>
                <a:gridCol w="1239937"/>
              </a:tblGrid>
              <a:tr h="45666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Статья 407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Налогового кодекса Российской Федерации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1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Категория</a:t>
                      </a:r>
                      <a:r>
                        <a:rPr lang="ru-RU" sz="100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налогоплательщика</a:t>
                      </a:r>
                      <a:endParaRPr lang="ru-RU" sz="100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Размер льготы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674752">
                <a:tc gridSpan="4">
                  <a:txBody>
                    <a:bodyPr/>
                    <a:lstStyle/>
                    <a:p>
                      <a:pPr marL="0" algn="just" defTabSz="1760969" rtl="0" eaLnBrk="1" latinLnBrk="0" hangingPunct="1"/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Льгота предоставляется в отношении одного</a:t>
                      </a:r>
                      <a:r>
                        <a:rPr lang="ru-RU" sz="1100" b="0" i="1" kern="1200" baseline="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 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объекта налогообложения каждого вида (квартира, комната, жилой дом, помещение, гараж, </a:t>
                      </a:r>
                      <a:r>
                        <a:rPr lang="ru-RU" sz="1100" b="0" i="1" kern="1200" dirty="0" err="1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машино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-место), находящегося в собственности налогоплательщика и не используемого в предпринимательской деятельности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75049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лица, выполняющие (выполнявшие) возложенные на них задачи на территориях Украины, Донецкой Народной Республики, Луганской Народной Республики, Запорожской области и Херсонской области в период проведения специальной военной операции: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Освобождены от уплаты налога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0498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сотрудники Следственного комитета Российской Федерации, федеральной противопожарной службы Государственной противопожарной службы, уголовно-исполнительной системы Российской Федерации, органов принудительного исполнения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188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сотрудники органов внутренних дел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6979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прокурорские работники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6979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военнослужащие спасательных воинских формирований федерального органа исполнительной власти, уполномоченного на решение задач в области гражданской обороны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305" y="8558704"/>
            <a:ext cx="1775445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558704"/>
            <a:ext cx="1093803" cy="1093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2276872" y="9421674"/>
            <a:ext cx="2779147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Сервис ФНС России «Справочная информация о ставках и льготах </a:t>
            </a:r>
          </a:p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</a:t>
            </a:r>
            <a:endParaRPr lang="ru-RU" sz="10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4" name="Рисунок 13" descr="http://qrcoder.ru/code/?https%3A%2F%2Fwww.nalog.gov.ru%2Frn86%2Fservice%2Ftax%2F&amp;4&amp;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91063"/>
            <a:ext cx="1173026" cy="11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6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654461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48680" y="1282770"/>
            <a:ext cx="5851861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 на имущество физических лиц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974640"/>
              </p:ext>
            </p:extLst>
          </p:nvPr>
        </p:nvGraphicFramePr>
        <p:xfrm>
          <a:off x="469650" y="1712640"/>
          <a:ext cx="5930929" cy="652481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7507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4256645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116840"/>
                <a:gridCol w="1239937"/>
              </a:tblGrid>
              <a:tr h="45666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Статья 407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Налогового кодекса Российской Федерации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1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Категория</a:t>
                      </a:r>
                      <a:r>
                        <a:rPr lang="ru-RU" sz="100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налогоплательщика</a:t>
                      </a:r>
                      <a:endParaRPr lang="ru-RU" sz="100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Размер льготы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674752">
                <a:tc gridSpan="4">
                  <a:txBody>
                    <a:bodyPr/>
                    <a:lstStyle/>
                    <a:p>
                      <a:pPr marL="0" algn="just" defTabSz="1760969" rtl="0" eaLnBrk="1" latinLnBrk="0" hangingPunct="1"/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Льгота предоставляется в отношении одного</a:t>
                      </a:r>
                      <a:r>
                        <a:rPr lang="ru-RU" sz="1100" b="0" i="1" kern="1200" baseline="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 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объекта налогообложения каждого вида (квартира, комната, жилой дом, помещение, гараж, </a:t>
                      </a:r>
                      <a:r>
                        <a:rPr lang="ru-RU" sz="1100" b="0" i="1" kern="1200" dirty="0" err="1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машино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-место), находящегося в собственности налогоплательщика и не используемого в предпринимательской деятельности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7504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3</a:t>
                      </a:r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военнослужащие органов федеральной службы безопасности, войск национальной гвардии Российской Федерации, лица, проходящие службу в войсках национальной гвардии Российской Федерации и имеющие специальные звания полиции, сотрудники органов внутренних дел Российской Федерации, выполняющие (выполнявшие) задачи по оказанию содействия органам федеральной службы безопасности на участках, примыкающих к районам проведения специальной военной операции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Освобождены от уплаты налога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4.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члены семей: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05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Освобождены от уплаты налога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188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лиц, принимающих (принимавших) участие в специальной военной операции, указанных в подпунктах 9.1 - 9.3 пункта 1 статьи 407 Налогового кодекса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6979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граждан, призванных на военную службу по мобилизации в Вооруженные Силы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6979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военнослужащих органов федеральной службы безопасности, органов государственной охраны, проходящих военную службу по контракту в воинских частях, органах, организациях, учреждениях и подразделениях, дислоцированных (расположенных) на территориях Донецкой Народной Республики, Луганской Народной Республики, Запорожской области и Херсонской области, либо направленных (командированных) на срок не менее трех месяцев для временного исполнения обязанностей по вакантным воинским должностям в этих воинских частях, органах, организациях, учреждениях и подразделениях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305" y="8558704"/>
            <a:ext cx="1775445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558704"/>
            <a:ext cx="1093803" cy="1093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2276872" y="9421674"/>
            <a:ext cx="2779147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Сервис ФНС России «Справочная информация о ставках и льготах </a:t>
            </a:r>
          </a:p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</a:t>
            </a:r>
            <a:endParaRPr lang="ru-RU" sz="10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4" name="Рисунок 13" descr="http://qrcoder.ru/code/?https%3A%2F%2Fwww.nalog.gov.ru%2Frn86%2Fservice%2Ftax%2F&amp;4&amp;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91063"/>
            <a:ext cx="1173026" cy="11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10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654461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48680" y="1282770"/>
            <a:ext cx="5851861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 на имущество физических лиц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2380"/>
              </p:ext>
            </p:extLst>
          </p:nvPr>
        </p:nvGraphicFramePr>
        <p:xfrm>
          <a:off x="469650" y="1712640"/>
          <a:ext cx="5930929" cy="49178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7507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4256645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116840"/>
                <a:gridCol w="1239937"/>
              </a:tblGrid>
              <a:tr h="45666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Статья 407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Налогового кодекса Российской Федерации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1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Категория</a:t>
                      </a:r>
                      <a:r>
                        <a:rPr lang="ru-RU" sz="100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налогоплательщика</a:t>
                      </a:r>
                      <a:endParaRPr lang="ru-RU" sz="100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Размер льготы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674752">
                <a:tc gridSpan="4">
                  <a:txBody>
                    <a:bodyPr/>
                    <a:lstStyle/>
                    <a:p>
                      <a:pPr marL="0" algn="just" defTabSz="1760969" rtl="0" eaLnBrk="1" latinLnBrk="0" hangingPunct="1"/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Льгота предоставляется в отношении одного</a:t>
                      </a:r>
                      <a:r>
                        <a:rPr lang="ru-RU" sz="1100" b="0" i="1" kern="1200" baseline="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 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объекта налогообложения каждого вида (квартира, комната, жилой дом, помещение, гараж, </a:t>
                      </a:r>
                      <a:r>
                        <a:rPr lang="ru-RU" sz="1100" b="0" i="1" kern="1200" dirty="0" err="1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машино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-место), находящегося в собственности налогоплательщика и не используемого в предпринимательской деятельности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750498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лиц, указанных в подпунктах 9.1 - 9.3 статьи 407 Налогового кодекса Российской Федерации, лиц, относящихся к ветеранам боевых действий в соответствии с подпунктами 2.3 и 9 пункта 1 статьи 3 Федерального закона от 12 января 1995 года N 5-ФЗ "О ветеранах", погибших (умерших) в период участия в специальной военной операции (при выполнении задач в период проведения специальной военной операции). К числу погибших относятся также лица, умершие до истечения одного года со дня их увольнения с военной службы (увольнения со службы, прекращения трудового договора или иных правоотношений), вследствие увечья (ранения, травмы, контузии) или заболевания, полученных ими в период проведения специальной военной операции (при выполнении задач в период проведения специальной военной операции)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948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лиц, погибших (умерших) в связи с участием в боевых действиях в составе Вооруженных Сил Донецкой Народной Республики, Народной милиции Луганской Народной Республики, воинских формирований и органов Донецкой Народной Республики и Луганской Народной Республики начиная с 11 мая 2014 года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05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305" y="8558704"/>
            <a:ext cx="1775445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558704"/>
            <a:ext cx="1093803" cy="1093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2276872" y="9421674"/>
            <a:ext cx="2779147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Сервис ФНС России «Справочная информация о ставках и льготах </a:t>
            </a:r>
          </a:p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</a:t>
            </a:r>
            <a:endParaRPr lang="ru-RU" sz="10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4" name="Рисунок 13" descr="http://qrcoder.ru/code/?https%3A%2F%2Fwww.nalog.gov.ru%2Frn86%2Fservice%2Ftax%2F&amp;4&amp;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91063"/>
            <a:ext cx="1173026" cy="11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5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prstClr val="white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prstClr val="white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654461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48680" y="1323971"/>
            <a:ext cx="5851861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Транспортный налог</a:t>
            </a:r>
            <a:endParaRPr lang="ru-RU" sz="1900" dirty="0">
              <a:solidFill>
                <a:srgbClr val="57565A">
                  <a:lumMod val="50000"/>
                </a:srgb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562056"/>
              </p:ext>
            </p:extLst>
          </p:nvPr>
        </p:nvGraphicFramePr>
        <p:xfrm>
          <a:off x="514605" y="1826221"/>
          <a:ext cx="6020465" cy="562139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2879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4328659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315085"/>
                <a:gridCol w="1053842"/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Статья 361.1.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Налогового кодекса Российской Федерации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Категория</a:t>
                      </a:r>
                      <a:r>
                        <a:rPr lang="ru-RU" sz="105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налогоплательщика</a:t>
                      </a:r>
                      <a:endParaRPr lang="ru-RU" sz="105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Размер</a:t>
                      </a:r>
                      <a:r>
                        <a:rPr lang="en-US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льготы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622923">
                <a:tc gridSpan="4">
                  <a:txBody>
                    <a:bodyPr/>
                    <a:lstStyle/>
                    <a:p>
                      <a:pPr marL="0" algn="just" defTabSz="1760969" rtl="0" eaLnBrk="1" latinLnBrk="0" hangingPunct="1"/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Льгота предоставляется в отношении одного транспортного средства – объекта</a:t>
                      </a:r>
                      <a:r>
                        <a:rPr lang="ru-RU" sz="1100" b="0" i="1" kern="1200" baseline="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 налогообложения каждого вида с максимальной исчисленной суммой налога</a:t>
                      </a:r>
                      <a:endParaRPr lang="ru-RU" sz="1100" b="0" i="1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лица, проходящие службу в войсках национальной гвардии Российской Федерации и имеющие специальные звания полиции, сотрудники органов внутренних дел Российской Федерации, выполняющие (выполнявшие) задачи по оказанию содействия органам федеральной службы безопасности на участках, примыкающих к районам проведения специальной военной операции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780">
                <a:tc>
                  <a:txBody>
                    <a:bodyPr/>
                    <a:lstStyle/>
                    <a:p>
                      <a:pPr marL="0" algn="l" defTabSz="1760969" rtl="0" eaLnBrk="1" latinLnBrk="0" hangingPunct="1"/>
                      <a:endParaRPr lang="ru-RU" sz="1000" kern="1200" dirty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члены семей лиц, принимающих (принимавших) участие в специальной военной операции, указанных в подпунктах 9.1 - 9.3 пункта 1 статьи 407 Налогового кодекса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460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члены семей граждан, призванных на военную службу по мобилизации в Вооруженные Силы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894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члены семей военнослужащих органов федеральной службы безопасности, органов государственной охраны, проходящих военную службу по контракту в воинских частях, органах, организациях, учреждениях и подразделениях, дислоцированных (расположенных) на территориях Донецкой Народной Республики, Луганской Народной Республики, Запорожской области и Херсонской области, либо направленных (командированных) на срок не менее трех месяцев для временного исполнения обязанностей по вакантным воинским должностям в этих воинских частях, органах, организациях, учреждениях и подразделениях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305" y="8558704"/>
            <a:ext cx="1775445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558704"/>
            <a:ext cx="1093803" cy="1093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2276872" y="9421674"/>
            <a:ext cx="2779147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ru-RU" sz="1000" dirty="0" smtClean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Сервис ФНС России «Справочная информация о ставках и льготах </a:t>
            </a:r>
          </a:p>
          <a:p>
            <a:pPr algn="r"/>
            <a:r>
              <a:rPr lang="ru-RU" sz="1000" dirty="0" smtClean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</a:t>
            </a:r>
            <a:endParaRPr lang="ru-RU" sz="1000" dirty="0">
              <a:solidFill>
                <a:srgbClr val="57565A">
                  <a:lumMod val="75000"/>
                </a:srgb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4" name="Рисунок 13" descr="http://qrcoder.ru/code/?https%3A%2F%2Fwww.nalog.gov.ru%2Frn86%2Fservice%2Ftax%2F&amp;4&amp;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91063"/>
            <a:ext cx="1173026" cy="11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93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prstClr val="white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prstClr val="white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654461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30065" y="1470165"/>
            <a:ext cx="5851861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Транспортный налог</a:t>
            </a:r>
            <a:endParaRPr lang="ru-RU" sz="1900" dirty="0">
              <a:solidFill>
                <a:srgbClr val="57565A">
                  <a:lumMod val="50000"/>
                </a:srgb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84436"/>
              </p:ext>
            </p:extLst>
          </p:nvPr>
        </p:nvGraphicFramePr>
        <p:xfrm>
          <a:off x="494943" y="1872476"/>
          <a:ext cx="6020465" cy="352019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2879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4328659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298743"/>
                <a:gridCol w="1070184"/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Статья 361.1.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Налогового кодекса Российской Федерации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Категория</a:t>
                      </a:r>
                      <a:r>
                        <a:rPr lang="ru-RU" sz="105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налогоплательщика</a:t>
                      </a:r>
                      <a:endParaRPr lang="ru-RU" sz="105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Размер</a:t>
                      </a:r>
                      <a:r>
                        <a:rPr lang="en-US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льготы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628492">
                <a:tc gridSpan="4">
                  <a:txBody>
                    <a:bodyPr/>
                    <a:lstStyle/>
                    <a:p>
                      <a:pPr marL="0" algn="just" defTabSz="1760969" rtl="0" eaLnBrk="1" latinLnBrk="0" hangingPunct="1"/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Льгота предоставляется в отношении одного транспортного средства – объекта</a:t>
                      </a:r>
                      <a:r>
                        <a:rPr lang="ru-RU" sz="1100" b="0" i="1" kern="1200" baseline="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 налогообложения каждого вида с максимальной исчисленной суммой налога</a:t>
                      </a:r>
                      <a:endParaRPr lang="ru-RU" sz="1100" b="0" i="1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245894">
                <a:tc>
                  <a:txBody>
                    <a:bodyPr/>
                    <a:lstStyle/>
                    <a:p>
                      <a:pPr marL="0" algn="l" defTabSz="1760969" rtl="0" eaLnBrk="1" latinLnBrk="0" hangingPunct="1"/>
                      <a:endParaRPr lang="ru-RU" sz="1000" kern="1200" dirty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just" defTabSz="1760969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члены семей лиц, принимавших участие в специальной военной операции, указанных в подпунктах 9.1 - 9.3 пункта 1 статьи 407 Налогового кодекса Российской Федерации, относящихся к ветеранам боевых действий, погибших (умерших) в период участия в специальной военной операции (при выполнении задач в период проведения специальной военной операции)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3808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лиц, погибших (умерших) в связи с участием в боевых действиях в составе Вооруженных Сил Донецкой Народной Республики, Народной милиции Луганской Народной Республики, воинских формирований и органов Донецкой Народной Республики и Луганской Народной Республики начиная с 11 мая 2014 года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305" y="8558704"/>
            <a:ext cx="1775445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558704"/>
            <a:ext cx="1093803" cy="1093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2276872" y="9421674"/>
            <a:ext cx="2779147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ru-RU" sz="1000" dirty="0" smtClean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Сервис ФНС России «Справочная информация о ставках и льготах </a:t>
            </a:r>
          </a:p>
          <a:p>
            <a:pPr algn="r"/>
            <a:r>
              <a:rPr lang="ru-RU" sz="1000" dirty="0" smtClean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</a:t>
            </a:r>
            <a:endParaRPr lang="ru-RU" sz="1000" dirty="0">
              <a:solidFill>
                <a:srgbClr val="57565A">
                  <a:lumMod val="75000"/>
                </a:srgb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4" name="Рисунок 13" descr="http://qrcoder.ru/code/?https%3A%2F%2Fwww.nalog.gov.ru%2Frn86%2Fservice%2Ftax%2F&amp;4&amp;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91063"/>
            <a:ext cx="1173026" cy="11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68733"/>
              </p:ext>
            </p:extLst>
          </p:nvPr>
        </p:nvGraphicFramePr>
        <p:xfrm>
          <a:off x="512083" y="7041232"/>
          <a:ext cx="6020465" cy="102389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020465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</a:tblGrid>
              <a:tr h="1023892">
                <a:tc>
                  <a:txBody>
                    <a:bodyPr/>
                    <a:lstStyle/>
                    <a:p>
                      <a:pPr marL="0" algn="just" defTabSz="1760969" rtl="0" eaLnBrk="1" latinLnBrk="0" hangingPunct="1"/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Законом ХМАО от 14.11.2022 № 62-оз</a:t>
                      </a:r>
                      <a:r>
                        <a:rPr lang="ru-RU" sz="1100" b="0" i="1" kern="1200" baseline="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 «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О транспортном налоге в Ханты-Мансийском автономном округе – Югре» установлены  дополнительные налоговые льготы</a:t>
                      </a:r>
                      <a:r>
                        <a:rPr lang="ru-RU" sz="1100" b="0" i="1" kern="1200" baseline="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 по транспортному налогу для участников специальной военной </a:t>
                      </a:r>
                      <a:r>
                        <a:rPr lang="ru-RU" sz="1100" b="0" i="1" kern="1200" baseline="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операции и  ветеранов </a:t>
                      </a:r>
                      <a:r>
                        <a:rPr lang="ru-RU" sz="1100" b="0" i="1" kern="1200" baseline="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боевых действий</a:t>
                      </a:r>
                      <a:endParaRPr lang="ru-RU" sz="1100" b="0" i="1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2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388" y="8870644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160748" y="8870644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132570" y="9124334"/>
            <a:ext cx="1348891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429068" y="1298295"/>
            <a:ext cx="5851861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Транспортный налог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95305"/>
              </p:ext>
            </p:extLst>
          </p:nvPr>
        </p:nvGraphicFramePr>
        <p:xfrm>
          <a:off x="488702" y="1748644"/>
          <a:ext cx="6014094" cy="525112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9718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4293361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1421015"/>
              </a:tblGrid>
              <a:tr h="68407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Закон ХМАО от 14.11.2022 № 62-оз 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«О транспортном налоге в Ханты-Мансийском автономном округе – Югре»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5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593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Категория</a:t>
                      </a:r>
                      <a:r>
                        <a:rPr lang="ru-RU" sz="105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налогоплательщика</a:t>
                      </a:r>
                      <a:endParaRPr lang="ru-RU" sz="105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Размер льготы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1466777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100" b="0" i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Льгота предоставляется на легковые автомобили с мощностью двигателя до 200 лошадиных сил включительно, мотоциклы и мотороллеры независимо от мощности двигателя, грузовые автомобили с мощностью двигателя до 150 лошадиных сил включительно, снегоходы и мотосани с мощностью двигателя до 50 лошадиных сил включительно, другие самоходные транспортные средства, машины и механизмы на пневматическом и гусеничном ходу с мощностью двигателя до 100 лошадиных сил включительно, моторные лодки с мощностью двигателя до 50 лошадиных сил включительно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5577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Ветераны боевых действий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Освобождены от уплаты налога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5551">
                <a:tc gridSpan="3">
                  <a:txBody>
                    <a:bodyPr/>
                    <a:lstStyle/>
                    <a:p>
                      <a:pPr marL="0" algn="just" defTabSz="1760969" rtl="0" eaLnBrk="1" latinLnBrk="0" hangingPunct="1"/>
                      <a:r>
                        <a:rPr lang="ru-RU" sz="1100" b="0" i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Льгота предоставляется на легковые автомобили 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независимо от мощности двигателя, мотоциклы и мотороллеры независимо от мощности двигателя, грузовые автомобили с мощностью двигателя до 150 лошадиных сил включительно, снегоходы и мотосани с мощностью двигателя до 50 лошадиных сил включительно, другие самоходные транспортные средства, машины и механизмы на пневматическом и гусеничном ходу с мощностью двигателя до 100 лошадиных сил включительно, моторные лодки с мощностью двигателя до 50 лошадиных сил включительно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1.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Граждане, призванные на военную службу по мобилизации в Вооруженные Силы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Освобождены от уплаты налога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305" y="8558704"/>
            <a:ext cx="1775445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558704"/>
            <a:ext cx="1093803" cy="1093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2620897" y="9403298"/>
            <a:ext cx="2430955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Сервис ФНС России «Справочная информация о ставках и льготах </a:t>
            </a:r>
          </a:p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</a:t>
            </a:r>
            <a:endParaRPr lang="ru-RU" sz="10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21" name="Рисунок 20" descr="http://qrcoder.ru/code/?https%3A%2F%2Fwww.nalog.gov.ru%2Frn86%2Fservice%2Ftax%2F&amp;4&amp;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34280"/>
            <a:ext cx="1173026" cy="11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1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prstClr val="white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prstClr val="white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388" y="8870644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160748" y="8870644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132570" y="9124334"/>
            <a:ext cx="1348891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482629" y="1337832"/>
            <a:ext cx="5851861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>
                <a:solidFill>
                  <a:srgbClr val="57565A">
                    <a:lumMod val="50000"/>
                  </a:srgb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Транспортный налог</a:t>
            </a:r>
            <a:endParaRPr lang="ru-RU" sz="1900" dirty="0">
              <a:solidFill>
                <a:srgbClr val="57565A">
                  <a:lumMod val="50000"/>
                </a:srgb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428096"/>
              </p:ext>
            </p:extLst>
          </p:nvPr>
        </p:nvGraphicFramePr>
        <p:xfrm>
          <a:off x="458984" y="1820652"/>
          <a:ext cx="6048296" cy="571381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1423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4317777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180871"/>
                <a:gridCol w="1248225"/>
              </a:tblGrid>
              <a:tr h="60340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Закон ХМАО от 14.11.2022 № 62-оз 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«О транспортном налоге в Ханты-Мансийском автономном округе – Югре»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5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271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Категория</a:t>
                      </a:r>
                      <a:r>
                        <a:rPr lang="ru-RU" sz="105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налогоплательщика</a:t>
                      </a:r>
                      <a:endParaRPr lang="ru-RU" sz="105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Размер льготы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1387927">
                <a:tc gridSpan="4">
                  <a:txBody>
                    <a:bodyPr/>
                    <a:lstStyle/>
                    <a:p>
                      <a:pPr marL="0" marR="0" lvl="0" indent="0" algn="just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kern="1200" noProof="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Льгота предоставляется на легковые автомобили независимо от мощности двигателя, мотоциклы и мотороллеры независимо от мощности двигателя, грузовые автомобили с мощностью двигателя до 150 лошадиных сил включительно, снегоходы и мотосани с мощностью двигателя до 50 лошадиных сил включительно, другие самоходные транспортные средства, машины и механизмы на пневматическом и гусеничном ходу с мощностью двигателя до 100 лошадиных сил включительно, моторные лодки с мощностью двигателя до 50 лошадиных сил включительно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581807">
                <a:tc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2.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 Участники специальной военной операции: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Освобождены от уплаты налога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917739">
                <a:tc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граждане, принимающие (принимавшие) участие в специальной военной операции на территориях Украины, Донецкой Народной Республики, Луганской Народной Республики, Запорожской, Херсонской областей, из числа военнослужащих или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2480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граждане, заключившие контракт о добровольном содействии в выполнении задач, возложенных на Вооруженные Силы Российской Федерации в ходе специальной военной операции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305" y="8558704"/>
            <a:ext cx="1775445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558704"/>
            <a:ext cx="1093803" cy="1093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2620897" y="9403298"/>
            <a:ext cx="2430955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ru-RU" sz="1000" dirty="0" smtClean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Сервис ФНС России «Справочная информация о ставках и льготах </a:t>
            </a:r>
          </a:p>
          <a:p>
            <a:pPr algn="r"/>
            <a:r>
              <a:rPr lang="ru-RU" sz="1000" dirty="0" smtClean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</a:t>
            </a:r>
            <a:endParaRPr lang="ru-RU" sz="1000" dirty="0">
              <a:solidFill>
                <a:srgbClr val="57565A">
                  <a:lumMod val="75000"/>
                </a:srgb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21" name="Рисунок 20" descr="http://qrcoder.ru/code/?https%3A%2F%2Fwww.nalog.gov.ru%2Frn86%2Fservice%2Ftax%2F&amp;4&amp;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34280"/>
            <a:ext cx="1173026" cy="11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3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654461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48680" y="1374318"/>
            <a:ext cx="5851861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Земельный налог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94174"/>
              </p:ext>
            </p:extLst>
          </p:nvPr>
        </p:nvGraphicFramePr>
        <p:xfrm>
          <a:off x="529136" y="1784649"/>
          <a:ext cx="5871405" cy="622869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8915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3662188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141852"/>
                <a:gridCol w="1738450"/>
              </a:tblGrid>
              <a:tr h="561481">
                <a:tc gridSpan="4"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Статья 391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  <a:p>
                      <a:pPr marL="0" algn="ctr" defTabSz="1760969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Налогового кодекса Российской Федерации 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5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01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Категория</a:t>
                      </a:r>
                      <a:r>
                        <a:rPr lang="ru-RU" sz="105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налогоплательщика</a:t>
                      </a:r>
                      <a:endParaRPr lang="ru-RU" sz="105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Размер</a:t>
                      </a:r>
                      <a:r>
                        <a:rPr lang="en-US" sz="105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льготы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911690">
                <a:tc gridSpan="4">
                  <a:txBody>
                    <a:bodyPr/>
                    <a:lstStyle/>
                    <a:p>
                      <a:pPr marL="0" algn="l" defTabSz="1760969" rtl="0" eaLnBrk="1" latinLnBrk="0" hangingPunct="1"/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Налоговая база уменьшается на величину кадастровой стоимости 600 квадратных метров площади одного земельного участка, находящегося в собственности, постоянном (бессрочном) пользовании или пожизненном наследуемом владении налогоплательщиков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1760969" rtl="0" eaLnBrk="1" latinLnBrk="0" hangingPunct="1"/>
                      <a:endParaRPr lang="ru-RU" sz="1050" b="0" i="1" kern="1200" dirty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65889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Ветераны и инвалиды боевых действий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05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Уменьшение налоговой базы</a:t>
                      </a:r>
                      <a:endParaRPr lang="ru-RU" sz="1000" dirty="0">
                        <a:latin typeface="Golos Text" panose="020B0604020202020204" charset="0"/>
                        <a:ea typeface="Golos Text" panose="020B060402020202020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6356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Лица, указанные в подпунктах 9.1 - 9.5 пункта 1 статьи 407 Налогового кодекса Российской Федерации: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5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Уменьшение налоговой базы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4551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лица, принимающие (принимавшие) участие в специальной военной операции: лица, проходящие службу в войсках национальной гвардии Российской Федерации и имеющие специальные звания полиции, сотрудники органов внутренних дел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05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457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лица, принимающие (принимавшие) участие в специальной военной операции: граждане, заключившие контракт о пребывании в добровольческом формировании (о добровольном содействии в выполнении задач, возложенных на Вооруженные Силы Российской Федерации или войска национальной гвардии Российской Федерации) либо заключившие контракт (имеющие иные правоотношения) с организациями, содействующими выполнению задач, возложенных на Вооруженные Силы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305" y="8558704"/>
            <a:ext cx="1775445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558704"/>
            <a:ext cx="1093803" cy="1093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2276872" y="9421674"/>
            <a:ext cx="2779147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Сервис ФНС России «Справочная информация о ставках и льготах </a:t>
            </a:r>
          </a:p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</a:t>
            </a:r>
            <a:endParaRPr lang="ru-RU" sz="10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4" name="Рисунок 13" descr="http://qrcoder.ru/code/?https%3A%2F%2Fwww.nalog.gov.ru%2Frn86%2Fservice%2Ftax%2F&amp;4&amp;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34280"/>
            <a:ext cx="1173026" cy="11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0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654461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48680" y="1374318"/>
            <a:ext cx="5851861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Земельный налог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82298"/>
              </p:ext>
            </p:extLst>
          </p:nvPr>
        </p:nvGraphicFramePr>
        <p:xfrm>
          <a:off x="488835" y="1784648"/>
          <a:ext cx="5857914" cy="633985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8159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3306679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493459"/>
                <a:gridCol w="1729617"/>
              </a:tblGrid>
              <a:tr h="586566">
                <a:tc gridSpan="4"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Статья 391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  <a:p>
                      <a:pPr marL="0" algn="ctr" defTabSz="1760969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Налогового кодекса Российской Федерации 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5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747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Категория</a:t>
                      </a:r>
                      <a:r>
                        <a:rPr lang="ru-RU" sz="105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налогоплательщика</a:t>
                      </a:r>
                      <a:endParaRPr lang="ru-RU" sz="105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Размер</a:t>
                      </a:r>
                      <a:r>
                        <a:rPr lang="ru-RU" sz="105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/ </a:t>
                      </a:r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вид льготы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952420">
                <a:tc gridSpan="4">
                  <a:txBody>
                    <a:bodyPr/>
                    <a:lstStyle/>
                    <a:p>
                      <a:pPr marL="0" algn="just" defTabSz="1760969" rtl="0" eaLnBrk="1" latinLnBrk="0" hangingPunct="1"/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Налоговая база уменьшается на величину кадастровой стоимости 600 квадратных метров площади одного земельного участка, находящегося в собственности, постоянном (бессрочном) пользовании или пожизненном наследуемом владении налогоплательщиков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1760969" rtl="0" eaLnBrk="1" latinLnBrk="0" hangingPunct="1"/>
                      <a:endParaRPr lang="ru-RU" sz="1050" b="0" i="1" kern="1200" dirty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2870803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лица, выполняющие (выполнявшие) возложенные на них задачи на территориях Украины, Донецкой Народной Республики, Луганской Народной Республики, Запорожской области и Херсонской области в период проведения специальной военной операции: сотрудники Следственного комитета Российской Федерации, федеральной противопожарной службы Государственной противопожарной службы, уголовно-исполнительной системы Российской Федерации, органов принудительного исполнения Российской Федерации; сотрудники органов внутренних дел Российской Федерации; прокурорские работники; военнослужащие спасательных воинских формирований федерального органа исполнительной власти, уполномоченного на решение задач в области гражданской обороны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05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5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5316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лица, проходящие службу в войсках национальной гвардии Российской Федерации и имеющие специальные звания полиции, сотрудники органов внутренних дел Российской Федерации, выполняющие (выполнявшие) задачи по оказанию содействия органам федеральной службы безопасности на участках, примыкающих к районам проведения специальной военной операции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5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305" y="8558704"/>
            <a:ext cx="1775445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558704"/>
            <a:ext cx="1093803" cy="1093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2276872" y="9421674"/>
            <a:ext cx="2779147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Сервис ФНС России «Справочная информация о ставках и льготах </a:t>
            </a:r>
          </a:p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</a:t>
            </a:r>
            <a:endParaRPr lang="ru-RU" sz="10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4" name="Рисунок 13" descr="http://qrcoder.ru/code/?https%3A%2F%2Fwww.nalog.gov.ru%2Frn86%2Fservice%2Ftax%2F&amp;4&amp;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34280"/>
            <a:ext cx="1173026" cy="11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3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654461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48680" y="1228124"/>
            <a:ext cx="5851861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Земельный налог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61190"/>
              </p:ext>
            </p:extLst>
          </p:nvPr>
        </p:nvGraphicFramePr>
        <p:xfrm>
          <a:off x="516560" y="1640632"/>
          <a:ext cx="5883981" cy="677150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9620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3321392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1061628"/>
                <a:gridCol w="1171341"/>
              </a:tblGrid>
              <a:tr h="538613">
                <a:tc gridSpan="4"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Статья 391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  <a:p>
                      <a:pPr marL="0" algn="ctr" defTabSz="1760969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Налогового кодекса Российской Федерации 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5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38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Категория</a:t>
                      </a:r>
                      <a:r>
                        <a:rPr lang="ru-RU" sz="105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налогоплательщика</a:t>
                      </a:r>
                      <a:endParaRPr lang="ru-RU" sz="105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Размер</a:t>
                      </a:r>
                      <a:r>
                        <a:rPr lang="ru-RU" sz="105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/ </a:t>
                      </a:r>
                      <a:r>
                        <a:rPr lang="ru-RU" sz="105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вид льготы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795844">
                <a:tc gridSpan="4">
                  <a:txBody>
                    <a:bodyPr/>
                    <a:lstStyle/>
                    <a:p>
                      <a:pPr marL="0" algn="l" defTabSz="1760969" rtl="0" eaLnBrk="1" latinLnBrk="0" hangingPunct="1"/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Налоговая база уменьшается на величину кадастровой стоимости 600 квадратных метров площади одного земельного участка, находящегося в собственности, постоянном (бессрочном) пользовании или пожизненном наследуемом владении налогоплательщиков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1760969" rtl="0" eaLnBrk="1" latinLnBrk="0" hangingPunct="1"/>
                      <a:endParaRPr lang="ru-RU" sz="1050" b="0" i="1" kern="1200" dirty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655004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члены семей лиц, принимающих (принимавших) участие</a:t>
                      </a:r>
                      <a:r>
                        <a:rPr lang="ru-RU" sz="1000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в специальной военной операции, указанных в подпунктах 9.1 - 9.3 пункта 1 статьи 407 Налогового кодекса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05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5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050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члены семей граждан, призванных на военную службу по мобилизации в Вооруженные Силы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5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5774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члены семей военнослужащих органов федеральной службы безопасности, органов государственной охраны, проходящих военную службу по контракту в воинских частях, органах, организациях, учреждениях и подразделениях, дислоцированных (расположенных) на территориях Донецкой Народной Республики, Луганской Народной Республики, Запорожской области и Херсонской области, либо направленных (командированных) на срок не менее трех месяцев для временного исполнения обязанностей по вакантным воинским должностям в этих воинских частях, органах, организациях, учреждениях и подразделениях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5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7039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члены семей лиц, принимавших участие в специальной военной операции, указанных в подпунктах 9.1 - 9.3 пункта 1 статьи 407 Налогового кодекса Российской Федерации, относящихся к ветеранам боевых действий, погибших (умерших) в период участия в специальной военной операции (при выполнении задач в период проведения специальной военной операции)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5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7039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лиц, погибших (умерших) в связи с участием в боевых действиях в составе Вооруженных Сил Донецкой Народной Республики, Народной милиции Луганской Народной Республики, воинских формирований и органов Донецкой Народной Республики и Луганской Народной Республики начиная с 11 мая 2014 года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50" dirty="0" smtClean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305" y="8558704"/>
            <a:ext cx="1775445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558704"/>
            <a:ext cx="1093803" cy="1093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2276872" y="9421674"/>
            <a:ext cx="2779147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Сервис ФНС России «Справочная информация о ставках и льготах </a:t>
            </a:r>
          </a:p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</a:t>
            </a:r>
            <a:endParaRPr lang="ru-RU" sz="10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4" name="Рисунок 13" descr="http://qrcoder.ru/code/?https%3A%2F%2Fwww.nalog.gov.ru%2Frn86%2Fservice%2Ftax%2F&amp;4&amp;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34280"/>
            <a:ext cx="1173026" cy="11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2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654461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48680" y="1282770"/>
            <a:ext cx="5851861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 на имущество физических лиц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6AAFBFD5-2AB0-DC86-1F14-F17E239B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96544"/>
              </p:ext>
            </p:extLst>
          </p:nvPr>
        </p:nvGraphicFramePr>
        <p:xfrm>
          <a:off x="469650" y="1712641"/>
          <a:ext cx="5930928" cy="446449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7507">
                  <a:extLst>
                    <a:ext uri="{9D8B030D-6E8A-4147-A177-3AD203B41FA5}">
                      <a16:colId xmlns:a16="http://schemas.microsoft.com/office/drawing/2014/main" xmlns="" val="428241538"/>
                    </a:ext>
                  </a:extLst>
                </a:gridCol>
                <a:gridCol w="4256644">
                  <a:extLst>
                    <a:ext uri="{9D8B030D-6E8A-4147-A177-3AD203B41FA5}">
                      <a16:colId xmlns:a16="http://schemas.microsoft.com/office/drawing/2014/main" xmlns="" val="1750766227"/>
                    </a:ext>
                  </a:extLst>
                </a:gridCol>
                <a:gridCol w="116840"/>
                <a:gridCol w="1239937"/>
              </a:tblGrid>
              <a:tr h="58341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Статья 407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Налогового кодекса Российской Федерации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8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№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Категория</a:t>
                      </a:r>
                      <a:r>
                        <a:rPr lang="ru-RU" sz="1000" b="1" baseline="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налогоплательщика</a:t>
                      </a:r>
                      <a:endParaRPr lang="ru-RU" sz="1000" b="1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Размер льготы</a:t>
                      </a:r>
                    </a:p>
                  </a:txBody>
                  <a:tcPr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398096"/>
                  </a:ext>
                </a:extLst>
              </a:tr>
              <a:tr h="862034">
                <a:tc gridSpan="4">
                  <a:txBody>
                    <a:bodyPr/>
                    <a:lstStyle/>
                    <a:p>
                      <a:pPr marL="0" algn="just" defTabSz="1760969" rtl="0" eaLnBrk="1" latinLnBrk="0" hangingPunct="1"/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Льгота предоставляется в отношении одного</a:t>
                      </a:r>
                      <a:r>
                        <a:rPr lang="ru-RU" sz="1100" b="0" i="1" kern="1200" baseline="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 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объекта налогообложения каждого вида (квартира, комната, жилой дом, помещение, гараж, </a:t>
                      </a:r>
                      <a:r>
                        <a:rPr lang="ru-RU" sz="1100" b="0" i="1" kern="1200" dirty="0" err="1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машино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-место), находящегося в собственности налогоплательщика и не используемого в предпринимательской деятельности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801134"/>
                  </a:ext>
                </a:extLst>
              </a:tr>
              <a:tr h="47495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1.</a:t>
                      </a:r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Лица, принимающие (принимавшие) участие в специальной военной операции: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  <a:cs typeface="+mn-cs"/>
                        </a:rPr>
                        <a:t>Освобождены от уплаты налога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711572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лица, проходящие службу в войсках национальной гвардии Российской Федерации и имеющие специальные звания полиции, сотрудники органов внутренних дел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2651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военнослужащие, а также граждане, заключившие контракт о пребывании в добровольческом формировании (о добровольном содействии в выполнении задач, возложенных на Вооруженные Силы Российской Федерации или войска национальной гвардии Российской Федерации) либо заключившие контракт (имеющие иные правоотношения) с организациями, содействующими выполнению задач, возложенных на Вооруженные Силы Российской Федерации</a:t>
                      </a: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1760969" rtl="0" eaLnBrk="1" latinLnBrk="0" hangingPunct="1"/>
                      <a:endParaRPr lang="ru-RU" sz="1000" kern="1200" dirty="0" smtClean="0">
                        <a:solidFill>
                          <a:schemeClr val="dk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endParaRPr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305" y="8558704"/>
            <a:ext cx="1775445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6" y="8558704"/>
            <a:ext cx="1093803" cy="1093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2276872" y="9421674"/>
            <a:ext cx="2779147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Сервис ФНС России «Справочная информация о ставках и льготах </a:t>
            </a:r>
          </a:p>
          <a:p>
            <a:pPr algn="r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</a:t>
            </a:r>
            <a:endParaRPr lang="ru-RU" sz="10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4" name="Рисунок 13" descr="http://qrcoder.ru/code/?https%3A%2F%2Fwww.nalog.gov.ru%2Frn86%2Fservice%2Ftax%2F&amp;4&amp;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4" y="8591063"/>
            <a:ext cx="1173026" cy="11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1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165691</TotalTime>
  <Words>2636</Words>
  <Application>Microsoft Office PowerPoint</Application>
  <PresentationFormat>Лист A4 (210x297 мм)</PresentationFormat>
  <Paragraphs>210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Golos Text</vt:lpstr>
      <vt:lpstr>Calibri</vt:lpstr>
      <vt:lpstr>Open Sans Light</vt:lpstr>
      <vt:lpstr>Roboto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Чигарева Надежда Сергеевна</cp:lastModifiedBy>
  <cp:revision>2018</cp:revision>
  <cp:lastPrinted>2023-07-13T12:52:05Z</cp:lastPrinted>
  <dcterms:created xsi:type="dcterms:W3CDTF">2014-10-08T23:03:32Z</dcterms:created>
  <dcterms:modified xsi:type="dcterms:W3CDTF">2026-01-26T10:32:55Z</dcterms:modified>
</cp:coreProperties>
</file>