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B2B2B2"/>
    <a:srgbClr val="FFCCFF"/>
    <a:srgbClr val="FF99CC"/>
    <a:srgbClr val="1BDDE7"/>
    <a:srgbClr val="CCFFFF"/>
    <a:srgbClr val="13B1B9"/>
    <a:srgbClr val="119CA3"/>
    <a:srgbClr val="009999"/>
    <a:srgbClr val="3C7A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1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1EEA-07B0-4A04-B798-FC8C34EB02FA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064D-B427-4B37-8633-CE1F4F4473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596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1EEA-07B0-4A04-B798-FC8C34EB02FA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064D-B427-4B37-8633-CE1F4F4473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68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1EEA-07B0-4A04-B798-FC8C34EB02FA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064D-B427-4B37-8633-CE1F4F4473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321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1EEA-07B0-4A04-B798-FC8C34EB02FA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064D-B427-4B37-8633-CE1F4F4473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866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1EEA-07B0-4A04-B798-FC8C34EB02FA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064D-B427-4B37-8633-CE1F4F4473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820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1EEA-07B0-4A04-B798-FC8C34EB02FA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064D-B427-4B37-8633-CE1F4F4473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538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1EEA-07B0-4A04-B798-FC8C34EB02FA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064D-B427-4B37-8633-CE1F4F4473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932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1EEA-07B0-4A04-B798-FC8C34EB02FA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064D-B427-4B37-8633-CE1F4F4473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094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1EEA-07B0-4A04-B798-FC8C34EB02FA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064D-B427-4B37-8633-CE1F4F4473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858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1EEA-07B0-4A04-B798-FC8C34EB02FA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064D-B427-4B37-8633-CE1F4F4473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439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41EEA-07B0-4A04-B798-FC8C34EB02FA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064D-B427-4B37-8633-CE1F4F4473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264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6525" y="172353"/>
            <a:ext cx="7187792" cy="482440"/>
          </a:xfrm>
        </p:spPr>
        <p:txBody>
          <a:bodyPr lIns="0" tIns="0" rIns="0" bIns="0"/>
          <a:lstStyle>
            <a:lvl1pPr>
              <a:defRPr sz="3135" b="0" i="0">
                <a:solidFill>
                  <a:srgbClr val="008BD2"/>
                </a:solidFill>
                <a:latin typeface="Geologica" pitchFamily="2" charset="0"/>
                <a:cs typeface="Geologica" pitchFamily="2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1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06296" y="1690873"/>
            <a:ext cx="4855805" cy="2980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38" b="0" i="0">
                <a:solidFill>
                  <a:schemeClr val="bg1"/>
                </a:solidFill>
                <a:latin typeface="Geologica" pitchFamily="2" charset="0"/>
                <a:cs typeface="Geologica" pitchFamily="2" charset="0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1416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41EEA-07B0-4A04-B798-FC8C34EB02FA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9064D-B427-4B37-8633-CE1F4F4473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817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814A5-3FD5-F968-56A4-62A49062E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597185" y="173613"/>
            <a:ext cx="9653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ea typeface="Inter" panose="02000503000000020004" pitchFamily="50" charset="0"/>
                <a:cs typeface="Arial" panose="020B0604020202020204" pitchFamily="34" charset="0"/>
              </a:rPr>
              <a:t>ПРОГНОЗ СОЦИАЛЬНО-ЭКОНОМИЧЕСКОГО РАЗВИТИЯ </a:t>
            </a:r>
            <a:r>
              <a:rPr lang="ru-RU" sz="2400" b="1" dirty="0" smtClean="0">
                <a:solidFill>
                  <a:srgbClr val="006666"/>
                </a:solidFill>
                <a:latin typeface="Arial" panose="020B0604020202020204" pitchFamily="34" charset="0"/>
                <a:ea typeface="Inter" panose="02000503000000020004" pitchFamily="50" charset="0"/>
                <a:cs typeface="Arial" panose="020B0604020202020204" pitchFamily="34" charset="0"/>
              </a:rPr>
              <a:t>ГОРОДА СУРГУТА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083101"/>
              </p:ext>
            </p:extLst>
          </p:nvPr>
        </p:nvGraphicFramePr>
        <p:xfrm>
          <a:off x="685799" y="1644162"/>
          <a:ext cx="10884879" cy="4721475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3628293">
                  <a:extLst>
                    <a:ext uri="{9D8B030D-6E8A-4147-A177-3AD203B41FA5}">
                      <a16:colId xmlns:a16="http://schemas.microsoft.com/office/drawing/2014/main" val="3694092364"/>
                    </a:ext>
                  </a:extLst>
                </a:gridCol>
                <a:gridCol w="3628293">
                  <a:extLst>
                    <a:ext uri="{9D8B030D-6E8A-4147-A177-3AD203B41FA5}">
                      <a16:colId xmlns:a16="http://schemas.microsoft.com/office/drawing/2014/main" val="1834712480"/>
                    </a:ext>
                  </a:extLst>
                </a:gridCol>
                <a:gridCol w="3628293">
                  <a:extLst>
                    <a:ext uri="{9D8B030D-6E8A-4147-A177-3AD203B41FA5}">
                      <a16:colId xmlns:a16="http://schemas.microsoft.com/office/drawing/2014/main" val="3025825814"/>
                    </a:ext>
                  </a:extLst>
                </a:gridCol>
              </a:tblGrid>
              <a:tr h="3147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2027 ГОД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2028 ГОД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2029 ГОД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46313179"/>
                  </a:ext>
                </a:extLst>
              </a:tr>
              <a:tr h="314765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ПРОМЫШЛЕННОЕ ПРОИЗВОДСТВО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768301"/>
                  </a:ext>
                </a:extLst>
              </a:tr>
              <a:tr h="3147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+2,5%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+1,2%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+0,3%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4362756"/>
                  </a:ext>
                </a:extLst>
              </a:tr>
              <a:tr h="314765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ОБОРОТ МАЛОГО БИЗНЕСА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263409"/>
                  </a:ext>
                </a:extLst>
              </a:tr>
              <a:tr h="3147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+1,7%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+1,9%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+2,2%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9948680"/>
                  </a:ext>
                </a:extLst>
              </a:tr>
              <a:tr h="314765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ИНВЕСТИЦИИ В ОСНОВНОЙ КАПИТАЛ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658709"/>
                  </a:ext>
                </a:extLst>
              </a:tr>
              <a:tr h="3147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+1,6%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+2,1%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+2,7%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1261970"/>
                  </a:ext>
                </a:extLst>
              </a:tr>
              <a:tr h="314765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ОБОРОТ РОЗНИЧНОЙ ТОРГОВЛИ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633888"/>
                  </a:ext>
                </a:extLst>
              </a:tr>
              <a:tr h="3147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+2,3%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+2,4%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+2,9%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2492449"/>
                  </a:ext>
                </a:extLst>
              </a:tr>
              <a:tr h="314765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ОБЪЕМ ПЛАТНЫХ УСЛУГ НАСЕЛЕНИЮ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694196"/>
                  </a:ext>
                </a:extLst>
              </a:tr>
              <a:tr h="3147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+2,0%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+2,2%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+2,4%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6752291"/>
                  </a:ext>
                </a:extLst>
              </a:tr>
              <a:tr h="314765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РЕАЛЬНАЯ ЗАРАБОТНАЯ ПЛАТА  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808501"/>
                  </a:ext>
                </a:extLst>
              </a:tr>
              <a:tr h="3147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+2,2%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+2,1%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+2,1%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1620339"/>
                  </a:ext>
                </a:extLst>
              </a:tr>
              <a:tr h="314765"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ЧИСЛЕННОСТЬ ЗАНЯТЫХ В ЭКОНОМИКЕ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710894"/>
                  </a:ext>
                </a:extLst>
              </a:tr>
              <a:tr h="3147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+0,8%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+0,8%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+0,9%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6586760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85799" y="1168292"/>
            <a:ext cx="10911254" cy="400110"/>
          </a:xfrm>
          <a:prstGeom prst="rect">
            <a:avLst/>
          </a:prstGeom>
          <a:solidFill>
            <a:srgbClr val="006666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ПРОГНОЗ НА 2027 – 2029 ГОДЫ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33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7016</TotalTime>
  <Words>105</Words>
  <Application>Microsoft Office PowerPoint</Application>
  <PresentationFormat>Широкоэкранный</PresentationFormat>
  <Paragraphs>33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Geologica</vt:lpstr>
      <vt:lpstr>Inter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Бергер Ольга Сергеевна</dc:creator>
  <cp:lastModifiedBy>Бергер Ольга Сергеевна</cp:lastModifiedBy>
  <cp:revision>979</cp:revision>
  <cp:lastPrinted>2026-10-21T11:57:25Z</cp:lastPrinted>
  <dcterms:created xsi:type="dcterms:W3CDTF">2023-12-16T06:47:00Z</dcterms:created>
  <dcterms:modified xsi:type="dcterms:W3CDTF">2026-10-26T11:06:53Z</dcterms:modified>
</cp:coreProperties>
</file>