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9" d="100"/>
          <a:sy n="109" d="100"/>
        </p:scale>
        <p:origin x="636" y="78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esProps" Target="presProps.xml" /><Relationship Id="rId26" Type="http://schemas.openxmlformats.org/officeDocument/2006/relationships/tableStyles" Target="tableStyles.xml" /><Relationship Id="rId2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итульный слайд" preserve="0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и объект" preserve="0" showMasterPhAnim="0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Пустой слайд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39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39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раздела" preserve="0" showMasterPhAnim="0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40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40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5" name="Google Shape;35;p40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6" name="Google Shape;36;p40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40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Два объекта" preserve="0" showMasterPhAnim="0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" name="Google Shape;39;p4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41;p41"/>
          <p:cNvSpPr txBox="1">
            <a:spLocks noGrp="1"/>
          </p:cNvSpPr>
          <p:nvPr>
            <p:ph type="body" idx="2"/>
          </p:nvPr>
        </p:nvSpPr>
        <p:spPr bwMode="auto"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41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" name="Google Shape;43;p41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41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Сравнение" preserve="0" showMasterPhAnim="0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Google Shape;46;p42"/>
          <p:cNvSpPr txBox="1"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42"/>
          <p:cNvSpPr txBox="1"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body" idx="2"/>
          </p:nvPr>
        </p:nvSpPr>
        <p:spPr bwMode="auto"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42"/>
          <p:cNvSpPr txBox="1">
            <a:spLocks noGrp="1"/>
          </p:cNvSpPr>
          <p:nvPr>
            <p:ph type="body" idx="3"/>
          </p:nvPr>
        </p:nvSpPr>
        <p:spPr bwMode="auto"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42"/>
          <p:cNvSpPr txBox="1">
            <a:spLocks noGrp="1"/>
          </p:cNvSpPr>
          <p:nvPr>
            <p:ph type="body" idx="4"/>
          </p:nvPr>
        </p:nvSpPr>
        <p:spPr bwMode="auto"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1" name="Google Shape;51;p4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олько заголовок" preserve="0" showMasterPhAnim="0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43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7" name="Google Shape;57;p4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43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Объект с подписью" preserve="0" showMasterPhAnim="0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Google Shape;60;p44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44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9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44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Рисунок с подписью" preserve="0" showMasterPhAnim="0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45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45"/>
          <p:cNvSpPr>
            <a:spLocks noGrp="1"/>
          </p:cNvSpPr>
          <p:nvPr>
            <p:ph type="pic" idx="2"/>
          </p:nvPr>
        </p:nvSpPr>
        <p:spPr bwMode="auto"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5"/>
          <p:cNvSpPr txBox="1">
            <a:spLocks noGrp="1"/>
          </p:cNvSpPr>
          <p:nvPr>
            <p:ph type="body" idx="1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и вертикальный текст" preserve="0" showMasterPhAnim="0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" name="Google Shape;74;p46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5" name="Google Shape;75;p46"/>
          <p:cNvSpPr txBox="1">
            <a:spLocks noGrp="1"/>
          </p:cNvSpPr>
          <p:nvPr>
            <p:ph type="body" idx="1"/>
          </p:nvPr>
        </p:nvSpPr>
        <p:spPr bwMode="auto"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Вертикальный заголовок и текст" preserve="0" showMasterPhAnim="0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" name="Google Shape;80;p47"/>
          <p:cNvSpPr txBox="1">
            <a:spLocks noGrp="1"/>
          </p:cNvSpPr>
          <p:nvPr>
            <p:ph type="title"/>
          </p:nvPr>
        </p:nvSpPr>
        <p:spPr bwMode="auto"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47"/>
          <p:cNvSpPr txBox="1">
            <a:spLocks noGrp="1"/>
          </p:cNvSpPr>
          <p:nvPr>
            <p:ph type="body" idx="1"/>
          </p:nvPr>
        </p:nvSpPr>
        <p:spPr bwMode="auto"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47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47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media1.sv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7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2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3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4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3.png"/><Relationship Id="rId4" Type="http://schemas.openxmlformats.org/officeDocument/2006/relationships/image" Target="../media/image19.jpg"/><Relationship Id="rId5" Type="http://schemas.openxmlformats.org/officeDocument/2006/relationships/image" Target="../media/image20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1.jpg"/><Relationship Id="rId4" Type="http://schemas.openxmlformats.org/officeDocument/2006/relationships/image" Target="../media/image22.jp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1" name="Google Shape;351;g3c840f23fa5_0_1"/>
          <p:cNvPicPr/>
          <p:nvPr/>
        </p:nvPicPr>
        <p:blipFill>
          <a:blip r:embed="rId2">
            <a:alphaModFix/>
          </a:blip>
          <a:srcRect l="8776" t="2725" r="20441" b="26492"/>
          <a:stretch/>
        </p:blipFill>
        <p:spPr bwMode="auto">
          <a:xfrm>
            <a:off x="0" y="-1"/>
            <a:ext cx="12191997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g3c840f23fa5_0_1"/>
          <p:cNvSpPr/>
          <p:nvPr/>
        </p:nvSpPr>
        <p:spPr bwMode="auto">
          <a:xfrm>
            <a:off x="0" y="-1"/>
            <a:ext cx="12192000" cy="6858000"/>
          </a:xfrm>
          <a:prstGeom prst="rect">
            <a:avLst/>
          </a:prstGeom>
          <a:solidFill>
            <a:srgbClr val="001F82">
              <a:alpha val="549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3" name="Google Shape;353;g3c840f23fa5_0_1"/>
          <p:cNvSpPr txBox="1">
            <a:spLocks noGrp="1"/>
          </p:cNvSpPr>
          <p:nvPr>
            <p:ph type="ctrTitle"/>
          </p:nvPr>
        </p:nvSpPr>
        <p:spPr bwMode="auto">
          <a:xfrm>
            <a:off x="204786" y="1822900"/>
            <a:ext cx="11782423" cy="221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7000"/>
              </a:lnSpc>
              <a:tabLst>
                <a:tab pos="457200" algn="l"/>
              </a:tabLst>
              <a:defRPr/>
            </a:pPr>
            <a:r>
              <a:rPr lang="ru-RU" sz="24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«ЭФФЕКТИВНОЕ ПРОЕКТНОЕ УПРАВЛЕНИЕ И СТРАТЕГИИ УСТОЙЧИВОГО РАЗВИТИЯ КОРЕННЫХ МАЛОЧИСЛЕННЫХ НАРОДОВ СЕВЕРА В УСЛОВИЯХ СОВРЕМЕННОЙ ПУБЛИЧНОЙ ПОЛИТИКИ»: </a:t>
            </a:r>
            <a:br>
              <a:rPr lang="ru-RU" sz="24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</a:b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программа переподготовки кадров по проектному управлению, публичной политике и общественной дипломатии в интересах </a:t>
            </a:r>
            <a:b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</a:b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коренных малочисленных народов</a:t>
            </a:r>
            <a:endParaRPr sz="2800" b="1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354" name="Google Shape;354;g3c840f23fa5_0_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65480" y="461530"/>
            <a:ext cx="1594541" cy="760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g3c840f23fa5_0_1"/>
          <p:cNvSpPr txBox="1"/>
          <p:nvPr/>
        </p:nvSpPr>
        <p:spPr bwMode="auto">
          <a:xfrm>
            <a:off x="9565640" y="461530"/>
            <a:ext cx="2626500" cy="96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12700" rIns="36000" bIns="36000" anchor="t" anchorCtr="0">
            <a:spAutoFit/>
          </a:bodyPr>
          <a:lstStyle/>
          <a:p>
            <a:pPr marL="12700" marR="5080" lvl="0" indent="0" algn="l">
              <a:lnSpc>
                <a:spcPct val="1002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ru-RU" sz="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Думать.</a:t>
            </a:r>
            <a:endParaRPr sz="20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marL="12700" marR="5080" lvl="0" indent="0" algn="l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ru-RU" sz="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Действовать.</a:t>
            </a:r>
            <a:endParaRPr sz="20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marL="12700" marR="5080" lvl="0" indent="0" algn="l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ru-RU" sz="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Достигать.</a:t>
            </a:r>
            <a:endParaRPr sz="2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57" name="Google Shape;357;g3c840f23fa5_0_1"/>
          <p:cNvSpPr txBox="1"/>
          <p:nvPr/>
        </p:nvSpPr>
        <p:spPr bwMode="auto">
          <a:xfrm>
            <a:off x="7848600" y="5495773"/>
            <a:ext cx="4343397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2000"/>
              <a:defRPr/>
            </a:pPr>
            <a:r>
              <a:rPr lang="ru-RU">
                <a:solidFill>
                  <a:schemeClr val="bg1"/>
                </a:solidFill>
                <a:latin typeface="Montserrat"/>
              </a:rPr>
              <a:t>Муллер</a:t>
            </a:r>
            <a:r>
              <a:rPr lang="ru-RU">
                <a:solidFill>
                  <a:schemeClr val="bg1"/>
                </a:solidFill>
                <a:latin typeface="Montserrat"/>
              </a:rPr>
              <a:t> Ольга Юрьевна,</a:t>
            </a:r>
            <a:endParaRPr/>
          </a:p>
          <a:p>
            <a:pPr>
              <a:buSzPts val="2000"/>
              <a:defRPr/>
            </a:pPr>
            <a:r>
              <a:rPr lang="ru-RU">
                <a:solidFill>
                  <a:schemeClr val="bg1"/>
                </a:solidFill>
                <a:latin typeface="Montserrat"/>
              </a:rPr>
              <a:t>кандидат педагогических наук, доцент, </a:t>
            </a:r>
            <a:endParaRPr/>
          </a:p>
          <a:p>
            <a:pPr>
              <a:buSzPts val="2000"/>
              <a:defRPr/>
            </a:pPr>
            <a:r>
              <a:rPr lang="ru-RU">
                <a:solidFill>
                  <a:schemeClr val="bg1"/>
                </a:solidFill>
                <a:latin typeface="Montserrat"/>
              </a:rPr>
              <a:t>директор Института профессионального </a:t>
            </a:r>
            <a:endParaRPr/>
          </a:p>
          <a:p>
            <a:pPr>
              <a:buSzPts val="2000"/>
              <a:defRPr/>
            </a:pPr>
            <a:r>
              <a:rPr lang="ru-RU">
                <a:solidFill>
                  <a:schemeClr val="bg1"/>
                </a:solidFill>
                <a:latin typeface="Montserrat"/>
              </a:rPr>
              <a:t>образования коренных народов Югры</a:t>
            </a:r>
            <a:endParaRPr/>
          </a:p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i="0" u="none" strike="noStrike" cap="none">
              <a:solidFill>
                <a:schemeClr val="lt1"/>
              </a:solidFill>
              <a:latin typeface="Montserrat"/>
              <a:ea typeface="Open Sans"/>
              <a:cs typeface="Open San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10528" y="508878"/>
            <a:ext cx="2134868" cy="7607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65480" y="5137765"/>
            <a:ext cx="1331253" cy="13312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Заголовок 1"/>
          <p:cNvSpPr txBox="1"/>
          <p:nvPr/>
        </p:nvSpPr>
        <p:spPr bwMode="auto">
          <a:xfrm>
            <a:off x="1688521" y="5495773"/>
            <a:ext cx="4633148" cy="387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68000" algn="l">
              <a:lnSpc>
                <a:spcPct val="125000"/>
              </a:lnSpc>
              <a:defRPr/>
            </a:pPr>
            <a:r>
              <a:rPr lang="ru-RU" sz="1200" b="1">
                <a:solidFill>
                  <a:schemeClr val="bg1"/>
                </a:solidFill>
                <a:latin typeface="Montserrat"/>
                <a:ea typeface="Platypi Medium"/>
                <a:cs typeface="Times New Roman"/>
              </a:rPr>
              <a:t>СООБЩЕСТВО ИНСТИТУТА ПРОФЕССИОНАЛЬНОГО ОБРАЗОВАНИЯ КОРЕННЫХ НАРОДОВ ЮГРЫ</a:t>
            </a:r>
            <a:endParaRPr lang="en-US" sz="1200" b="1">
              <a:solidFill>
                <a:schemeClr val="bg1"/>
              </a:solidFill>
              <a:latin typeface="Montserrat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8357556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ПРОБЛЕМА, НА РЕШЕНИЕ КОТОРОЙ НАПРАВЛЕНА ПРОГРАММА</a:t>
            </a:r>
            <a:endParaRPr lang="ru-RU" sz="18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7167" y="1154031"/>
            <a:ext cx="11357665" cy="5141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Для региона особенно актуальны следующие </a:t>
            </a:r>
            <a:r>
              <a:rPr lang="ru-RU" sz="18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проблемы</a:t>
            </a: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:</a:t>
            </a:r>
            <a:endParaRPr/>
          </a:p>
          <a:p>
            <a:pPr algn="just">
              <a:lnSpc>
                <a:spcPct val="125000"/>
              </a:lnSpc>
              <a:defRPr/>
            </a:pPr>
            <a:endParaRPr lang="ru-RU" sz="1200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25000"/>
              </a:lnSpc>
              <a:buSzPct val="100000"/>
              <a:buFont typeface="Arial"/>
              <a:buChar char="•"/>
              <a:tabLst>
                <a:tab pos="457200" algn="l"/>
              </a:tabLst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необходимость согласования интересов государства, бизнеса и коренных сообществ;</a:t>
            </a:r>
            <a:endParaRPr/>
          </a:p>
          <a:p>
            <a:pPr marL="342900" lvl="0" indent="-342900" algn="just">
              <a:lnSpc>
                <a:spcPct val="125000"/>
              </a:lnSpc>
              <a:buSzPct val="100000"/>
              <a:buFont typeface="Arial"/>
              <a:buChar char="•"/>
              <a:tabLst>
                <a:tab pos="457200" algn="l"/>
              </a:tabLst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недостаточная подготовленность кадров к работе в межведомственных командах;</a:t>
            </a:r>
            <a:endParaRPr/>
          </a:p>
          <a:p>
            <a:pPr marL="342900" lvl="0" indent="-342900" algn="just">
              <a:lnSpc>
                <a:spcPct val="125000"/>
              </a:lnSpc>
              <a:buSzPct val="100000"/>
              <a:buFont typeface="Arial"/>
              <a:buChar char="•"/>
              <a:tabLst>
                <a:tab pos="457200" algn="l"/>
              </a:tabLst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необходимость владения современными инструментами публичной политики, общественной дипломатии и проектного управления;</a:t>
            </a:r>
            <a:endParaRPr/>
          </a:p>
          <a:p>
            <a:pPr marL="342900" lvl="0" indent="-342900" algn="just">
              <a:lnSpc>
                <a:spcPct val="125000"/>
              </a:lnSpc>
              <a:buSzPct val="100000"/>
              <a:buFont typeface="Arial"/>
              <a:buChar char="•"/>
              <a:tabLst>
                <a:tab pos="457200" algn="l"/>
              </a:tabLst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сохранение традиционного образа жизни, языка, культуры и этнической идентичности КМНС;</a:t>
            </a:r>
            <a:endParaRPr/>
          </a:p>
          <a:p>
            <a:pPr marL="342900" lvl="0" indent="-342900" algn="just">
              <a:lnSpc>
                <a:spcPct val="125000"/>
              </a:lnSpc>
              <a:buSzPct val="100000"/>
              <a:buFont typeface="Arial"/>
              <a:buChar char="•"/>
              <a:tabLst>
                <a:tab pos="457200" algn="l"/>
              </a:tabLst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предотвращение социальных конфликтов при реализации крупных проектов на территориях традиционного природопользования;</a:t>
            </a:r>
            <a:endParaRPr/>
          </a:p>
          <a:p>
            <a:pPr marL="342900" lvl="0" indent="-342900" algn="just">
              <a:lnSpc>
                <a:spcPct val="125000"/>
              </a:lnSpc>
              <a:buSzPct val="100000"/>
              <a:buFont typeface="Arial"/>
              <a:buChar char="•"/>
              <a:tabLst>
                <a:tab pos="457200" algn="l"/>
              </a:tabLst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нехватка специалистов, способных профессионально сопровождать проекты устойчивого развития КМНС;</a:t>
            </a:r>
            <a:endParaRPr/>
          </a:p>
          <a:p>
            <a:pPr marL="342900" lvl="0" indent="-342900" algn="just">
              <a:lnSpc>
                <a:spcPct val="125000"/>
              </a:lnSpc>
              <a:buSzPct val="100000"/>
              <a:buFont typeface="Arial"/>
              <a:buChar char="•"/>
              <a:tabLst>
                <a:tab pos="457200" algn="l"/>
              </a:tabLst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потребность в специалистах, которые понимают не только правовые механизмы защиты прав КМНС, но и культурные, психологические, образовательные и коммуникативные особенности работы с коренными сообществами.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21993"/>
            <a:ext cx="4946199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АКТУАЛЬНОСТЬ ПРОГРАММЫ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2317760" y="3429000"/>
            <a:ext cx="9457074" cy="3143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6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Региональный уровень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Югра имеет огромный опыт поддержки как коренных малочисленных народов Севера, так и развития институтов гражданского общества, социального проектирования и взаимодействия с общественными организациями.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ХМАО-Югра единственный </a:t>
            </a: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регион, </a:t>
            </a: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который принял решение о реализации программы в интересах КМНС в связи с необходимостью перехода от отдельных мероприятий к системной подготовке кадров, которые смогут работать в органах власти, муниципалитетах, образовательных организациях, общественных объединениях, исследовательских центрах и компаниях, реализующих проекты на территориях проживания КМНС.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l="15559" t="13896" r="19265" b="16331"/>
          <a:stretch/>
        </p:blipFill>
        <p:spPr bwMode="auto">
          <a:xfrm>
            <a:off x="417167" y="1316095"/>
            <a:ext cx="1527043" cy="16347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2317759" y="1316095"/>
            <a:ext cx="9455659" cy="1604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6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Федеральный уровень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На федеральном уровне развитие коренных малочисленных народов Севера связано с реализацией стратегических документов в сфере государственной национальной политики, устойчивого развития, развития Арктической зоны, поддержки традиционного образа жизни и защиты прав коренных народов.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417166" y="3429000"/>
            <a:ext cx="1642452" cy="14987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4907308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УНИКАЛЬНОСТЬ ПРОГРАММЫ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graphicFrame>
        <p:nvGraphicFramePr>
          <p:cNvPr id="10" name="Таблица 9"/>
          <p:cNvGraphicFramePr>
            <a:graphicFrameLocks xmlns:a="http://schemas.openxmlformats.org/drawingml/2006/main" noGrp="1"/>
          </p:cNvGraphicFramePr>
          <p:nvPr/>
        </p:nvGraphicFramePr>
        <p:xfrm>
          <a:off x="417167" y="1200258"/>
          <a:ext cx="11357666" cy="5156092"/>
        </p:xfrm>
        <a:graphic>
          <a:graphicData uri="http://schemas.openxmlformats.org/drawingml/2006/table">
            <a:tbl>
              <a:tblPr firstRow="1" firstCol="1" lastRow="0" lastCol="0" bandRow="1" bandCol="0"/>
              <a:tblGrid>
                <a:gridCol w="2082575"/>
                <a:gridCol w="3829015"/>
                <a:gridCol w="5446076"/>
              </a:tblGrid>
              <a:tr h="276121"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Критерий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Аналоги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Наша программа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1155188"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Тематика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Часто охватывают отдельный аспект: право, управление, дипломатия или проектная деятельность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Объединяет проектное управление, публичную политику, устойчивое развитие, КМНС, право, психологию и общественную дипломатию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569144"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Региональный аспект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Могут иметь общий федеральный характер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Ориентирована на специфику ХМАО-Югры и реальные задачи муниципалитетов региона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569144"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Практический результат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Часто завершаются зачётом, экзаменом или сдачей теста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Завершается защитой реализованного проекта 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862165"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Участие кафедр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Может реализовываться одной кафедрой или организацией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Предполагает </a:t>
                      </a: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межкафедральную</a:t>
                      </a: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 модель </a:t>
                      </a: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СурГУ</a:t>
                      </a: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 с участием политологов, педагогов, психологов, филологов и приглашённых экспертов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862165"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Внешняя экспертиза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Не всегда предусматривается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Предусматривается сотрудничество с МГИМО, экспертная оценка программы и ведение отдельных модулей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862165"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</a:rPr>
                        <a:t>Формат</a:t>
                      </a:r>
                      <a:endParaRPr lang="ru-RU" sz="1400" b="1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Очный или дистанционный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</a:rPr>
                        <a:t>Смешанный формат: очные занятия, онлайн-сессии, практикумы, проектная работа и стажировка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10239577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СОТРУДНИЧЕСТВО С МГИМО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41145" y="941339"/>
            <a:ext cx="11930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43882" y="908159"/>
            <a:ext cx="794175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>
                <a:solidFill>
                  <a:srgbClr val="001F82"/>
                </a:solidFill>
                <a:latin typeface="Montserrat"/>
              </a:rPr>
              <a:t>Сотрудничество с МГИМО рассматривается как важный ресурс повышения качества и статуса программы профессиональной переподготовки «Эффективное проектное управление и стратегии устойчивого развития КМНС в условиях современной публичной политики».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>
                <a:solidFill>
                  <a:srgbClr val="001F82"/>
                </a:solidFill>
                <a:latin typeface="Montserrat"/>
              </a:rPr>
              <a:t>МГИМО обладает признанной экспертизой в области международных отношений, общественной дипломатии, межкультурной коммуникации, правового сопровождения публичных процессов, подготовки управленческих и экспертных кадров. </a:t>
            </a:r>
            <a:endParaRPr/>
          </a:p>
          <a:p>
            <a:pPr algn="ctr">
              <a:lnSpc>
                <a:spcPct val="125000"/>
              </a:lnSpc>
              <a:defRPr/>
            </a:pPr>
            <a:r>
              <a:rPr lang="ru-RU" b="1">
                <a:solidFill>
                  <a:srgbClr val="001F82"/>
                </a:solidFill>
                <a:latin typeface="Montserrat"/>
              </a:rPr>
              <a:t>В рамках реализации программы профессиональной переподготовки </a:t>
            </a:r>
            <a:endParaRPr/>
          </a:p>
          <a:p>
            <a:pPr algn="ctr">
              <a:lnSpc>
                <a:spcPct val="125000"/>
              </a:lnSpc>
              <a:defRPr/>
            </a:pPr>
            <a:r>
              <a:rPr lang="ru-RU" b="1">
                <a:solidFill>
                  <a:srgbClr val="001F82"/>
                </a:solidFill>
                <a:latin typeface="Montserrat"/>
              </a:rPr>
              <a:t>МГИМО может выполнять несколько функций:</a:t>
            </a:r>
            <a:endParaRPr/>
          </a:p>
        </p:txBody>
      </p:sp>
      <p:graphicFrame>
        <p:nvGraphicFramePr>
          <p:cNvPr id="8" name="Таблица 7"/>
          <p:cNvGraphicFramePr>
            <a:graphicFrameLocks xmlns:a="http://schemas.openxmlformats.org/drawingml/2006/main" noGrp="1"/>
          </p:cNvGraphicFramePr>
          <p:nvPr/>
        </p:nvGraphicFramePr>
        <p:xfrm>
          <a:off x="417167" y="3810730"/>
          <a:ext cx="11357664" cy="2605950"/>
        </p:xfrm>
        <a:graphic>
          <a:graphicData uri="http://schemas.openxmlformats.org/drawingml/2006/table">
            <a:tbl>
              <a:tblPr firstRow="1" firstCol="1" lastRow="0" lastCol="0" bandRow="1" bandCol="0"/>
              <a:tblGrid>
                <a:gridCol w="3898678"/>
                <a:gridCol w="7458986"/>
              </a:tblGrid>
              <a:tr h="231782">
                <a:tc>
                  <a:txBody>
                    <a:bodyPr/>
                    <a:p>
                      <a:pPr indent="1803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Направление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indent="1803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Содержание участия МГИМО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231782">
                <a:tc>
                  <a:txBody>
                    <a:bodyPr/>
                    <a:p>
                      <a:pPr indent="1803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Экспертиза программы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Оценка структуры и содержания разработанной программы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477651">
                <a:tc>
                  <a:txBody>
                    <a:bodyPr/>
                    <a:p>
                      <a:pPr indent="1803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Ведение модулей в рамках курса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Реализация двух модулей: по общественной дипломатии и межкультурной коммуникации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477651">
                <a:tc>
                  <a:txBody>
                    <a:bodyPr/>
                    <a:p>
                      <a:pPr indent="1803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Стажировка слушателей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Организация очного обучения, проектных сессий, экспертных встреч и практикумов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231782">
                <a:tc>
                  <a:txBody>
                    <a:bodyPr/>
                    <a:p>
                      <a:pPr indent="1803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Консультационная поддержка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Экспертная обратная связь по проектам слушателей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477651">
                <a:tc>
                  <a:txBody>
                    <a:bodyPr/>
                    <a:p>
                      <a:pPr indent="1803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Развитие партнёрской сети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Включение слушателей и преподавателей в федеральную экспертную образовательную повестку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  <a:tr h="477651">
                <a:tc>
                  <a:txBody>
                    <a:bodyPr/>
                    <a:p>
                      <a:pPr indent="1803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 b="1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Повышение статуса программы</a:t>
                      </a:r>
                      <a:endParaRPr lang="ru-RU" sz="1400">
                        <a:solidFill>
                          <a:srgbClr val="001F82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  <a:round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  <a:defRPr/>
                      </a:pPr>
                      <a:r>
                        <a:rPr lang="ru-RU" sz="1400">
                          <a:solidFill>
                            <a:srgbClr val="001F82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Усиление качества и узнаваемости региональной образовательной инициативы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rgbClr val="001F82"/>
                      </a:solidFill>
                      <a:prstDash val="solid"/>
                    </a:lnL>
                    <a:lnR w="12700" algn="ctr">
                      <a:solidFill>
                        <a:srgbClr val="001F82"/>
                      </a:solidFill>
                      <a:prstDash val="solid"/>
                    </a:lnR>
                    <a:lnT w="12700" algn="ctr">
                      <a:solidFill>
                        <a:srgbClr val="001F82"/>
                      </a:solidFill>
                      <a:prstDash val="solid"/>
                    </a:lnT>
                    <a:lnB w="12700" algn="ctr">
                      <a:solidFill>
                        <a:srgbClr val="001F82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429520" y="1223302"/>
            <a:ext cx="3232639" cy="21550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6" y="0"/>
            <a:ext cx="10210009" cy="9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ЦЕЛЬ И ЗАДАЧИ ПРОГРАММЫ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7165" y="1199766"/>
            <a:ext cx="11358027" cy="4301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3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Цель программы</a:t>
            </a: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 — подготовка высококвалифицированных специалистов, обладающих интегрированными компетенциями в области проектного управления, стратегического планирования и публичной политики применительно к задачам устойчивого развития коренных малочисленных народов Севера, </a:t>
            </a:r>
            <a:r>
              <a:rPr lang="ru-RU" sz="1300">
                <a:solidFill>
                  <a:srgbClr val="001F82"/>
                </a:solidFill>
                <a:highlight>
                  <a:srgbClr val="FFFFFF"/>
                </a:highlight>
                <a:latin typeface="Montserrat"/>
                <a:ea typeface="Calibri"/>
                <a:cs typeface="Times New Roman"/>
              </a:rPr>
              <a:t>способных самостоятельно разрабатывать, реализовывать и оценивать комплексные управленческие решения с учётом культурной специфики, правовых требований и принципов современной публичной политики.</a:t>
            </a:r>
            <a:endParaRPr>
              <a:highlight>
                <a:srgbClr val="FFFFFF"/>
              </a:highlight>
            </a:endParaRPr>
          </a:p>
          <a:p>
            <a:pPr algn="just">
              <a:lnSpc>
                <a:spcPct val="125000"/>
              </a:lnSpc>
              <a:defRPr/>
            </a:pPr>
            <a:endParaRPr lang="ru-RU" sz="1300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  <a:p>
            <a:pPr algn="just">
              <a:lnSpc>
                <a:spcPct val="125000"/>
              </a:lnSpc>
              <a:defRPr/>
            </a:pPr>
            <a:r>
              <a:rPr lang="ru-RU" sz="13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Задачи: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Сформировать у слушателей системное понимание механизмов публичной политики на федеральном, региональном и муниципальном уровнях.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Раскрыть особенности государственной политики в отношении коренных малочисленных народов Севера.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Обеспечить освоение современных методов проектного управления и их адаптацию к задачам развития КМНС.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Сформировать навыки анализа нормативно-правовой базы и управленческих решений в сфере устойчивого развития.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Познакомить слушателей с отечественным и зарубежным опытом реализации проектов в интересах коренных народов.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Развить компетенции межкультурной коммуникации, общественной дипломатии и публичного представления интересов региона.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Сформировать готовность к работе в межведомственных проектных командах.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Обеспечить разработку индивидуальных или групповых проектов, направленных на решение конкретных проблем муниципалитетов ХМАО-Югры.</a:t>
            </a:r>
            <a:endParaRPr/>
          </a:p>
          <a:p>
            <a:pPr marL="342900" lvl="0" indent="-342900" algn="just">
              <a:lnSpc>
                <a:spcPct val="125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ru-RU" sz="13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Подготовить слушателей к публичной защите проектов.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"/>
            <a:ext cx="10210008" cy="904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ОСНОВНЫЕ ПАРАМЕТРЫ ПРОГРАММЫ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59338" y="1253109"/>
            <a:ext cx="113154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Программа профессиональной переподготовки будет реализовываться как дополнительная профессиональная программа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751251" y="2338159"/>
            <a:ext cx="4023582" cy="32998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417167" y="2305945"/>
            <a:ext cx="6933545" cy="3143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6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Основные параметры: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объём программы - 1020 академических часов;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продолжительность обучения - 1 год;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целевая аудитория </a:t>
            </a: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– лица из числа КМНС, </a:t>
            </a: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имеющие среднее профессиональное или высшее образование;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специализация - «Государственная политика и управление»;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формат реализации - смешанный: очные занятия, дистанционные модули, онлайн-сессии, практикумы, проектная работа и стажировка;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17167" y="5389535"/>
            <a:ext cx="11436823" cy="681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итоговая аттестация - защита проекта;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документ об образовании - диплом о профессиональной переподготовке установленного образца.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7830018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ЦЕЛЕВАЯ АУДИТОРИЯ (СЛУШАТЕЛИ ПРОГРАММЫ)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7167" y="1171224"/>
            <a:ext cx="112480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ru-RU" sz="16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К числу потенциальных слушателей из числа КМНС относятся: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представители общественных организаций;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активисты и лидеры коренных сообществ;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педагоги, наставники;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представители НКО;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исследователи и аналитики, работающие с региональной, этнокультурной и социальной проблематикой. </a:t>
            </a:r>
            <a:endParaRPr lang="ru-RU" sz="1600">
              <a:solidFill>
                <a:srgbClr val="001F82"/>
              </a:solidFill>
              <a:latin typeface="Montserra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970197" y="3556005"/>
            <a:ext cx="5037215" cy="28570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7831" y="3524439"/>
            <a:ext cx="4334608" cy="28886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6" y="0"/>
            <a:ext cx="10210009" cy="891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СОДЕРЖАНИЕ ПРОГРАММЫ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7166" y="1250232"/>
            <a:ext cx="11357667" cy="828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Программа выстроена как целостный образовательный комплекс. </a:t>
            </a:r>
            <a:endParaRPr/>
          </a:p>
          <a:p>
            <a:pPr algn="ctr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Её содержание можно представить через пять ключевых модулей:</a:t>
            </a:r>
            <a:endParaRPr/>
          </a:p>
        </p:txBody>
      </p:sp>
      <p:sp>
        <p:nvSpPr>
          <p:cNvPr id="7" name="Прямоугольник: скругленные углы 6"/>
          <p:cNvSpPr/>
          <p:nvPr/>
        </p:nvSpPr>
        <p:spPr bwMode="auto">
          <a:xfrm>
            <a:off x="417166" y="2471392"/>
            <a:ext cx="3272173" cy="1570473"/>
          </a:xfrm>
          <a:prstGeom prst="roundRect">
            <a:avLst>
              <a:gd name="adj" fmla="val 16667"/>
            </a:avLst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Модуль 1.</a:t>
            </a:r>
            <a:r>
              <a:rPr lang="ru-RU" sz="20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 </a:t>
            </a:r>
            <a:endParaRPr/>
          </a:p>
          <a:p>
            <a:pPr algn="ctr">
              <a:defRPr/>
            </a:pPr>
            <a:r>
              <a:rPr lang="ru-RU" sz="18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Публичная политика, государственное управление и политическая система</a:t>
            </a:r>
            <a:endParaRPr/>
          </a:p>
        </p:txBody>
      </p:sp>
      <p:sp>
        <p:nvSpPr>
          <p:cNvPr id="8" name="Прямоугольник: скругленные углы 7"/>
          <p:cNvSpPr/>
          <p:nvPr/>
        </p:nvSpPr>
        <p:spPr bwMode="auto">
          <a:xfrm>
            <a:off x="4459912" y="2468867"/>
            <a:ext cx="3272173" cy="1570473"/>
          </a:xfrm>
          <a:prstGeom prst="roundRect">
            <a:avLst>
              <a:gd name="adj" fmla="val 16667"/>
            </a:avLst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Модуль 2.</a:t>
            </a:r>
            <a:r>
              <a:rPr lang="ru-RU" sz="20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 </a:t>
            </a:r>
            <a:endParaRPr/>
          </a:p>
          <a:p>
            <a:pPr algn="ctr">
              <a:defRPr/>
            </a:pPr>
            <a:r>
              <a:rPr lang="ru-RU" sz="18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Правовые основы устойчивого развития и защита прав КМНС</a:t>
            </a:r>
            <a:endParaRPr/>
          </a:p>
        </p:txBody>
      </p:sp>
      <p:sp>
        <p:nvSpPr>
          <p:cNvPr id="9" name="Прямоугольник: скругленные углы 8"/>
          <p:cNvSpPr/>
          <p:nvPr/>
        </p:nvSpPr>
        <p:spPr bwMode="auto">
          <a:xfrm>
            <a:off x="8502660" y="2468867"/>
            <a:ext cx="3272173" cy="1570473"/>
          </a:xfrm>
          <a:prstGeom prst="roundRect">
            <a:avLst>
              <a:gd name="adj" fmla="val 16667"/>
            </a:avLst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Модуль 3.</a:t>
            </a:r>
            <a:r>
              <a:rPr lang="ru-RU" sz="20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 </a:t>
            </a:r>
            <a:endParaRPr/>
          </a:p>
          <a:p>
            <a:pPr algn="ctr">
              <a:defRPr/>
            </a:pPr>
            <a:r>
              <a:rPr lang="ru-RU" sz="18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Проектное управление и разработка программ устойчивого развития</a:t>
            </a:r>
            <a:endParaRPr lang="ru-RU" sz="2000">
              <a:solidFill>
                <a:schemeClr val="bg1"/>
              </a:solidFill>
              <a:latin typeface="Montserrat"/>
              <a:ea typeface="Calibri"/>
              <a:cs typeface="Times New Roman"/>
            </a:endParaRPr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646532" y="4429031"/>
            <a:ext cx="4106674" cy="1644750"/>
          </a:xfrm>
          <a:prstGeom prst="roundRect">
            <a:avLst>
              <a:gd name="adj" fmla="val 16667"/>
            </a:avLst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Модуль 4.</a:t>
            </a:r>
            <a:r>
              <a:rPr lang="ru-RU" sz="20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 </a:t>
            </a:r>
            <a:endParaRPr/>
          </a:p>
          <a:p>
            <a:pPr algn="ctr">
              <a:defRPr/>
            </a:pPr>
            <a:r>
              <a:rPr lang="ru-RU" sz="18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Межкультурная коммуникация, общественная дипломатия и публичное представление интересов</a:t>
            </a:r>
            <a:endParaRPr lang="ru-RU" sz="2000">
              <a:solidFill>
                <a:schemeClr val="bg1"/>
              </a:solidFill>
              <a:latin typeface="Montserrat"/>
              <a:ea typeface="Calibri"/>
              <a:cs typeface="Times New Roman"/>
            </a:endParaRPr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6438794" y="4429030"/>
            <a:ext cx="4106674" cy="1644751"/>
          </a:xfrm>
          <a:prstGeom prst="roundRect">
            <a:avLst>
              <a:gd name="adj" fmla="val 16667"/>
            </a:avLst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Модуль 5.</a:t>
            </a:r>
            <a:endParaRPr lang="ru-RU" sz="2000">
              <a:solidFill>
                <a:schemeClr val="bg1"/>
              </a:solidFill>
              <a:latin typeface="Montserrat"/>
              <a:ea typeface="Calibri"/>
              <a:cs typeface="Times New Roman"/>
            </a:endParaRPr>
          </a:p>
          <a:p>
            <a:pPr algn="ctr">
              <a:defRPr/>
            </a:pPr>
            <a:r>
              <a:rPr lang="ru-RU" sz="1800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Личностное развитие, командная работа и психолого-педагогическое сопровождение проектов</a:t>
            </a:r>
            <a:endParaRPr lang="ru-RU" sz="2000">
              <a:solidFill>
                <a:schemeClr val="bg1"/>
              </a:solidFill>
              <a:latin typeface="Montserrat"/>
              <a:ea typeface="Calibri"/>
              <a:cs typeface="Times New Roman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6" y="-18199"/>
            <a:ext cx="10210009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ПРОИЗВОДСТВЕННАЯ ПРАКТИКА / СТАЖИРОВКА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7166" y="1214377"/>
            <a:ext cx="11357667" cy="5060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Производственная практика / стажировка является практическим ядром программы</a:t>
            </a:r>
            <a:endParaRPr/>
          </a:p>
          <a:p>
            <a:pPr algn="ctr">
              <a:lnSpc>
                <a:spcPct val="125000"/>
              </a:lnSpc>
              <a:defRPr/>
            </a:pPr>
            <a:endParaRPr lang="ru-RU" sz="2000" b="1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  <a:p>
            <a:pPr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В ходе стажировки слушатели: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работают над проблемой, актуальной для своего муниципалитета;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проводят анализ ситуации;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взаимодействуют с потенциальными партнёрами;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проводят консультации с представителями местного сообщества;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дорабатывают проектную идею;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формируют проектную документацию;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готовят материалы для публичной защиты;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апробируют отдельные проектные решения;</a:t>
            </a:r>
            <a:endParaRPr/>
          </a:p>
          <a:p>
            <a:pPr marL="342900" indent="-342900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собирают портфолио профессиональных достижений.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6" y="-18199"/>
            <a:ext cx="10210009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СТАЖИРОВКА В МГИМО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7165" y="3594951"/>
            <a:ext cx="6907559" cy="2367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принять участие в практических занятиях, тренингах и экспертных сессиях;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расширить профессиональные контакты;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представить свои проектные идеи экспертам;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получить обратную связь по проектам, связанным с развитием КМНС. </a:t>
            </a:r>
            <a:endParaRPr lang="ru-RU" sz="1100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59568" y="3423501"/>
            <a:ext cx="4055879" cy="27039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 bwMode="auto">
          <a:xfrm>
            <a:off x="417166" y="1308539"/>
            <a:ext cx="11098280" cy="2752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Стажировка в МГИМО позволит слушателям: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погрузиться в экспертную образовательную среду одного из ведущих вузов страны;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получить знания в области общественной дипломатии;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20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освоить инструменты представления интересов региона на внешних площадках;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endParaRPr lang="ru-RU" sz="2000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6" y="0"/>
            <a:ext cx="9845419" cy="90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УЧАСТИЕ КАФЕДР СУРГУТСКОГО ГОСУДАРСТВЕННОГО УНИВЕРСИТЕТА В РЕАЛИЗАЦИИ ПРОГРАММЫ</a:t>
            </a:r>
            <a:endParaRPr lang="ru-RU" sz="18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7166" y="2532616"/>
            <a:ext cx="11357666" cy="4070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Кафедра обладает значительным опытом научно-исследовательской и экспертной деятельности в интересах региона. Особую роль в её развитии сыграла Лаборатория социологических и правовых исследований </a:t>
            </a: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СурГУ</a:t>
            </a: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, результаты работы которой использовались при подготовке региональных программ и стратегических документов.</a:t>
            </a:r>
            <a:endParaRPr/>
          </a:p>
          <a:p>
            <a:pPr algn="just">
              <a:lnSpc>
                <a:spcPct val="125000"/>
              </a:lnSpc>
              <a:defRPr/>
            </a:pPr>
            <a:endParaRPr lang="ru-RU" sz="1200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Научные коллективы кафедры принимали участие в разработке таких направлений, как: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молодёжная политика Югры;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развитие образования;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стратегия развития культуры в ХМАО-Югре;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развитие гражданского общества;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общественно-политическая стабильность;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социально-экономическое развитие региона.</a:t>
            </a:r>
            <a:endParaRPr/>
          </a:p>
          <a:p>
            <a:pPr algn="just">
              <a:lnSpc>
                <a:spcPct val="125000"/>
              </a:lnSpc>
              <a:defRPr/>
            </a:pPr>
            <a:endParaRPr lang="ru-RU" sz="1200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Связь с тематикой КМНС проявляется в том, что кафедра политологии способна подготовить слушателей к анализу интересов различных участников публичной политики: органов власти, муниципалитетов, бизнеса, общественных организаций, коренных сообществ и экспертного сообщества.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Именно политологическая подготовка позволит слушателям понимать, как выстраивать диалог, как продвигать общественно значимые инициативы и как превращать проектные идеи в реальные управленческие решения.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l="13472" t="31667" r="12221" b="30694"/>
          <a:stretch/>
        </p:blipFill>
        <p:spPr bwMode="auto">
          <a:xfrm>
            <a:off x="417166" y="1300775"/>
            <a:ext cx="2033071" cy="10298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2512381" y="1377047"/>
            <a:ext cx="9262451" cy="87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Кафедра политологии и философии занимает центральное место в реализации программы, поскольку именно она обеспечивает политологическое, управленческое и аналитическое содержание.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0"/>
            <a:ext cx="10239577" cy="908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УЧАСТИЕ КАФЕДР СУРГУТСКОГО ГОСУДАРСТВЕННОГО </a:t>
            </a:r>
            <a:endParaRPr/>
          </a:p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УНИВЕРСИТЕТА В РЕАЛИЗАЦИИ ПРОГРАММЫ</a:t>
            </a:r>
            <a:endParaRPr lang="ru-RU" sz="18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06547" y="2616445"/>
            <a:ext cx="11368286" cy="3108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В рамках программы кафедра педагогики может отвечать за следующие направления: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проектирование образовательных и просветительских инициатив для КМНС;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методическое сопровождение проектов;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педагогические технологии работы с молодёжью из числа КМНС;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формирование проектной компетентности слушателей;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подготовку методических и аналитических материалов;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сопровождение итоговых проектных работ.</a:t>
            </a:r>
            <a:endParaRPr/>
          </a:p>
          <a:p>
            <a:pPr algn="just">
              <a:lnSpc>
                <a:spcPct val="125000"/>
              </a:lnSpc>
              <a:defRPr/>
            </a:pPr>
            <a:endParaRPr lang="ru-RU" sz="1200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Кафедра педагогики может помочь слушателям создавать проекты, направленные на: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сохранение культурной идентичности;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поддержку наставничества;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разработку просветительских программ;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включение этнокультурного содержания в образовательную среду.	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l="4985" t="7677" r="0" b="8548"/>
          <a:stretch/>
        </p:blipFill>
        <p:spPr bwMode="auto">
          <a:xfrm>
            <a:off x="417167" y="1334698"/>
            <a:ext cx="3062173" cy="10237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3479339" y="1542562"/>
            <a:ext cx="8295493" cy="87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Кафедра педагогики профессионального и дополнительного образования играет важную роль в формировании образовательного, просветительского и методического компонента программы.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9763125" cy="922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УЧАСТИЕ КАФЕДР СУРГУТСКОГО ГОСУДАРСТВЕННОГО УНИВЕРСИТЕТА В РЕАЛИЗАЦИИ ПРОГРАММЫ</a:t>
            </a:r>
            <a:endParaRPr lang="ru-RU" sz="18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7084" y="2493723"/>
            <a:ext cx="11357665" cy="3765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В рамках программы кафедра психологии может обеспечить следующие направления: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психология межкультурного взаимодействия;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социальная психология общин и малых групп;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психология переговоров;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профилактика конфликтов;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психология командной работы;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личностный рост и саморазвитие;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развитие лидерских качеств;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сопровождение слушателей в процессе проектной деятельности;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психологические основы публичного выступления;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формирование устойчивости к профессиональному стрессу.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endParaRPr lang="ru-RU" sz="1200">
              <a:solidFill>
                <a:srgbClr val="001F82"/>
              </a:solidFill>
              <a:latin typeface="Montserrat"/>
              <a:ea typeface="Calibri"/>
              <a:cs typeface="Times New Roman"/>
            </a:endParaRPr>
          </a:p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Связь с тематикой КМНС здесь принципиальна. Работа с коренными сообществами требует деликатности, уважения, доверия и понимания культурных различий.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Специалист должен уметь не просто разработать проект, но и выстроить человеческое взаимодействие: услышать запрос сообщества, учитывать ценности людей, предупреждать конфликты и создавать условия для совместного решения проблем.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l="72637" t="22913" r="5397" b="64919"/>
          <a:stretch/>
        </p:blipFill>
        <p:spPr bwMode="auto">
          <a:xfrm>
            <a:off x="417084" y="1334698"/>
            <a:ext cx="2623089" cy="102737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3040173" y="1409740"/>
            <a:ext cx="8734659" cy="87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b="1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Кафедра психологии обеспечивает важнейший блок программы, связанный с личностным развитием, коммуникацией, командной работой и психологическими аспектами взаимодействия с различными социальными группами.</a:t>
            </a:r>
            <a:r>
              <a:rPr lang="ru-RU">
                <a:solidFill>
                  <a:srgbClr val="001F82"/>
                </a:solidFill>
                <a:latin typeface="Montserrat"/>
                <a:ea typeface="Calibri"/>
                <a:cs typeface="Times New Roman"/>
              </a:rPr>
              <a:t>	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 bwMode="auto">
          <a:xfrm rot="5400000">
            <a:off x="-109885" y="2841091"/>
            <a:ext cx="1772345" cy="1552575"/>
            <a:chOff x="1808687" y="3080850"/>
            <a:chExt cx="3129094" cy="3215176"/>
          </a:xfrm>
        </p:grpSpPr>
        <p:sp>
          <p:nvSpPr>
            <p:cNvPr id="9" name="Выноска: счетверенная стрелка 8"/>
            <p:cNvSpPr/>
            <p:nvPr/>
          </p:nvSpPr>
          <p:spPr bwMode="auto">
            <a:xfrm>
              <a:off x="1808687" y="3080850"/>
              <a:ext cx="3129094" cy="3129094"/>
            </a:xfrm>
            <a:prstGeom prst="quadArrowCallout">
              <a:avLst>
                <a:gd name="adj1" fmla="val 18515"/>
                <a:gd name="adj2" fmla="val 18515"/>
                <a:gd name="adj3" fmla="val 18515"/>
                <a:gd name="adj4" fmla="val 48123"/>
              </a:avLst>
            </a:prstGeom>
            <a:solidFill>
              <a:srgbClr val="001F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 bwMode="auto">
            <a:xfrm>
              <a:off x="2392158" y="4936332"/>
              <a:ext cx="1905152" cy="1359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"/>
            <a:ext cx="10239577" cy="88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УЧАСТИЕ КАФЕДР СУРГУТСКОГО ГОСУДАРСТВЕННОГО </a:t>
            </a:r>
            <a:endParaRPr/>
          </a:p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УНИВЕРСИТЕТА В РЕАЛИЗАЦИИ ПРОГРАММЫ</a:t>
            </a:r>
            <a:endParaRPr lang="ru-RU" sz="18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41145" y="941339"/>
            <a:ext cx="11930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17167" y="1245730"/>
            <a:ext cx="113576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  <a:ea typeface="Open Sans"/>
                <a:cs typeface="Open Sans"/>
              </a:rPr>
              <a:t>Межкафедральное</a:t>
            </a:r>
            <a:r>
              <a:rPr lang="ru-RU" sz="2000" b="1">
                <a:solidFill>
                  <a:srgbClr val="001F82"/>
                </a:solidFill>
                <a:latin typeface="Montserrat"/>
                <a:ea typeface="Open Sans"/>
                <a:cs typeface="Open Sans"/>
              </a:rPr>
              <a:t> участие позволяет сделать программу не узкопрофильной, а комплексной.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17167" y="5329515"/>
            <a:ext cx="113576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  <a:ea typeface="Open Sans"/>
                <a:cs typeface="Open Sans"/>
              </a:rPr>
              <a:t>Вместе эти направления формируют специалиста, который способен работать  с людьми, сообществами, понимать ценности и долгосрочное развитие территории. </a:t>
            </a: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417167" y="4608643"/>
            <a:ext cx="91905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Open Sans"/>
                <a:cs typeface="Open Sans"/>
              </a:rPr>
              <a:t>Психология - понимание человека, группы, коммуникации и конфликта.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17167" y="2258007"/>
            <a:ext cx="7784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Open Sans"/>
                <a:cs typeface="Open Sans"/>
              </a:rPr>
              <a:t>Политология даёт понимание власти, политики и управления.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797635" y="3416570"/>
            <a:ext cx="93493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  <a:ea typeface="Open Sans"/>
                <a:cs typeface="Open Sans"/>
              </a:rPr>
              <a:t>Педагогика - инструменты образования, наставничества и просвещения.</a:t>
            </a:r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10239577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РЕЗУЛЬТАТЫ ОСВОЕНИЯ ПРОГРАММЫ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41145" y="941339"/>
            <a:ext cx="11930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17167" y="1067501"/>
            <a:ext cx="11357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rgbClr val="001F82"/>
                </a:solidFill>
                <a:latin typeface="Montserrat"/>
              </a:rPr>
              <a:t>По итогам обучения слушатели приобретут следующие компетенции: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037039" y="5418672"/>
            <a:ext cx="4117917" cy="995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разработки собственного проекта;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прохождения стажировки;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участия в практикумах и проектных сессиях;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публичной защиты проектного решения.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920928" y="2241124"/>
            <a:ext cx="5175070" cy="2611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основы публичной политики;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специфику государственной политики в отношении КМНС;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российское законодательство и международные стандарты в сфере прав коренных народов;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принципы устойчивого развития;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основы проектного управления;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механизмы межкультурной коммуникации;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инструменты общественной дипломатии;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отечественный и зарубежный опыт реализации проектов в интересах коренных народов.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6369113" y="2238513"/>
            <a:ext cx="5175070" cy="2380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выявлять проблемы территории;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анализировать интересы заинтересованных сторон;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разрабатывать проектные решения;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готовить аналитические и методические материалы;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работать в межведомственных командах;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вести переговоры;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представлять проект на публичных площадках;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оценивать эффективность проектных решений;</a:t>
            </a:r>
            <a:endParaRPr/>
          </a:p>
          <a:p>
            <a:pPr marL="285750" indent="-28575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200">
                <a:solidFill>
                  <a:srgbClr val="001F82"/>
                </a:solidFill>
                <a:latin typeface="Montserrat"/>
              </a:rPr>
              <a:t>сопровождать инициативы, направленные на устойчивое развитие КМНС.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2245605" y="1799985"/>
            <a:ext cx="2763186" cy="338555"/>
          </a:xfrm>
          <a:prstGeom prst="roundRect">
            <a:avLst>
              <a:gd name="adj" fmla="val 16667"/>
            </a:avLst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</a:rPr>
              <a:t>     БУДУТ ЗНАТЬ: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7183209" y="1798460"/>
            <a:ext cx="2763186" cy="338555"/>
          </a:xfrm>
          <a:prstGeom prst="roundRect">
            <a:avLst>
              <a:gd name="adj" fmla="val 16667"/>
            </a:avLst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</a:rPr>
              <a:t>     БУДУТ УМЕТЬ:</a:t>
            </a:r>
            <a:endParaRPr/>
          </a:p>
        </p:txBody>
      </p:sp>
      <p:sp>
        <p:nvSpPr>
          <p:cNvPr id="13" name="Прямоугольник: скругленные углы 12"/>
          <p:cNvSpPr/>
          <p:nvPr/>
        </p:nvSpPr>
        <p:spPr bwMode="auto">
          <a:xfrm>
            <a:off x="4600773" y="4978619"/>
            <a:ext cx="2990452" cy="338555"/>
          </a:xfrm>
          <a:prstGeom prst="roundRect">
            <a:avLst>
              <a:gd name="adj" fmla="val 16667"/>
            </a:avLst>
          </a:prstGeom>
          <a:solidFill>
            <a:srgbClr val="001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</a:rPr>
              <a:t>    ПОЛУЧАТ ОПЫТ: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10239577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ИТОГОВЫЙ ПРОДУКТ ПРОГРАММЫ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41145" y="941339"/>
            <a:ext cx="11930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17167" y="1371600"/>
            <a:ext cx="7882213" cy="4990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1600" b="1">
                <a:solidFill>
                  <a:srgbClr val="001F82"/>
                </a:solidFill>
                <a:latin typeface="Montserrat"/>
              </a:rPr>
              <a:t>Каждый слушатель или проектная группа подготовит проект, направленный на решение конкретной проблемы в муниципалитете или профессиональной сфере.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Это могут быть проекты, связанные с: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сохранением языка и культуры КМНС;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поддержкой традиционного образа жизни;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развитием этнокультурного образования;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профориентацией молодёжи из числа КМНС;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развитием общественных инициатив;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сопровождением территорий 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традиционного природопользования;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созданием просветительских программ;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развитием межкультурного диалога;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укреплением участия КМНС в принятии решений;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социальным проектированием в муниципалитетах;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разработкой аналитических и методических материалов.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96604" y="2732447"/>
            <a:ext cx="2608384" cy="26083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10598" y="4215311"/>
            <a:ext cx="3317800" cy="22118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693820" y="1481981"/>
            <a:ext cx="3334578" cy="25009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10239577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КТО ПРИНИМАЕТ УЧАСТИЕ В РЕАЛИЗАЦИИ ПРОГРАММЫ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41145" y="941339"/>
            <a:ext cx="11930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6222" y="951739"/>
            <a:ext cx="821154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ru-RU" sz="1600" b="1">
                <a:solidFill>
                  <a:srgbClr val="001F82"/>
                </a:solidFill>
                <a:latin typeface="Montserrat"/>
              </a:rPr>
              <a:t>В реализации программы предполагается участие: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Сургутского государственного университета;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приглашённых экспертов в сфере права, государственного управления, проектной деятельности и устойчивого развития;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представителей органов государственной и муниципальной власти;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общественных организаций;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представителей коренных малочисленных народов Севера;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экспертов МГИМО;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600">
                <a:solidFill>
                  <a:srgbClr val="001F82"/>
                </a:solidFill>
                <a:latin typeface="Montserrat"/>
              </a:rPr>
              <a:t>потенциальных работодателей и партнёров стажировок.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563972" y="4180445"/>
            <a:ext cx="3085293" cy="231397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rcRect l="1026" t="5641" r="-1025" b="25896"/>
          <a:stretch/>
        </p:blipFill>
        <p:spPr bwMode="auto">
          <a:xfrm>
            <a:off x="8237769" y="1400938"/>
            <a:ext cx="3502812" cy="31974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73483" y="4180445"/>
            <a:ext cx="3458513" cy="2305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-66411" y="-21993"/>
            <a:ext cx="10098433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18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ВОЗМОЖНЫЕ МЕСТА ПРОФЕССИОНАЛЬНОЙ РЕАЛИЗАЦИИ ВЫПУСКНИКОВ</a:t>
            </a:r>
            <a:endParaRPr lang="ru-RU" sz="18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41145" y="941339"/>
            <a:ext cx="11930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17166" y="1194501"/>
            <a:ext cx="11357667" cy="5256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defRPr/>
            </a:pPr>
            <a:r>
              <a:rPr lang="ru-RU" sz="1800" b="1">
                <a:solidFill>
                  <a:srgbClr val="001F82"/>
                </a:solidFill>
                <a:latin typeface="Montserrat"/>
              </a:rPr>
              <a:t>Выпускники программы смогут применять полученные компетенции </a:t>
            </a:r>
            <a:endParaRPr/>
          </a:p>
          <a:p>
            <a:pPr algn="ctr">
              <a:lnSpc>
                <a:spcPct val="125000"/>
              </a:lnSpc>
              <a:defRPr/>
            </a:pPr>
            <a:r>
              <a:rPr lang="ru-RU" sz="1800" b="1">
                <a:solidFill>
                  <a:srgbClr val="001F82"/>
                </a:solidFill>
                <a:latin typeface="Montserrat"/>
              </a:rPr>
              <a:t>в различных сферах: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органы государственной власти;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органы местного самоуправления;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учреждения образования;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учреждения культуры;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научно-исследовательские организации;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общественные объединения;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некоммерческие организации;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проектные офисы;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ресурсные центры;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компании, реализующие проекты на территориях проживания КМНС;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экспертные и аналитические структуры;</a:t>
            </a:r>
            <a:endParaRPr/>
          </a:p>
          <a:p>
            <a:pPr marL="342900" indent="-342900" algn="just">
              <a:lnSpc>
                <a:spcPct val="125000"/>
              </a:lnSpc>
              <a:buFont typeface="Arial"/>
              <a:buChar char="•"/>
              <a:defRPr/>
            </a:pPr>
            <a:r>
              <a:rPr lang="ru-RU" sz="1800">
                <a:solidFill>
                  <a:srgbClr val="001F82"/>
                </a:solidFill>
                <a:latin typeface="Montserrat"/>
              </a:rPr>
              <a:t>организации, занимающиеся межкультурным взаимодействием и общественной дипломатией.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7"/>
            <a:ext cx="10098432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ОЖИДАЕМЫЙ ЭФФЕКТ ДЛЯ РЕГИОНА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41145" y="941339"/>
            <a:ext cx="11930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17167" y="1308801"/>
            <a:ext cx="11357666" cy="4676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</a:rPr>
              <a:t>1. Кадровый эффект. </a:t>
            </a:r>
            <a:r>
              <a:rPr lang="ru-RU" sz="2000">
                <a:solidFill>
                  <a:srgbClr val="001F82"/>
                </a:solidFill>
                <a:latin typeface="Montserrat"/>
              </a:rPr>
              <a:t>В регионе появятся специалисты, подготовленные к комплексной работе в сфере устойчивого развития КМНС.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</a:rPr>
              <a:t>2. Социальный эффект.  </a:t>
            </a:r>
            <a:r>
              <a:rPr lang="ru-RU" sz="2000">
                <a:solidFill>
                  <a:srgbClr val="001F82"/>
                </a:solidFill>
                <a:latin typeface="Montserrat"/>
              </a:rPr>
              <a:t>Будет создан банк проектов, направленных на решение актуальных проблем муниципалитетов.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</a:rPr>
              <a:t>3. Управленческий эффект. </a:t>
            </a:r>
            <a:r>
              <a:rPr lang="ru-RU" sz="2000">
                <a:solidFill>
                  <a:srgbClr val="001F82"/>
                </a:solidFill>
                <a:latin typeface="Montserrat"/>
              </a:rPr>
              <a:t>Усилится диалог между органами власти, бизнесом, общественными организациями и коренными сообществами.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</a:rPr>
              <a:t>4. Коммуникационный эффект. </a:t>
            </a:r>
            <a:r>
              <a:rPr lang="ru-RU" sz="2000">
                <a:solidFill>
                  <a:srgbClr val="001F82"/>
                </a:solidFill>
                <a:latin typeface="Montserrat"/>
              </a:rPr>
              <a:t>Будет сформирована экспертная группа для комплексного решения вопросов устойчивого развития КМНС с опорой на межведомственный диалог</a:t>
            </a:r>
            <a:endParaRPr/>
          </a:p>
          <a:p>
            <a:pPr algn="just">
              <a:lnSpc>
                <a:spcPct val="125000"/>
              </a:lnSpc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</a:rPr>
              <a:t>5. Имиджевый эффект. </a:t>
            </a:r>
            <a:r>
              <a:rPr lang="ru-RU" sz="2000">
                <a:solidFill>
                  <a:srgbClr val="001F82"/>
                </a:solidFill>
                <a:latin typeface="Montserrat"/>
              </a:rPr>
              <a:t>Сотрудничество с МГИМО усилит экспертный статус программы и создаст условия для вывода регионального опыта Югры на федеральные и международные площадки.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 bwMode="auto">
          <a:xfrm>
            <a:off x="0" y="-18199"/>
            <a:ext cx="12213241" cy="926358"/>
          </a:xfrm>
          <a:custGeom>
            <a:avLst/>
            <a:gdLst/>
            <a:ahLst/>
            <a:cxnLst/>
            <a:rect l="l" t="t" r="r" b="b"/>
            <a:pathLst>
              <a:path w="20104100" h="1790064" fill="norm" stroke="1" extrusionOk="0">
                <a:moveTo>
                  <a:pt x="20104099" y="0"/>
                </a:moveTo>
                <a:lnTo>
                  <a:pt x="0" y="0"/>
                </a:lnTo>
                <a:lnTo>
                  <a:pt x="0" y="1789715"/>
                </a:lnTo>
                <a:lnTo>
                  <a:pt x="20104099" y="1789715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1F82"/>
          </a:solidFill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5"/>
          <p:cNvSpPr txBox="1"/>
          <p:nvPr/>
        </p:nvSpPr>
        <p:spPr bwMode="auto">
          <a:xfrm>
            <a:off x="417167" y="-18199"/>
            <a:ext cx="10098432" cy="92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lt1"/>
              </a:buClr>
              <a:buSzPts val="2800"/>
              <a:defRPr/>
            </a:pP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ОЖИДАЕМЫЙ ЭФФЕКТ ДЛЯ РЕГИОНА</a:t>
            </a:r>
            <a:endParaRPr lang="ru-RU" sz="2000" b="1" i="0" u="none" strike="noStrike" cap="none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41145" y="941339"/>
            <a:ext cx="119309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 sz="2800" b="1">
              <a:solidFill>
                <a:schemeClr val="bg2"/>
              </a:solidFill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17166" y="1189346"/>
            <a:ext cx="113576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>
                <a:solidFill>
                  <a:srgbClr val="001F82"/>
                </a:solidFill>
                <a:latin typeface="Montserrat"/>
              </a:rPr>
              <a:t>Главный результат программы </a:t>
            </a:r>
            <a:r>
              <a:rPr lang="ru-RU" sz="2000" b="1">
                <a:solidFill>
                  <a:srgbClr val="001F82"/>
                </a:solidFill>
                <a:latin typeface="Montserrat"/>
                <a:ea typeface="Montserrat"/>
                <a:cs typeface="Montserrat"/>
              </a:rPr>
              <a:t>–</a:t>
            </a:r>
            <a:r>
              <a:rPr lang="ru-RU" sz="2000">
                <a:solidFill>
                  <a:srgbClr val="001F82"/>
                </a:solidFill>
                <a:latin typeface="Montserrat"/>
              </a:rPr>
              <a:t> это формирование нового поколения специалистов, работающих на стыке традиций и инноваций, регионального опыта и современных управленческих технологий, культурного наследия и стратегического развития. 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639965" y="60836"/>
            <a:ext cx="2134868" cy="760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 l="0" t="21250" r="5352" b="0"/>
          <a:stretch/>
        </p:blipFill>
        <p:spPr bwMode="auto">
          <a:xfrm>
            <a:off x="417167" y="2763323"/>
            <a:ext cx="5678833" cy="35437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rcRect l="11587" t="23056" r="0" b="0"/>
          <a:stretch/>
        </p:blipFill>
        <p:spPr bwMode="auto">
          <a:xfrm>
            <a:off x="6343649" y="2762057"/>
            <a:ext cx="5431183" cy="3544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1" name="Google Shape;351;g3c840f23fa5_0_1"/>
          <p:cNvPicPr/>
          <p:nvPr/>
        </p:nvPicPr>
        <p:blipFill>
          <a:blip r:embed="rId2">
            <a:alphaModFix/>
          </a:blip>
          <a:srcRect l="8776" t="2725" r="20441" b="26492"/>
          <a:stretch/>
        </p:blipFill>
        <p:spPr bwMode="auto">
          <a:xfrm>
            <a:off x="0" y="-1"/>
            <a:ext cx="12191997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g3c840f23fa5_0_1"/>
          <p:cNvSpPr/>
          <p:nvPr/>
        </p:nvSpPr>
        <p:spPr bwMode="auto">
          <a:xfrm>
            <a:off x="-3" y="254975"/>
            <a:ext cx="12192000" cy="6858000"/>
          </a:xfrm>
          <a:prstGeom prst="rect">
            <a:avLst/>
          </a:prstGeom>
          <a:solidFill>
            <a:srgbClr val="001F82">
              <a:alpha val="549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3" name="Google Shape;353;g3c840f23fa5_0_1"/>
          <p:cNvSpPr txBox="1">
            <a:spLocks noGrp="1"/>
          </p:cNvSpPr>
          <p:nvPr>
            <p:ph type="ctrTitle"/>
          </p:nvPr>
        </p:nvSpPr>
        <p:spPr bwMode="auto">
          <a:xfrm>
            <a:off x="204786" y="1822900"/>
            <a:ext cx="11782423" cy="221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7000"/>
              </a:lnSpc>
              <a:tabLst>
                <a:tab pos="457200" algn="l"/>
              </a:tabLst>
              <a:defRPr/>
            </a:pPr>
            <a:r>
              <a:rPr lang="ru-RU" sz="24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«ЭФФЕКТИВНОЕ ПРОЕКТНОЕ УПРАВЛЕНИЕ И СТРАТЕГИИ УСТОЙЧИВОГО РАЗВИТИЯ КОРЕННЫХ МАЛОЧИСЛЕННЫХ НАРОДОВ СЕВЕРА В УСЛОВИЯХ СОВРЕМЕННОЙ ПУБЛИЧНОЙ ПОЛИТИКИ»: </a:t>
            </a:r>
            <a:br>
              <a:rPr lang="ru-RU" sz="24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</a:b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программа переподготовки кадров по проектному управлению, публичной политике и общественной дипломатии в интересах </a:t>
            </a:r>
            <a:b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</a:br>
            <a:r>
              <a:rPr lang="ru-RU" sz="2000" b="1">
                <a:solidFill>
                  <a:schemeClr val="bg1"/>
                </a:solidFill>
                <a:latin typeface="Montserrat"/>
                <a:ea typeface="Calibri"/>
                <a:cs typeface="Times New Roman"/>
              </a:rPr>
              <a:t>коренных малочисленных народов</a:t>
            </a:r>
            <a:endParaRPr sz="2800" b="1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354" name="Google Shape;354;g3c840f23fa5_0_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65480" y="461530"/>
            <a:ext cx="1594541" cy="760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g3c840f23fa5_0_1"/>
          <p:cNvSpPr txBox="1"/>
          <p:nvPr/>
        </p:nvSpPr>
        <p:spPr bwMode="auto">
          <a:xfrm>
            <a:off x="9565640" y="461530"/>
            <a:ext cx="2626500" cy="96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12700" rIns="36000" bIns="36000" anchor="t" anchorCtr="0">
            <a:spAutoFit/>
          </a:bodyPr>
          <a:lstStyle/>
          <a:p>
            <a:pPr marL="12700" marR="5080" lvl="0" indent="0" algn="l">
              <a:lnSpc>
                <a:spcPct val="1002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ru-RU" sz="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Думать.</a:t>
            </a:r>
            <a:endParaRPr sz="20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marL="12700" marR="5080" lvl="0" indent="0" algn="l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ru-RU" sz="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Действовать.</a:t>
            </a:r>
            <a:endParaRPr sz="20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marL="12700" marR="5080" lvl="0" indent="0" algn="l">
              <a:lnSpc>
                <a:spcPct val="100299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ru-RU" sz="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Достигать.</a:t>
            </a:r>
            <a:endParaRPr sz="2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57" name="Google Shape;357;g3c840f23fa5_0_1"/>
          <p:cNvSpPr txBox="1"/>
          <p:nvPr/>
        </p:nvSpPr>
        <p:spPr bwMode="auto">
          <a:xfrm>
            <a:off x="7848600" y="5495773"/>
            <a:ext cx="4343397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2000"/>
              <a:defRPr/>
            </a:pPr>
            <a:r>
              <a:rPr lang="ru-RU">
                <a:solidFill>
                  <a:schemeClr val="bg1"/>
                </a:solidFill>
                <a:latin typeface="Montserrat"/>
              </a:rPr>
              <a:t>Муллер</a:t>
            </a:r>
            <a:r>
              <a:rPr lang="ru-RU">
                <a:solidFill>
                  <a:schemeClr val="bg1"/>
                </a:solidFill>
                <a:latin typeface="Montserrat"/>
              </a:rPr>
              <a:t> Ольга Юрьевна,</a:t>
            </a:r>
            <a:endParaRPr/>
          </a:p>
          <a:p>
            <a:pPr>
              <a:buSzPts val="2000"/>
              <a:defRPr/>
            </a:pPr>
            <a:r>
              <a:rPr lang="ru-RU">
                <a:solidFill>
                  <a:schemeClr val="bg1"/>
                </a:solidFill>
                <a:latin typeface="Montserrat"/>
              </a:rPr>
              <a:t>кандидат педагогических наук, доцент, </a:t>
            </a:r>
            <a:endParaRPr/>
          </a:p>
          <a:p>
            <a:pPr>
              <a:buSzPts val="2000"/>
              <a:defRPr/>
            </a:pPr>
            <a:r>
              <a:rPr lang="ru-RU">
                <a:solidFill>
                  <a:schemeClr val="bg1"/>
                </a:solidFill>
                <a:latin typeface="Montserrat"/>
              </a:rPr>
              <a:t>директор Института профессионального </a:t>
            </a:r>
            <a:endParaRPr/>
          </a:p>
          <a:p>
            <a:pPr>
              <a:buSzPts val="2000"/>
              <a:defRPr/>
            </a:pPr>
            <a:r>
              <a:rPr lang="ru-RU">
                <a:solidFill>
                  <a:schemeClr val="bg1"/>
                </a:solidFill>
                <a:latin typeface="Montserrat"/>
              </a:rPr>
              <a:t>образования коренных народов Югры</a:t>
            </a:r>
            <a:endParaRPr/>
          </a:p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endParaRPr i="0" u="none" strike="noStrike" cap="none">
              <a:solidFill>
                <a:schemeClr val="lt1"/>
              </a:solidFill>
              <a:latin typeface="Montserrat"/>
              <a:ea typeface="Open Sans"/>
              <a:cs typeface="Open San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10528" y="508878"/>
            <a:ext cx="2134868" cy="7607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22013" y="5176022"/>
            <a:ext cx="1302141" cy="13021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Заголовок 1"/>
          <p:cNvSpPr txBox="1"/>
          <p:nvPr/>
        </p:nvSpPr>
        <p:spPr bwMode="auto">
          <a:xfrm>
            <a:off x="1544348" y="5607016"/>
            <a:ext cx="4759904" cy="4173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68000" algn="l">
              <a:lnSpc>
                <a:spcPct val="125000"/>
              </a:lnSpc>
              <a:defRPr/>
            </a:pPr>
            <a:r>
              <a:rPr lang="ru-RU" sz="1200" b="1">
                <a:solidFill>
                  <a:schemeClr val="bg1"/>
                </a:solidFill>
                <a:latin typeface="Montserrat"/>
                <a:ea typeface="Platypi Medium"/>
                <a:cs typeface="Times New Roman"/>
              </a:rPr>
              <a:t>СООБЩЕСТВО ИНСТИТУТА ПРОФЕССИОНАЛЬНОГО ОБРАЗОВАНИЯ КОРЕННЫХ НАРОДОВ ЮГРЫ</a:t>
            </a:r>
            <a:endParaRPr lang="en-US" sz="1200" b="1">
              <a:solidFill>
                <a:schemeClr val="bg1"/>
              </a:solidFill>
              <a:latin typeface="Montserrat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Liberation Sans"/>
        <a:cs typeface="Liberation Sans"/>
      </a:majorFont>
      <a:minorFont>
        <a:latin typeface="Arial"/>
        <a:ea typeface="Liberation Sans"/>
        <a:cs typeface="Liberation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Р7-Офис/2026.1.2.1942</Application>
  <DocSecurity>0</DocSecurity>
  <PresentationFormat>Широкоэкранный</PresentationFormat>
  <Paragraphs>0</Paragraphs>
  <Slides>22</Slides>
  <Notes>22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ДЕЯТЕЛЬНОСТИ ИНСТИТУТА ЕСТЕСТВЕННЫХ И ТЕХНИЧЕСКИХ НАУК</dc:title>
  <dc:subject/>
  <dc:creator>Ян Максимов</dc:creator>
  <cp:keywords/>
  <dc:description/>
  <dc:identifier/>
  <dc:language/>
  <cp:lastModifiedBy>ZhuravlevaNA</cp:lastModifiedBy>
  <cp:revision>65</cp:revision>
  <dcterms:created xsi:type="dcterms:W3CDTF">2023-03-24T16:04:06Z</dcterms:created>
  <dcterms:modified xsi:type="dcterms:W3CDTF">2026-10-07T04:23:13Z</dcterms:modified>
  <cp:category/>
  <cp:contentStatus/>
  <cp:version/>
</cp:coreProperties>
</file>