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12"/>
  </p:notesMasterIdLst>
  <p:handoutMasterIdLst>
    <p:handoutMasterId r:id="rId13"/>
  </p:handoutMasterIdLst>
  <p:sldIdLst>
    <p:sldId id="1746" r:id="rId2"/>
    <p:sldId id="1747" r:id="rId3"/>
    <p:sldId id="1748" r:id="rId4"/>
    <p:sldId id="1749" r:id="rId5"/>
    <p:sldId id="1751" r:id="rId6"/>
    <p:sldId id="1752" r:id="rId7"/>
    <p:sldId id="1761" r:id="rId8"/>
    <p:sldId id="1762" r:id="rId9"/>
    <p:sldId id="1763" r:id="rId10"/>
    <p:sldId id="1764" r:id="rId11"/>
  </p:sldIdLst>
  <p:sldSz cx="9906000" cy="6858000" type="A4"/>
  <p:notesSz cx="9940925" cy="6808788"/>
  <p:embeddedFontLst>
    <p:embeddedFont>
      <p:font typeface="Golos Text" charset="0"/>
      <p:regular r:id="rId14"/>
      <p:bold r:id="rId15"/>
    </p:embeddedFont>
    <p:embeddedFont>
      <p:font typeface="Montserrat SemiBold" charset="-52"/>
      <p:bold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  <p15:guide id="5" orient="horz" pos="1570">
          <p15:clr>
            <a:srgbClr val="A4A3A4"/>
          </p15:clr>
        </p15:guide>
        <p15:guide id="6" orient="horz" pos="1094">
          <p15:clr>
            <a:srgbClr val="A4A3A4"/>
          </p15:clr>
        </p15:guide>
        <p15:guide id="7" pos="3237">
          <p15:clr>
            <a:srgbClr val="A4A3A4"/>
          </p15:clr>
        </p15:guide>
        <p15:guide id="8" pos="483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2108">
          <p15:clr>
            <a:srgbClr val="A4A3A4"/>
          </p15:clr>
        </p15:guide>
        <p15:guide id="4" pos="3108">
          <p15:clr>
            <a:srgbClr val="A4A3A4"/>
          </p15:clr>
        </p15:guide>
        <p15:guide id="5" orient="horz" pos="3162">
          <p15:clr>
            <a:srgbClr val="A4A3A4"/>
          </p15:clr>
        </p15:guide>
        <p15:guide id="6" orient="horz" pos="2145">
          <p15:clr>
            <a:srgbClr val="A4A3A4"/>
          </p15:clr>
        </p15:guide>
        <p15:guide id="7" pos="2124">
          <p15:clr>
            <a:srgbClr val="A4A3A4"/>
          </p15:clr>
        </p15:guide>
        <p15:guide id="8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E46C0A"/>
    <a:srgbClr val="FFFFFF"/>
    <a:srgbClr val="CD3535"/>
    <a:srgbClr val="F1450F"/>
    <a:srgbClr val="24ABC2"/>
    <a:srgbClr val="36C3DA"/>
    <a:srgbClr val="25C6FF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117" d="100"/>
          <a:sy n="117" d="100"/>
        </p:scale>
        <p:origin x="-1380" y="-102"/>
      </p:cViewPr>
      <p:guideLst>
        <p:guide orient="horz" pos="2268"/>
        <p:guide orient="horz" pos="1580"/>
        <p:guide orient="horz" pos="1570"/>
        <p:guide orient="horz" pos="1094"/>
        <p:guide pos="2241"/>
        <p:guide pos="3346"/>
        <p:guide pos="3237"/>
        <p:guide pos="4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orient="horz" pos="2108"/>
        <p:guide orient="horz" pos="3162"/>
        <p:guide orient="horz" pos="2145"/>
        <p:guide pos="2108"/>
        <p:guide pos="3108"/>
        <p:guide pos="2124"/>
        <p:guide pos="313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7734" cy="34162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95" y="1"/>
            <a:ext cx="4307734" cy="34162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67168"/>
            <a:ext cx="4307734" cy="34162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95" y="6467168"/>
            <a:ext cx="4307734" cy="34162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7734" cy="340439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5" y="3"/>
            <a:ext cx="4307734" cy="340439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509588"/>
            <a:ext cx="3689350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7"/>
            <a:ext cx="7952740" cy="3063955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7169"/>
            <a:ext cx="4307734" cy="340439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5" y="6467169"/>
            <a:ext cx="4307734" cy="340439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21177"/>
              </p:ext>
            </p:extLst>
          </p:nvPr>
        </p:nvGraphicFramePr>
        <p:xfrm>
          <a:off x="131423" y="116632"/>
          <a:ext cx="9646113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6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5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21052" y="1306213"/>
            <a:ext cx="4278492" cy="47089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778BB"/>
                </a:solidFill>
              </a:rPr>
              <a:t>Упрощенная Система </a:t>
            </a:r>
            <a:endParaRPr lang="ru-RU" sz="3000" dirty="0" smtClean="0">
              <a:solidFill>
                <a:srgbClr val="2778BB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2778BB"/>
                </a:solidFill>
              </a:rPr>
              <a:t>Налогообложения</a:t>
            </a:r>
            <a:endParaRPr lang="ru-RU" sz="3000" dirty="0" smtClean="0">
              <a:solidFill>
                <a:srgbClr val="2778BB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E46C0A"/>
                </a:solidFill>
              </a:rPr>
              <a:t>(</a:t>
            </a:r>
            <a:r>
              <a:rPr lang="ru-RU" sz="3000" b="1" dirty="0">
                <a:solidFill>
                  <a:srgbClr val="E46C0A"/>
                </a:solidFill>
              </a:rPr>
              <a:t>УСН</a:t>
            </a:r>
            <a:r>
              <a:rPr lang="ru-RU" sz="3000" b="1" dirty="0" smtClean="0">
                <a:solidFill>
                  <a:srgbClr val="E46C0A"/>
                </a:solidFill>
              </a:rPr>
              <a:t>)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sz="1800" b="1" dirty="0"/>
              <a:t>С 01.01.2025 года все налогоплательщики </a:t>
            </a:r>
            <a:r>
              <a:rPr lang="ru-RU" sz="1800" b="1" dirty="0">
                <a:solidFill>
                  <a:srgbClr val="E46C0A"/>
                </a:solidFill>
              </a:rPr>
              <a:t>УСН</a:t>
            </a:r>
            <a:r>
              <a:rPr lang="ru-RU" sz="1800" b="1" dirty="0"/>
              <a:t> (как ИП, так и организации), признаются плательщиками </a:t>
            </a:r>
            <a:r>
              <a:rPr lang="ru-RU" sz="1800" b="1" dirty="0" smtClean="0">
                <a:solidFill>
                  <a:srgbClr val="E46C0A"/>
                </a:solidFill>
              </a:rPr>
              <a:t>НДС</a:t>
            </a:r>
            <a:endParaRPr lang="ru-RU" sz="1800" dirty="0">
              <a:solidFill>
                <a:srgbClr val="E46C0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F6A0F-0AAE-4FED-76C9-D3B82E72ED42}"/>
              </a:ext>
            </a:extLst>
          </p:cNvPr>
          <p:cNvSpPr txBox="1"/>
          <p:nvPr/>
        </p:nvSpPr>
        <p:spPr>
          <a:xfrm>
            <a:off x="6177136" y="148034"/>
            <a:ext cx="353218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200" b="1" dirty="0"/>
              <a:t>УФНС России по Ханты-Мансийскому автономному округу </a:t>
            </a:r>
            <a:r>
              <a:rPr lang="ru-RU" sz="1200" b="1" dirty="0" smtClean="0"/>
              <a:t>- Югре</a:t>
            </a:r>
            <a:endParaRPr lang="ru-RU" sz="9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3D13F8-2D6A-9E35-96CD-6827F65A78DC}"/>
              </a:ext>
            </a:extLst>
          </p:cNvPr>
          <p:cNvSpPr txBox="1"/>
          <p:nvPr/>
        </p:nvSpPr>
        <p:spPr>
          <a:xfrm>
            <a:off x="5968275" y="6445247"/>
            <a:ext cx="27003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         2026 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782168" y="6412686"/>
            <a:ext cx="16428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776536" y="6566865"/>
            <a:ext cx="388843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</a:t>
            </a:r>
            <a:r>
              <a:rPr lang="ru-RU" sz="9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телефон контакт-центра </a:t>
            </a: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10656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2378"/>
              </p:ext>
            </p:extLst>
          </p:nvPr>
        </p:nvGraphicFramePr>
        <p:xfrm>
          <a:off x="5097016" y="131003"/>
          <a:ext cx="4673775" cy="20378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9161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применения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Туристического налога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8777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объектом налогообложения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признается оказание услуг по предоставлению мест для временного проживания физических лиц в средствах размещения, принадлежащих налогоплательщику на праве собственности или на ином законном основании, расположенных на территории муниципального образования (гостиницы, санатории, базы отдыха, кемпинги);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налоговым периодом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туристическому налогу признается квартал;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0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декларация</a:t>
                      </a:r>
                      <a:r>
                        <a:rPr lang="ru-RU" sz="10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представляется в срок не позднее 25-го числа месяца, следующего за истекшим налоговым периодом;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0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уплаты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позднее 28-го числа месяца, следующего за истекшим кварталом.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C59525D-404C-A097-1D5A-276C29F3E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80975"/>
              </p:ext>
            </p:extLst>
          </p:nvPr>
        </p:nvGraphicFramePr>
        <p:xfrm>
          <a:off x="286945" y="2984487"/>
          <a:ext cx="4673775" cy="9306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Минимальная сумма налога</a:t>
                      </a:r>
                      <a:endParaRPr lang="ru-RU" sz="110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594">
                <a:tc>
                  <a:txBody>
                    <a:bodyPr/>
                    <a:lstStyle/>
                    <a:p>
                      <a:pPr algn="just"/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Минимальная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  <a:r>
                        <a:rPr lang="ru-RU" sz="1000" b="1" kern="1200" baseline="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налога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сутки.</a:t>
                      </a:r>
                      <a:r>
                        <a:rPr lang="ru-RU" sz="10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минимальная сумма налога меньше 100 рублей, то налог оплачивается в размере минимальной суммы.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61040"/>
              </p:ext>
            </p:extLst>
          </p:nvPr>
        </p:nvGraphicFramePr>
        <p:xfrm>
          <a:off x="5119711" y="2316489"/>
          <a:ext cx="4651080" cy="1598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51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исчисления налога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835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Сумма налога исчисляется налогоплательщиком как соответствующая налоговой ставке процентная доля налоговой базы применительно к услуге по временному проживанию в момент осуществления полного расчета с лицом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 случае если исчисленная в соответствии с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абзацем 1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сумма налога менее суммы минимального налога, рассчитанной как произведение 100 рублей и количества суток проживания, сумма налога определяется в размере минимального налога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49806"/>
              </p:ext>
            </p:extLst>
          </p:nvPr>
        </p:nvGraphicFramePr>
        <p:xfrm>
          <a:off x="164468" y="368660"/>
          <a:ext cx="4709780" cy="23402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09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161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Туристический налог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8645"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01.01.2025 года на территории Российской Федерации действует туристический налог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глава 33.1 «Туристический налог» введена Федеральным законом от 12.07.2024 № 176-ФЗ). </a:t>
                      </a:r>
                    </a:p>
                    <a:p>
                      <a:pPr algn="just"/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Туристический налог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это обязательный платеж, с выручки от гостиничной деятельности.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о введении туристического налога на территории муниципального образования принимается непосредственно представительным органом такого муниципального образования. </a:t>
                      </a:r>
                    </a:p>
                    <a:p>
                      <a:pPr algn="just"/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введении туристического налога представительные органы муниципальных образований устанавливают налоговую ставку в пределах максимальной ставки.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1DB8D563-B8D6-DD63-E952-B4B7544E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81913"/>
              </p:ext>
            </p:extLst>
          </p:nvPr>
        </p:nvGraphicFramePr>
        <p:xfrm>
          <a:off x="272480" y="4146190"/>
          <a:ext cx="9289032" cy="2469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2"/>
                <a:gridCol w="1152128"/>
                <a:gridCol w="1044116"/>
                <a:gridCol w="1152128"/>
              </a:tblGrid>
              <a:tr h="256613">
                <a:tc gridSpan="5">
                  <a:txBody>
                    <a:bodyPr/>
                    <a:lstStyle/>
                    <a:p>
                      <a:pPr marL="0" marR="0" lvl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Туристического налога в ХМАО-Югре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32">
                <a:tc rowSpan="2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Основание введения: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ставки принятые муниципалитетами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34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Нефтеюганский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Думы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Нефтеюганского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от 26.11.2024 № 1114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34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Нягань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Думы города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Нягань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ХМАО-Югры от 25.10.2024 № 318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34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Покачи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Думы города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Покачи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ХМАО-Югры от 27.11.2024 № 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148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Городское поселение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Пойковский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городского поселения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Пойковский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06.11.2024 №122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34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Сельское поселение </a:t>
                      </a:r>
                      <a:r>
                        <a:rPr lang="ru-RU" sz="9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Салым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сельского поселения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Салым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12.09.2025 №138  (действует с 01.01.2026)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97740"/>
              </p:ext>
            </p:extLst>
          </p:nvPr>
        </p:nvGraphicFramePr>
        <p:xfrm>
          <a:off x="134778" y="152636"/>
          <a:ext cx="4680519" cy="1173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8721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10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359"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один из специальных режимов налогообложения, на который добровольно могут перейти многие организации и ИП (</a:t>
                      </a:r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1 ст. 346.11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НК РФ). 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доходов и расходов осуществляется по кассовому методу, что предполагает отражение доходов в периоде их получения, а расходов – в период их оплаты. Днем получения дохода является день получения денег в кассу или поступления на расчетный  счет.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DB8D563-B8D6-DD63-E952-B4B7544E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4805"/>
              </p:ext>
            </p:extLst>
          </p:nvPr>
        </p:nvGraphicFramePr>
        <p:xfrm>
          <a:off x="138226" y="1376772"/>
          <a:ext cx="4677071" cy="2453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467">
                <a:tc>
                  <a:txBody>
                    <a:bodyPr/>
                    <a:lstStyle/>
                    <a:p>
                      <a:pPr marL="0" marR="0" lvl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налогообложения и ставки, установленные Налоговым кодексом</a:t>
                      </a:r>
                      <a:endParaRPr lang="ru-RU" sz="110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713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</a:t>
                      </a:r>
                      <a:r>
                        <a:rPr lang="ru-RU" sz="9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объектом налогообложения могут быть (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1 ст. 346.14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НК РФ):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доходы;</a:t>
                      </a:r>
                    </a:p>
                    <a:p>
                      <a:pPr lvl="0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доходы, уменьшенные на величину расходов.</a:t>
                      </a: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2026 года расширен перечень расходов!</a:t>
                      </a:r>
                      <a:endParaRPr lang="ru-RU" sz="900" dirty="0" smtClean="0">
                        <a:effectLst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объектом «доходы-расходы»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определении налоговой базы вправе учитывать расходы, определяемые в порядке, установленном главой 25 НК РФ</a:t>
                      </a:r>
                      <a:endParaRPr lang="ru-RU" sz="900" dirty="0" smtClean="0">
                        <a:effectLst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объектом «доходы»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позволяет уменьшить сумму налога на сумму уплаченных в данном налоговом периоде страховых взносов на обязательное пенсионное страхование и иные виды социального страхования.</a:t>
                      </a:r>
                    </a:p>
                    <a:p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= 6%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Доходы-Расходы = 15%</a:t>
                      </a:r>
                    </a:p>
                    <a:p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Региональные власти могут снизить эти ставки.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64462"/>
              </p:ext>
            </p:extLst>
          </p:nvPr>
        </p:nvGraphicFramePr>
        <p:xfrm>
          <a:off x="117402" y="3897052"/>
          <a:ext cx="4704209" cy="1996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04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566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 налоговые ставки в ХМАО-Югре</a:t>
                      </a:r>
                      <a:endParaRPr lang="ru-RU" sz="110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18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Налоговые ставки установлены Законом ХМАО - Югры </a:t>
                      </a:r>
                      <a:r>
                        <a:rPr lang="ru-RU" sz="900" b="1" dirty="0" smtClean="0"/>
                        <a:t>от 30.12.2008 № 166-оз </a:t>
                      </a:r>
                      <a:r>
                        <a:rPr lang="ru-RU" sz="900" dirty="0" smtClean="0"/>
                        <a:t>«О ставках налога, уплачиваемого в связи с применением упрощенной системы налогообложения».</a:t>
                      </a:r>
                    </a:p>
                    <a:p>
                      <a:r>
                        <a:rPr lang="ru-RU" sz="900" dirty="0" smtClean="0"/>
                        <a:t>Для впервые зарегистрированных индивидуальных предпринимателей, применяющих </a:t>
                      </a:r>
                      <a:r>
                        <a:rPr lang="ru-RU" sz="900" b="1" dirty="0" smtClean="0">
                          <a:solidFill>
                            <a:srgbClr val="E46C0A"/>
                          </a:solidFill>
                        </a:rPr>
                        <a:t>УСН</a:t>
                      </a:r>
                      <a:r>
                        <a:rPr lang="ru-RU" sz="900" dirty="0" smtClean="0"/>
                        <a:t> (независимо от объекта налогообложения) и осуществляющих определенные,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законодательно установленные,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виды деятельности, могут в течение первых двух налоговых периодов применять </a:t>
                      </a:r>
                      <a:r>
                        <a:rPr lang="ru-RU" sz="900" b="1" dirty="0" smtClean="0"/>
                        <a:t>ставку 0 %</a:t>
                      </a:r>
                      <a:r>
                        <a:rPr lang="ru-RU" sz="900" dirty="0" smtClean="0"/>
                        <a:t> (Закон ХМАО - Югры </a:t>
                      </a:r>
                      <a:r>
                        <a:rPr lang="ru-RU" sz="900" b="1" dirty="0" smtClean="0"/>
                        <a:t>от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b="1" dirty="0" smtClean="0"/>
                        <a:t>20.02.2015 № 14-оз</a:t>
                      </a:r>
                      <a:r>
                        <a:rPr lang="ru-RU" sz="900" dirty="0" smtClean="0"/>
                        <a:t>).</a:t>
                      </a:r>
                    </a:p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Обязательным условием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применения пониженной налоговой ставки является получение выручки от вида деятельности, по которому предусмотрена льгота либо пониженная ставка, в размере не менее 70 процентов от всей выручки и доходов от внереализационных операций по всем видам деятельности.</a:t>
                      </a:r>
                      <a:endParaRPr lang="ru-RU" sz="9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95269"/>
              </p:ext>
            </p:extLst>
          </p:nvPr>
        </p:nvGraphicFramePr>
        <p:xfrm>
          <a:off x="4989004" y="2574972"/>
          <a:ext cx="4666455" cy="2042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66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7185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01.01.2025 года все налогоплательщики </a:t>
                      </a:r>
                      <a:r>
                        <a:rPr lang="ru-RU" sz="11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1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(как ИП, так и организации), признаются плательщиками НДС!</a:t>
                      </a:r>
                      <a:endParaRPr lang="ru-RU" sz="1100" b="1" kern="1200" dirty="0">
                        <a:solidFill>
                          <a:srgbClr val="2778B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069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 доходов за истекший календарный год оценивается ежегодно - за 2025, 2026, 2027 и последующие годы:</a:t>
                      </a:r>
                    </a:p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Если доходы налогоплательщика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2025 год не превысили 20 млн. рублей, то с начала 2026 года он освобожден от уплаты НДС.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Если доходы налогоплательщика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2026 год не превысили 15 млн. рублей, то с начала 2027 года он освобожден от уплаты НДС.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Если доходы налогоплательщика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2027 год и последующие годы не превысили 10 млн. рублей, то с 2028 года он освобожден от уплаты НДС.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18940"/>
              </p:ext>
            </p:extLst>
          </p:nvPr>
        </p:nvGraphicFramePr>
        <p:xfrm>
          <a:off x="4978101" y="204292"/>
          <a:ext cx="4672558" cy="13904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63131"/>
                <a:gridCol w="2609427"/>
              </a:tblGrid>
              <a:tr h="362314">
                <a:tc gridSpan="2"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50" b="1" kern="1200" baseline="0" dirty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</a:t>
                      </a:r>
                      <a:r>
                        <a:rPr lang="ru-RU" sz="105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перехода и применения </a:t>
                      </a:r>
                      <a:r>
                        <a:rPr lang="ru-RU" sz="105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05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 в 2026 г.</a:t>
                      </a:r>
                      <a:endParaRPr lang="ru-RU" sz="105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83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Максимальный доход  = 490,5  млн. руб. (450 млн. руб.*1,09)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Доход</a:t>
                      </a:r>
                      <a:r>
                        <a:rPr lang="ru-RU" sz="900" baseline="0" dirty="0" smtClean="0"/>
                        <a:t> за 9 мес. 2025г.  =  337,5 </a:t>
                      </a:r>
                    </a:p>
                    <a:p>
                      <a:pPr algn="l"/>
                      <a:r>
                        <a:rPr lang="ru-RU" sz="900" baseline="0" dirty="0" smtClean="0"/>
                        <a:t>млн. руб. 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(337 млн. руб.*1,00)</a:t>
                      </a:r>
                      <a:endParaRPr lang="ru-RU" sz="9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56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Сотрудники    130 человек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Сотрудники    130 человек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83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Остаточная стоимость ОС = 218 млн. руб. (200 млн. руб. *1,09)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Остаточная стоимость ОС на 01.10.25</a:t>
                      </a:r>
                      <a:r>
                        <a:rPr lang="ru-RU" sz="900" baseline="0" dirty="0" smtClean="0"/>
                        <a:t> = 2</a:t>
                      </a:r>
                      <a:r>
                        <a:rPr lang="ru-RU" sz="900" dirty="0" smtClean="0"/>
                        <a:t>00 млн. руб. 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(200 млн.*1,00)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53088"/>
              </p:ext>
            </p:extLst>
          </p:nvPr>
        </p:nvGraphicFramePr>
        <p:xfrm>
          <a:off x="4996967" y="4761148"/>
          <a:ext cx="4672558" cy="17975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25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6563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05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Ставки </a:t>
                      </a:r>
                      <a:r>
                        <a:rPr lang="ru-RU" sz="105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НДС</a:t>
                      </a:r>
                      <a:r>
                        <a:rPr lang="ru-RU" sz="105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05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r>
                        <a:rPr lang="ru-RU" sz="105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 в 2026 году:</a:t>
                      </a:r>
                      <a:endParaRPr lang="ru-RU" sz="105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0967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- 5%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доходе в 2026 году от 20 млн. руб. до 272,5 млн. руб.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доходе в 2026 году  от  272,5 млн. руб. до 490,5 млн. руб.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- 22%, 10% -  общие ставки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любом доходе с правом вычета входного НДС</a:t>
                      </a:r>
                    </a:p>
                    <a:p>
                      <a:endParaRPr lang="ru-RU" sz="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Освобождение от уплаты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доходе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 20 млн. рублей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2025 год и в течение 2026 года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Уведомление об освобождении от НДС или выборе ставки НДС представлять в налоговый орган не нужно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="" xmlns:a16="http://schemas.microsoft.com/office/drawing/2014/main" id="{1C59525D-404C-A097-1D5A-276C29F3E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70089"/>
              </p:ext>
            </p:extLst>
          </p:nvPr>
        </p:nvGraphicFramePr>
        <p:xfrm>
          <a:off x="4989004" y="1765568"/>
          <a:ext cx="4680521" cy="655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6071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дефлятор</a:t>
                      </a:r>
                      <a:endParaRPr lang="ru-RU" sz="1100" b="1" kern="1200" baseline="0" dirty="0">
                        <a:solidFill>
                          <a:srgbClr val="2778B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718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2025г. - 1,00 (п 11.1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 Федерального закона от 12.07.2024 № 176-ФЗ)</a:t>
                      </a: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2026г. - 1,09  (Приказ Минэкономразвития России от 06.11.2025 № 734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07344"/>
              </p:ext>
            </p:extLst>
          </p:nvPr>
        </p:nvGraphicFramePr>
        <p:xfrm>
          <a:off x="128464" y="5949280"/>
          <a:ext cx="4674417" cy="76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2874217"/>
              </a:tblGrid>
              <a:tr h="30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Объект налогообложения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Налоговые ставки, установленные региональным законодательством*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8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Доходы</a:t>
                      </a:r>
                      <a:endParaRPr lang="ru-RU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0%,</a:t>
                      </a:r>
                      <a:r>
                        <a:rPr lang="ru-RU" sz="85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1%, 5</a:t>
                      </a:r>
                      <a:r>
                        <a:rPr lang="ru-RU" sz="8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Доходы - Расходы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0%,</a:t>
                      </a:r>
                      <a:r>
                        <a:rPr lang="ru-RU" sz="85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ru-RU" sz="85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%, 7%, 10%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1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39710"/>
              </p:ext>
            </p:extLst>
          </p:nvPr>
        </p:nvGraphicFramePr>
        <p:xfrm>
          <a:off x="131913" y="80628"/>
          <a:ext cx="9646113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6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5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21052" y="1814045"/>
            <a:ext cx="4278492" cy="36933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2778BB"/>
                </a:solidFill>
              </a:rPr>
              <a:t>Специальный налоговый режим </a:t>
            </a:r>
            <a:r>
              <a:rPr lang="ru-RU" b="1" dirty="0" smtClean="0">
                <a:solidFill>
                  <a:srgbClr val="E46C0A"/>
                </a:solidFill>
              </a:rPr>
              <a:t>«Автоматизированная Упрощенная Система </a:t>
            </a:r>
            <a:endParaRPr lang="ru-RU" dirty="0" smtClean="0">
              <a:solidFill>
                <a:srgbClr val="E46C0A"/>
              </a:solidFill>
            </a:endParaRPr>
          </a:p>
          <a:p>
            <a:pPr algn="ctr"/>
            <a:r>
              <a:rPr lang="ru-RU" b="1" dirty="0" smtClean="0">
                <a:solidFill>
                  <a:srgbClr val="E46C0A"/>
                </a:solidFill>
              </a:rPr>
              <a:t>Налогообложения»</a:t>
            </a:r>
            <a:endParaRPr lang="ru-RU" dirty="0" smtClean="0">
              <a:solidFill>
                <a:srgbClr val="E46C0A"/>
              </a:solidFill>
            </a:endParaRPr>
          </a:p>
          <a:p>
            <a:pPr algn="ctr"/>
            <a:r>
              <a:rPr lang="ru-RU" b="1" dirty="0" smtClean="0">
                <a:solidFill>
                  <a:srgbClr val="2778BB"/>
                </a:solidFill>
              </a:rPr>
              <a:t>(</a:t>
            </a:r>
            <a:r>
              <a:rPr lang="ru-RU" b="1" dirty="0">
                <a:solidFill>
                  <a:srgbClr val="2778BB"/>
                </a:solidFill>
              </a:rPr>
              <a:t>АУСН)</a:t>
            </a:r>
            <a:endParaRPr lang="ru-RU" dirty="0">
              <a:solidFill>
                <a:srgbClr val="2778BB"/>
              </a:solidFill>
            </a:endParaRP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F6A0F-0AAE-4FED-76C9-D3B82E72ED42}"/>
              </a:ext>
            </a:extLst>
          </p:cNvPr>
          <p:cNvSpPr txBox="1"/>
          <p:nvPr/>
        </p:nvSpPr>
        <p:spPr>
          <a:xfrm>
            <a:off x="6177136" y="148034"/>
            <a:ext cx="353218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200" b="1" dirty="0"/>
              <a:t>УФНС России по Ханты-Мансийскому автономному округу </a:t>
            </a:r>
            <a:r>
              <a:rPr lang="ru-RU" sz="1200" b="1" dirty="0" smtClean="0"/>
              <a:t>- Югре</a:t>
            </a:r>
            <a:endParaRPr lang="ru-RU" sz="9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3D13F8-2D6A-9E35-96CD-6827F65A78DC}"/>
              </a:ext>
            </a:extLst>
          </p:cNvPr>
          <p:cNvSpPr txBox="1"/>
          <p:nvPr/>
        </p:nvSpPr>
        <p:spPr>
          <a:xfrm>
            <a:off x="5968275" y="6445247"/>
            <a:ext cx="27003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         2026 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782168" y="6345324"/>
            <a:ext cx="16428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236476" y="6566865"/>
            <a:ext cx="442849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телефон контакт-центра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ФНС России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76997"/>
              </p:ext>
            </p:extLst>
          </p:nvPr>
        </p:nvGraphicFramePr>
        <p:xfrm>
          <a:off x="140855" y="169762"/>
          <a:ext cx="4680520" cy="57795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735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Организациям и ИП на АУСН </a:t>
                      </a:r>
                      <a:r>
                        <a:rPr lang="ru-RU" sz="12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ЗАПРЕЩЕНО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216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55"/>
                        </a:spcBef>
                        <a:buFont typeface="Wingdings" pitchFamily="2" charset="2"/>
                        <a:buNone/>
                        <a:tabLst>
                          <a:tab pos="92075" algn="l"/>
                        </a:tabLs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755"/>
                        </a:spcBef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работать на иных системах налогообложения, кроме АУСН;</a:t>
                      </a:r>
                    </a:p>
                    <a:p>
                      <a:pPr marL="171450" marR="9017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иметь счета или переводить электронные деньги в кредитной организации не из реестра ФНС;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быть посредниками – поверенными, комиссионерами и агентами;</a:t>
                      </a:r>
                    </a:p>
                    <a:p>
                      <a:pPr marL="171450" marR="21590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производить подакцизные товары, (кроме подакцизного винограда, вина, игристого вина, виноматериалов, виноградного сусла, произведенных из винограда собственного производства, а также сахаросодержащих напитков из подп. 23 п. 1 ст.181 НК);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выплачивать доходы физлицам в натуральной форме или наличными, в то числе зарплату и вознаграждения по ГПД;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нанимать по трудовым договорам налоговых нерезидентов РФ;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привлекать работников по трудовым договорам для выполнения вредных или опасных работ;</a:t>
                      </a:r>
                    </a:p>
                    <a:p>
                      <a:pPr marL="171450" marR="375285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совершать сделки с ценными бумагами и производными финансовыми инструментами;</a:t>
                      </a:r>
                    </a:p>
                    <a:p>
                      <a:pPr marL="171450" marR="118745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участвовать в договорах простого товарищества, инвестиционного товарищества, доверительного управления имуществом, в соглашениях о разделе продукции и в концессионных соглашениях на территории РФ;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оказывать кредитные и иные финансовые услуги;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добывать и продавать полезные ископаемые, кроме общераспространенных;</a:t>
                      </a:r>
                    </a:p>
                    <a:p>
                      <a:pPr marL="171450" marR="52959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производить ювелирные и другие изделия из драгоценных металлов, торговать ими оптом или в розницу;</a:t>
                      </a:r>
                    </a:p>
                    <a:p>
                      <a:pPr marL="171450" marR="52959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  <a:tabLst>
                          <a:tab pos="92075" algn="l"/>
                        </a:tabLst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приобретать, реализовывать и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майнить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цифровую валюту.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0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94963"/>
              </p:ext>
            </p:extLst>
          </p:nvPr>
        </p:nvGraphicFramePr>
        <p:xfrm>
          <a:off x="4982381" y="176252"/>
          <a:ext cx="4677071" cy="21366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7009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перехода на </a:t>
                      </a:r>
                      <a:r>
                        <a:rPr lang="ru-RU" sz="12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АУСН</a:t>
                      </a:r>
                      <a:endParaRPr lang="ru-RU" sz="12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9614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Действующие ЮЛ и ИП - с начала календарного года, подав уведомление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31 декабря</a:t>
                      </a:r>
                      <a:r>
                        <a:rPr lang="ru-RU" sz="100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предшествующего ему года.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Вновь созданные ЮЛ и вновь зарегистрированные ИП могут перейти на АУСН с даты постановки на налоговый учет. Для этого им требуется подать уведомление о переходе не позднее 30 календарных дней с даты постановки на учет.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Налогоплательщик не вправе перейти на иной режим налогообложения до конца календарного года.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не соблюдении требований для применения АУСН налогоплательщик утрачивает право на применение режима с начала календарного месяца, в котором осуществлены нарушения требований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C59525D-404C-A097-1D5A-276C29F3E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57600"/>
              </p:ext>
            </p:extLst>
          </p:nvPr>
        </p:nvGraphicFramePr>
        <p:xfrm>
          <a:off x="128465" y="2816932"/>
          <a:ext cx="4680519" cy="2499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3391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2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исчисления и уплаты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налога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8877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Уполномоченные банки передают в налоговые органы информацию о доходах и расходах не позднее следующего дня после совершения операции (с разделением на учитываемые и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неучитываемые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доходах, полученных с применением ККТ, передается оператором фискальных данных АВТОМАТИЧЕСКИ;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числа</a:t>
                      </a:r>
                      <a:r>
                        <a:rPr lang="ru-RU" sz="100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доходах, полученных не через банки, либо ККТ, отражается налогоплательщиком САМОСТОЯТЕЛЬНО ЧЕРЕЗ ЛИЧНЫЙ КАБИНЕТ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7 числа</a:t>
                      </a:r>
                      <a:r>
                        <a:rPr lang="ru-RU" sz="100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налогоплательщику представляется право скорректировать информацию (до 10 числа банк направляет корректировки);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15 числа</a:t>
                      </a:r>
                      <a:r>
                        <a:rPr lang="ru-RU" sz="100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налога выгружается в личный кабинет;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25 числа</a:t>
                      </a:r>
                      <a:r>
                        <a:rPr lang="ru-RU" sz="100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 должен быть ОПЛАЧЕН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12098"/>
              </p:ext>
            </p:extLst>
          </p:nvPr>
        </p:nvGraphicFramePr>
        <p:xfrm>
          <a:off x="128465" y="158319"/>
          <a:ext cx="4680519" cy="25506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8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</a:t>
                      </a:r>
                      <a:r>
                        <a:rPr lang="ru-RU" sz="12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АУСН</a:t>
                      </a:r>
                      <a:endParaRPr lang="ru-RU" sz="12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184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Специальный налоговый режим, при котором отчетность почти полностью отменяется, налоги рассчитываются автоматически.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территории Ханты-Мансийского автономного округа - Югры применение АУСН введено Законом ХМАО - Югры от 28.11.2024 № 83-оз. </a:t>
                      </a:r>
                    </a:p>
                    <a:p>
                      <a:endParaRPr lang="ru-RU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и период проведения эксперимента:</a:t>
                      </a:r>
                      <a:endParaRPr lang="ru-RU" sz="1000" dirty="0" smtClean="0">
                        <a:solidFill>
                          <a:srgbClr val="2778BB"/>
                        </a:solidFill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определить степень востребованности налогового режима у предпринимательского сообщества;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оценить экономический эффект от применения налогового режима для бюджетной системы Российской Федерации, включающей бюджеты государственных внебюджетных фондов;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сделать выводы об эффективности нового налогового режима.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 эксперимента на территории ХМАО-Югры</a:t>
                      </a:r>
                      <a:r>
                        <a:rPr lang="ru-RU" sz="1000" b="1" kern="1200" baseline="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01.01.2025 года до 31.12.2027 года включительно.</a:t>
                      </a:r>
                      <a:endParaRPr lang="ru-RU" sz="1000" dirty="0">
                        <a:solidFill>
                          <a:srgbClr val="2778BB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1C59525D-404C-A097-1D5A-276C29F3E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226642"/>
              </p:ext>
            </p:extLst>
          </p:nvPr>
        </p:nvGraphicFramePr>
        <p:xfrm>
          <a:off x="138708" y="5481228"/>
          <a:ext cx="4670275" cy="11329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4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022"/>
                <a:gridCol w="2576630"/>
              </a:tblGrid>
              <a:tr h="257450">
                <a:tc gridSpan="3"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Ставки по </a:t>
                      </a:r>
                      <a:r>
                        <a:rPr lang="ru-RU" sz="12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АУСН</a:t>
                      </a:r>
                      <a:endParaRPr lang="ru-RU" sz="12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337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Минимального налога 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337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Доходы-Расходы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 налог 3% с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1DB8D563-B8D6-DD63-E952-B4B7544E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22413"/>
              </p:ext>
            </p:extLst>
          </p:nvPr>
        </p:nvGraphicFramePr>
        <p:xfrm>
          <a:off x="4982382" y="4621778"/>
          <a:ext cx="4677071" cy="2119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2213">
                <a:tc>
                  <a:txBody>
                    <a:bodyPr/>
                    <a:lstStyle/>
                    <a:p>
                      <a:pPr marL="0" marR="0" lvl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применения </a:t>
                      </a:r>
                      <a:r>
                        <a:rPr lang="ru-RU" sz="12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АУСН</a:t>
                      </a:r>
                      <a:endParaRPr lang="ru-RU" sz="12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7377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 нужно уплачивать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на ОПС, ОМС, по </a:t>
                      </a:r>
                      <a:r>
                        <a:rPr lang="ru-RU" sz="1000" b="1" kern="1200" dirty="0" err="1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ВНиМ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Размер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взносов на страхование от несчастных случаев</a:t>
                      </a:r>
                      <a:r>
                        <a:rPr lang="ru-RU" sz="100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производстве и профзаболеваний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фиксированный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2 959 руб.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Не нужно уплачивать: НДС, налог на прибыль, НДФЛ, налог на имущество организации и ФЛ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Взаимодействие с инспекцией осуществляется через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личный кабинет налогоплательщика</a:t>
                      </a:r>
                      <a:endParaRPr lang="ru-RU" sz="1000" kern="1200" dirty="0" smtClean="0">
                        <a:solidFill>
                          <a:srgbClr val="2778B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Автоматизирован процесс исчисления налога и ведения учета доходов и расходов.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Не ведется книга учета доходов и расходов (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КУДиР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30190"/>
              </p:ext>
            </p:extLst>
          </p:nvPr>
        </p:nvGraphicFramePr>
        <p:xfrm>
          <a:off x="4982382" y="2384884"/>
          <a:ext cx="4680520" cy="21129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515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 применения </a:t>
                      </a:r>
                      <a:r>
                        <a:rPr lang="ru-RU" sz="12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АУСН</a:t>
                      </a:r>
                      <a:endParaRPr lang="ru-RU" sz="1200" b="1" kern="1200" dirty="0">
                        <a:solidFill>
                          <a:srgbClr val="E46C0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5065"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Лимит годового дохода - до  60 млн. руб.;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Остаточная стоимость ОС не более 150 млн. руб.;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 человек в штате;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ЗП через уполномоченный банк, а не наличными;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Р/С открыт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уполномоченных кредитных организациях;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ИП/ЮЛ с долей участия других организаций более 25%;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Иные, указанные в статье 3 Федерального закона №17-ФЗ от 25.02.2022;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совместим с другими налоговыми режимами;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филиальная сеть и обособленные подразделения;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Среди работников нет налоговых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нерезидентов РФ</a:t>
                      </a:r>
                      <a:endParaRPr lang="ru-RU" sz="10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38994"/>
              </p:ext>
            </p:extLst>
          </p:nvPr>
        </p:nvGraphicFramePr>
        <p:xfrm>
          <a:off x="236476" y="39661"/>
          <a:ext cx="9646113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6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5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21052" y="2152601"/>
            <a:ext cx="4278492" cy="3016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2778BB"/>
                </a:solidFill>
              </a:rPr>
              <a:t>Патентная Система </a:t>
            </a:r>
            <a:endParaRPr lang="ru-RU" sz="2800" dirty="0" smtClean="0">
              <a:solidFill>
                <a:srgbClr val="2778BB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2778BB"/>
                </a:solidFill>
              </a:rPr>
              <a:t>Налогообложения </a:t>
            </a:r>
            <a:r>
              <a:rPr lang="ru-RU" sz="2800" b="1" dirty="0" smtClean="0">
                <a:solidFill>
                  <a:srgbClr val="E46C0A"/>
                </a:solidFill>
              </a:rPr>
              <a:t>(</a:t>
            </a:r>
            <a:r>
              <a:rPr lang="ru-RU" sz="2800" b="1" dirty="0">
                <a:solidFill>
                  <a:srgbClr val="E46C0A"/>
                </a:solidFill>
              </a:rPr>
              <a:t>ПСН)</a:t>
            </a:r>
            <a:endParaRPr lang="ru-RU" sz="2800" dirty="0">
              <a:solidFill>
                <a:srgbClr val="E46C0A"/>
              </a:solidFill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F6A0F-0AAE-4FED-76C9-D3B82E72ED42}"/>
              </a:ext>
            </a:extLst>
          </p:cNvPr>
          <p:cNvSpPr txBox="1"/>
          <p:nvPr/>
        </p:nvSpPr>
        <p:spPr>
          <a:xfrm>
            <a:off x="6177136" y="148034"/>
            <a:ext cx="353218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200" b="1" dirty="0"/>
              <a:t>УФНС России по Ханты-Мансийскому автономному округу </a:t>
            </a:r>
            <a:r>
              <a:rPr lang="ru-RU" sz="1200" b="1" dirty="0" smtClean="0"/>
              <a:t>- Югре</a:t>
            </a:r>
            <a:endParaRPr lang="ru-RU" sz="9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3D13F8-2D6A-9E35-96CD-6827F65A78DC}"/>
              </a:ext>
            </a:extLst>
          </p:cNvPr>
          <p:cNvSpPr txBox="1"/>
          <p:nvPr/>
        </p:nvSpPr>
        <p:spPr>
          <a:xfrm>
            <a:off x="5968275" y="6445247"/>
            <a:ext cx="27003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         2026 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782168" y="6345324"/>
            <a:ext cx="16428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236476" y="6566865"/>
            <a:ext cx="442849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телефон контакт-центра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25807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63258"/>
              </p:ext>
            </p:extLst>
          </p:nvPr>
        </p:nvGraphicFramePr>
        <p:xfrm>
          <a:off x="128465" y="158319"/>
          <a:ext cx="4680519" cy="1508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50501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ПСН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952">
                <a:tc>
                  <a:txBody>
                    <a:bodyPr/>
                    <a:lstStyle/>
                    <a:p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Патентная система налогообложения (далее – ПСН)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один из специальных налоговых режимов налогообложения и предназначен для применения исключительно индивидуальными предпринимателями.</a:t>
                      </a:r>
                    </a:p>
                    <a:p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Максимальный срок действия патента ограничен календарным годом, минимальный – одним месяцем.</a:t>
                      </a:r>
                    </a:p>
                    <a:p>
                      <a:r>
                        <a:rPr lang="ru-RU" sz="95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ПСН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применяется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определенным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видам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деятельности,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всей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r>
                        <a:rPr lang="ru-RU" sz="95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налогоплательщика, поэтому налогоплательщик может совмещать ПСН с иными режимами налогообложения (УСН, ЕСХН, ОСН).</a:t>
                      </a:r>
                      <a:endParaRPr lang="ru-RU" sz="95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1DB8D563-B8D6-DD63-E952-B4B7544E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44041"/>
              </p:ext>
            </p:extLst>
          </p:nvPr>
        </p:nvGraphicFramePr>
        <p:xfrm>
          <a:off x="139388" y="1815284"/>
          <a:ext cx="4677071" cy="929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8846">
                <a:tc>
                  <a:txBody>
                    <a:bodyPr/>
                    <a:lstStyle/>
                    <a:p>
                      <a:pPr marL="0" marR="0" lvl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налогообложения 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Объектом налогообложения признается потенциально возможный к получению годовой доход индивидуального предпринимателя по соответствующему виду предпринимательской деятельности, установленный законом субъекта Российской Федерации.</a:t>
                      </a:r>
                      <a:endParaRPr lang="ru-RU" sz="95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83575"/>
              </p:ext>
            </p:extLst>
          </p:nvPr>
        </p:nvGraphicFramePr>
        <p:xfrm>
          <a:off x="5136013" y="116632"/>
          <a:ext cx="4655291" cy="5001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55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343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ПСН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2026 году</a:t>
                      </a:r>
                      <a:endParaRPr lang="ru-RU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0993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2026 г. поэтапно снижается предельный размер доходов, при превышении которого утрачивается право на </a:t>
                      </a:r>
                      <a:r>
                        <a:rPr lang="ru-RU" sz="10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ПСН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dirty="0" smtClean="0">
                        <a:solidFill>
                          <a:srgbClr val="2778BB"/>
                        </a:solidFill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2026 г. он составляет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млн. руб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То есть ПСН нельзя применять, если доходы от всех видов деятельности на этом режиме превысили 20 млн. руб. за 2025г. или в течение 2026г. (право на применение ПСН утрачивается с начала действия патента). 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2027г. установлен лимит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млн. руб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2028г. и далее -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млн. руб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dirty="0" smtClean="0">
                        <a:effectLst/>
                      </a:endParaRP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Коэффициент-дефлятор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установлен для ПСН на 2026 год в размере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1,253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(Предназначен для индексации потенциально возможного к получению годового дохода по всем или отдельным видам деятельности, по которым применяется ПСН. Возможность его применения устанавливает регион).</a:t>
                      </a:r>
                      <a:endParaRPr lang="ru-RU" sz="1000" dirty="0" smtClean="0">
                        <a:effectLst/>
                      </a:endParaRPr>
                    </a:p>
                    <a:p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Сокращены следующие виды деятельности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отношении которых применяется ПСН: Услуги уличных патрулей и Услуги охранников, сторожей и вахтеров.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режима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заменяет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уплату:</a:t>
                      </a:r>
                    </a:p>
                    <a:p>
                      <a:pPr marL="4763" marR="312420" indent="-4763">
                        <a:lnSpc>
                          <a:spcPct val="100000"/>
                        </a:lnSpc>
                        <a:spcBef>
                          <a:spcPts val="459"/>
                        </a:spcBef>
                        <a:buFont typeface="Wingdings"/>
                        <a:buChar char=""/>
                        <a:tabLst>
                          <a:tab pos="45402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НДФЛ в части доходов, полученных при осуществлении видов предпринимательской деятельности, в отношении которых применяется ПСН;</a:t>
                      </a:r>
                    </a:p>
                    <a:p>
                      <a:pPr marL="4763" indent="-4763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45402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НДС (кроме НДС при импорте товаров и НДС в качестве налогового агента);</a:t>
                      </a:r>
                    </a:p>
                    <a:p>
                      <a:pPr marL="4763" marR="151765" indent="-4763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45402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Налог на имущество, используемое при осуществлении видов предпринимательской деятельности, в отношении которых применяется ПСН (за исключением объектов недвижимости, налоговая база по которым определяется как их кадастровая стоимость).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1C59525D-404C-A097-1D5A-276C29F3E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18141"/>
              </p:ext>
            </p:extLst>
          </p:nvPr>
        </p:nvGraphicFramePr>
        <p:xfrm>
          <a:off x="150611" y="5176018"/>
          <a:ext cx="4655291" cy="1569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55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9776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исчисления и уплаты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налога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529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патент получен на срок от 1 до 6 месяцев, стоимость патента должна быть уплачена в размере полной суммы налога не позднее срока окончания действия патента.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патент получен на срок от шести месяцев до календарного года: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размере 1/3 суммы налога в срок не позднее девяноста календарных дней после начала действия патента;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размере 2/3 суммы налога в срок не позднее срока окончания действия патента.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66838"/>
              </p:ext>
            </p:extLst>
          </p:nvPr>
        </p:nvGraphicFramePr>
        <p:xfrm>
          <a:off x="132161" y="2924944"/>
          <a:ext cx="4676823" cy="21613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5948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ставки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2284">
                <a:tc>
                  <a:txBody>
                    <a:bodyPr/>
                    <a:lstStyle/>
                    <a:p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ставка устанавливается в размере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ru-RU" sz="950" kern="1200" dirty="0" smtClean="0">
                        <a:solidFill>
                          <a:srgbClr val="2778B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база определяется как денежное выражение потенциально возможного к получению индивидуальным предпринимателем годового дохода по виду предпринимательской деятельности, в отношении которого применяется патентная система налогообложения, устанавливаемого на календарный год законом субъекта Российской Федерации.</a:t>
                      </a:r>
                    </a:p>
                    <a:p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Впервые зарегистрированные индивидуальные предприниматели, осуществляющие предпринимательскую деятельность, относящуюся к производственной и (или) социальной сферам, а также к сфере бытовых услуг населению, вправе в течение двух налоговых периодов применять ставку в размере </a:t>
                      </a:r>
                      <a:r>
                        <a:rPr lang="ru-RU" sz="95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деятельности, установлены статьей 3 Закона ХМАО - Югры от 20.02.2015 № 14-оз (ред. от 28.11.2024).</a:t>
                      </a:r>
                      <a:endParaRPr lang="ru-RU" sz="9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79855"/>
              </p:ext>
            </p:extLst>
          </p:nvPr>
        </p:nvGraphicFramePr>
        <p:xfrm>
          <a:off x="5127724" y="5229200"/>
          <a:ext cx="4667546" cy="1569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67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Ограничения применения </a:t>
                      </a:r>
                      <a:r>
                        <a:rPr lang="ru-RU" sz="11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ПСН</a:t>
                      </a:r>
                      <a:endParaRPr lang="ru-RU" sz="1100" b="1" kern="1200" dirty="0">
                        <a:solidFill>
                          <a:srgbClr val="E46C0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4763" indent="-4763">
                        <a:lnSpc>
                          <a:spcPct val="100000"/>
                        </a:lnSpc>
                        <a:spcBef>
                          <a:spcPts val="450"/>
                        </a:spcBef>
                        <a:buFont typeface="Wingdings"/>
                        <a:buChar char=""/>
                        <a:tabLst>
                          <a:tab pos="45402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Только для ИП;</a:t>
                      </a:r>
                    </a:p>
                    <a:p>
                      <a:pPr marL="4763" marR="563245" indent="-4763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45402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Применяется в отношении определенных видов предпринимательской деятельности;</a:t>
                      </a:r>
                    </a:p>
                    <a:p>
                      <a:pPr marL="4763" marR="563245" indent="-4763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45402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численность наемных работников не должна превышать 15 человек;</a:t>
                      </a:r>
                    </a:p>
                    <a:p>
                      <a:pPr marL="4763" marR="563245" indent="-4763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>
                          <a:tab pos="454025" algn="l"/>
                        </a:tabLst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Нельзя применять при торговле некоторыми маркированными товарами, при производстве и продаже изделий из драгметаллов, кроме изделий из серебра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9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57139"/>
              </p:ext>
            </p:extLst>
          </p:nvPr>
        </p:nvGraphicFramePr>
        <p:xfrm>
          <a:off x="131913" y="80628"/>
          <a:ext cx="9646113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36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5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21052" y="2152602"/>
            <a:ext cx="4278492" cy="30162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2778BB"/>
                </a:solidFill>
              </a:rPr>
              <a:t>Единый сельскохозяйственный налог </a:t>
            </a:r>
            <a:r>
              <a:rPr lang="ru-RU" sz="2800" b="1" dirty="0" smtClean="0">
                <a:solidFill>
                  <a:srgbClr val="E46C0A"/>
                </a:solidFill>
              </a:rPr>
              <a:t>(ЕСХН)</a:t>
            </a:r>
            <a:endParaRPr lang="ru-RU" sz="2800" dirty="0">
              <a:solidFill>
                <a:srgbClr val="E46C0A"/>
              </a:solidFill>
            </a:endParaRPr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F6A0F-0AAE-4FED-76C9-D3B82E72ED42}"/>
              </a:ext>
            </a:extLst>
          </p:cNvPr>
          <p:cNvSpPr txBox="1"/>
          <p:nvPr/>
        </p:nvSpPr>
        <p:spPr>
          <a:xfrm>
            <a:off x="6177136" y="148034"/>
            <a:ext cx="353218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200" b="1" dirty="0"/>
              <a:t>УФНС России по Ханты-Мансийскому автономному округу </a:t>
            </a:r>
            <a:r>
              <a:rPr lang="ru-RU" sz="1200" b="1" dirty="0" smtClean="0"/>
              <a:t>- Югре</a:t>
            </a:r>
            <a:endParaRPr lang="ru-RU" sz="9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3D13F8-2D6A-9E35-96CD-6827F65A78DC}"/>
              </a:ext>
            </a:extLst>
          </p:cNvPr>
          <p:cNvSpPr txBox="1"/>
          <p:nvPr/>
        </p:nvSpPr>
        <p:spPr>
          <a:xfrm>
            <a:off x="5968275" y="6445247"/>
            <a:ext cx="27003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         2026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782168" y="6345324"/>
            <a:ext cx="16428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236476" y="6566865"/>
            <a:ext cx="442849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телефон контакт-центра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592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C59525D-404C-A097-1D5A-276C29F3E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81843"/>
              </p:ext>
            </p:extLst>
          </p:nvPr>
        </p:nvGraphicFramePr>
        <p:xfrm>
          <a:off x="5061012" y="133473"/>
          <a:ext cx="4709780" cy="213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09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4038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Объект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налоговая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3337"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Объектом налогообложения по ЕСХН являются доходы уменьшенные на величину произведенных расходов.</a:t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endParaRPr lang="ru-RU" sz="9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Налоговой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базой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признается денежное выражение доходов, уменьшенных на величину расходов (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п.1 ст. 346.6 НК РФ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и расходы определяются нарастающим итогом с начала года</a:t>
                      </a:r>
                    </a:p>
                    <a:p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уменьшить налоговую базу на сумму убытка, полученного в предыдущих годах  (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5 ст. 346.6 НК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налога: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налога=ставка налога * налоговая база</a:t>
                      </a: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06764"/>
              </p:ext>
            </p:extLst>
          </p:nvPr>
        </p:nvGraphicFramePr>
        <p:xfrm>
          <a:off x="92461" y="116633"/>
          <a:ext cx="4716524" cy="10775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16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7598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506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налогообложения для сельскохозяйственных товаропроизводителей </a:t>
                      </a:r>
                      <a:r>
                        <a:rPr lang="ru-RU" sz="10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(единый сельскохозяйственный налог) (ЕСХН)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 это  специальный налоговый режим, который разработан и введен специально для производителей сельскохозяйственной продукции.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1DB8D563-B8D6-DD63-E952-B4B7544E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2658"/>
              </p:ext>
            </p:extLst>
          </p:nvPr>
        </p:nvGraphicFramePr>
        <p:xfrm>
          <a:off x="5062333" y="2312876"/>
          <a:ext cx="4716524" cy="2133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16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налога </a:t>
                      </a:r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отчётности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2963"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Отчетный период –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полугодие</a:t>
                      </a:r>
                    </a:p>
                    <a:p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Платим налог авансом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28 календарных дней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дня окончания отчетного периода (полугодия).</a:t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Налоговый период –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Платим налог по итогам года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28 марта года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следующего за истекшим налоговым периодом.</a:t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Уплаченные авансовые платежи засчитываются в счет налога по итогам налогового периода (года) (подробнее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п.3 ст.346.9 НК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Заполняем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подаем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декларацию по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позднее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марта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года,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следующего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истекшим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налоговым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периодом.</a:t>
                      </a:r>
                      <a:endParaRPr lang="ru-RU" sz="900" b="0" i="0" kern="1200" dirty="0" smtClean="0">
                        <a:solidFill>
                          <a:srgbClr val="2778B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77804"/>
              </p:ext>
            </p:extLst>
          </p:nvPr>
        </p:nvGraphicFramePr>
        <p:xfrm>
          <a:off x="92459" y="1340768"/>
          <a:ext cx="4716525" cy="3642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16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973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Кто может применять </a:t>
                      </a:r>
                      <a:r>
                        <a:rPr lang="ru-RU" sz="1100" b="1" kern="1200" baseline="0" dirty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r>
                        <a:rPr lang="ru-RU" sz="1100" b="1" kern="1200" baseline="0" dirty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7419">
                <a:tc>
                  <a:txBody>
                    <a:bodyPr/>
                    <a:lstStyle/>
                    <a:p>
                      <a:r>
                        <a:rPr lang="ru-RU" sz="900" b="1" i="0" kern="1200" dirty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Налогоплательщики - сельскохозяйственные товаропроизводители: 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и индивидуальные предприниматели, производящие сельскохозяйственную продукцию, а также оказывающие услуги сельскохозяйственным товаропроизводителям в области растениеводства и животноводства.</a:t>
                      </a:r>
                      <a:b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целях налогообложения к сельскохозяйственной продукции относится продукция растениеводства, сельского и лесного хозяйства, животноводства, в том числе полученная в результате выращивания и доращивания рыб и других водных биологических ресурсов.</a:t>
                      </a:r>
                      <a:b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Рыбохозяйственные организации и ИП, осуществляющие вылов водных биологических ресурсов, также признаются налогоплательщиками ЕСХН (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п.2.1 ст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346.2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НК РФ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ru-RU" sz="9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ОБРАТИТЕ ВНИМАНИЕ! 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(индивидуальные предприниматели), которые не производят сельхозпродукцию, а только осуществляют ее первичную или последующую (промышленную) переработку, </a:t>
                      </a:r>
                      <a:r>
                        <a:rPr lang="ru-RU" sz="900" b="1" i="0" kern="1200" dirty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вправе применять ЕСХН</a:t>
                      </a: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dirty="0">
                          <a:solidFill>
                            <a:srgbClr val="2778BB"/>
                          </a:solidFill>
                        </a:rPr>
                        <a:t>Не</a:t>
                      </a:r>
                      <a:r>
                        <a:rPr lang="ru-RU" sz="900" b="1" dirty="0"/>
                        <a:t> </a:t>
                      </a:r>
                      <a:r>
                        <a:rPr lang="ru-RU" sz="900" b="1" dirty="0">
                          <a:solidFill>
                            <a:srgbClr val="2778BB"/>
                          </a:solidFill>
                        </a:rPr>
                        <a:t>могут</a:t>
                      </a:r>
                      <a:r>
                        <a:rPr lang="ru-RU" sz="900" b="1" dirty="0"/>
                        <a:t> </a:t>
                      </a:r>
                      <a:r>
                        <a:rPr lang="ru-RU" sz="900" b="1" dirty="0">
                          <a:solidFill>
                            <a:srgbClr val="2778BB"/>
                          </a:solidFill>
                        </a:rPr>
                        <a:t>применять</a:t>
                      </a:r>
                      <a:r>
                        <a:rPr lang="ru-RU" sz="900" b="1" dirty="0"/>
                        <a:t> </a:t>
                      </a:r>
                      <a:r>
                        <a:rPr lang="ru-RU" sz="900" b="1" dirty="0">
                          <a:solidFill>
                            <a:srgbClr val="2778BB"/>
                          </a:solidFill>
                        </a:rPr>
                        <a:t>ЕСХН</a:t>
                      </a:r>
                      <a:r>
                        <a:rPr lang="ru-RU" sz="900" dirty="0">
                          <a:solidFill>
                            <a:srgbClr val="2778BB"/>
                          </a:solidFill>
                        </a:rPr>
                        <a:t> </a:t>
                      </a:r>
                      <a:r>
                        <a:rPr lang="ru-RU" sz="900" dirty="0"/>
                        <a:t>те, кто производит подакцизные товары, даже если соблюдаются условия из списков выше. Исключение — сельхозпроизводители винограда и вин из него.</a:t>
                      </a:r>
                    </a:p>
                    <a:p>
                      <a:r>
                        <a:rPr lang="ru-RU" sz="900" dirty="0"/>
                        <a:t>Так, если компания или ИП делает вино из своего винограда, то может применять ЕСХН, а если из покупного винограда, — применять ЕСХН нельзя.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92807"/>
              </p:ext>
            </p:extLst>
          </p:nvPr>
        </p:nvGraphicFramePr>
        <p:xfrm>
          <a:off x="92461" y="5157192"/>
          <a:ext cx="4673775" cy="13260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3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188">
                <a:tc>
                  <a:txBody>
                    <a:bodyPr/>
                    <a:lstStyle/>
                    <a:p>
                      <a:pPr marL="0" algn="ctr" defTabSz="1760969" rtl="0" eaLnBrk="1" latinLnBrk="0" hangingPunct="1"/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применения </a:t>
                      </a:r>
                      <a:r>
                        <a:rPr lang="ru-RU" sz="1100" b="1" kern="1200" baseline="0" dirty="0" smtClean="0">
                          <a:solidFill>
                            <a:srgbClr val="E46C0A"/>
                          </a:solidFill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endParaRPr lang="ru-RU" sz="1100" b="1" kern="1200" baseline="0" dirty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952">
                <a:tc>
                  <a:txBody>
                    <a:bodyPr/>
                    <a:lstStyle/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сельскохозяйственной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должен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быть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70%.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Сельхозтоваропроизводители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оказывающие сельскохозяйственные услуги сельскохозяйственным товаропроизводителям в области растениеводства и животноводства,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вправе перейти на уплату ЕСХН, при условии, что доля дохода, полученного от реализации данных услуг по итогам работы за календарный год, предшествующий календарному году, в котором налогоплательщик подает уведомление о переходе на уплату ЕСХН, </a:t>
                      </a:r>
                      <a:r>
                        <a:rPr lang="ru-RU" sz="900" b="1" i="0" u="none" strike="noStrike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составит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процентов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b="1" kern="1200" baseline="0" dirty="0" smtClean="0">
                        <a:solidFill>
                          <a:srgbClr val="E46C0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40594"/>
              </p:ext>
            </p:extLst>
          </p:nvPr>
        </p:nvGraphicFramePr>
        <p:xfrm>
          <a:off x="5057233" y="4518484"/>
          <a:ext cx="4720303" cy="21425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20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2664">
                <a:tc>
                  <a:txBody>
                    <a:bodyPr/>
                    <a:lstStyle/>
                    <a:p>
                      <a:pPr marL="0" marR="0" indent="0" algn="ctr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Процедура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2778BB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3492">
                <a:tc>
                  <a:txBody>
                    <a:bodyPr/>
                    <a:lstStyle/>
                    <a:p>
                      <a:pPr algn="just"/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 на ЕСХН осуществляется добровольно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перехода на </a:t>
                      </a: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подать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уведомление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налоговый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уведомляют налоговый орган по месту нахождения организации: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уведомляют налоговый орган по месту жительства ИП.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31 декабря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срок подачи  уведомления для действующих организаций/ИП (для перехода на ЕСХН следующего  календарного года)</a:t>
                      </a:r>
                      <a:b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i="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30 дней с даты постановки на учет 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организация/ИП может  подать уведомление  о применении ЕСХН.</a:t>
                      </a:r>
                    </a:p>
                    <a:p>
                      <a:pPr marL="0" marR="0" indent="0" algn="l" defTabSz="1760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9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ОБРАТИТЕ ВНИМАНИЕ! </a:t>
                      </a:r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организация (индивидуальный предприниматель) уже осуществляет деятельность и применяет общий налоговый режим или упрощенную систему налогообложения, то перейти на ЕСХН она (он) может только с начала следующего календарного года.</a:t>
                      </a:r>
                      <a:endParaRPr lang="ru-RU" sz="9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2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06944"/>
              </p:ext>
            </p:extLst>
          </p:nvPr>
        </p:nvGraphicFramePr>
        <p:xfrm>
          <a:off x="131423" y="141109"/>
          <a:ext cx="9646113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5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Montserrat SemiBold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421052" y="2429600"/>
            <a:ext cx="4278492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E46C0A"/>
                </a:solidFill>
              </a:rPr>
              <a:t>Туристический налог</a:t>
            </a:r>
            <a:endParaRPr lang="ru-RU" sz="3200" dirty="0">
              <a:solidFill>
                <a:srgbClr val="E46C0A"/>
              </a:solidFill>
            </a:endParaRP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F6A0F-0AAE-4FED-76C9-D3B82E72ED42}"/>
              </a:ext>
            </a:extLst>
          </p:cNvPr>
          <p:cNvSpPr txBox="1"/>
          <p:nvPr/>
        </p:nvSpPr>
        <p:spPr>
          <a:xfrm>
            <a:off x="6177136" y="148034"/>
            <a:ext cx="353218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ru-RU" sz="1200" b="1" dirty="0"/>
              <a:t>УФНС России по Ханты-Мансийскому автономному округу </a:t>
            </a:r>
            <a:r>
              <a:rPr lang="ru-RU" sz="1200" b="1" dirty="0" smtClean="0"/>
              <a:t>- Югре</a:t>
            </a:r>
            <a:endParaRPr lang="ru-RU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3D13F8-2D6A-9E35-96CD-6827F65A78DC}"/>
              </a:ext>
            </a:extLst>
          </p:cNvPr>
          <p:cNvSpPr txBox="1"/>
          <p:nvPr/>
        </p:nvSpPr>
        <p:spPr>
          <a:xfrm>
            <a:off x="5968275" y="6445247"/>
            <a:ext cx="27003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/>
              <a:t>         2026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782168" y="6345324"/>
            <a:ext cx="16428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236476" y="6566865"/>
            <a:ext cx="442849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телефон контакт-центра </a:t>
            </a:r>
            <a:r>
              <a:rPr lang="ru-RU" sz="10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ФНС России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5249"/>
              </p:ext>
            </p:extLst>
          </p:nvPr>
        </p:nvGraphicFramePr>
        <p:xfrm>
          <a:off x="132728" y="505553"/>
          <a:ext cx="4680520" cy="2360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Освобождение от применения туристического налога</a:t>
                      </a:r>
                      <a:endParaRPr lang="ru-RU" sz="100" b="1" kern="1200" dirty="0">
                        <a:solidFill>
                          <a:srgbClr val="E46C0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4137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rgbClr val="2778B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Туристический налог не уплачивается гражданами следующих категорий при предъявлении документов, подтверждающих их статус: </a:t>
                      </a:r>
                      <a:endParaRPr lang="ru-RU" sz="1000" kern="1200" dirty="0" smtClean="0">
                        <a:solidFill>
                          <a:srgbClr val="2778B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лица, удостоенные званий Героя Советского Союза, Героя РФ или являющиеся полными кавалерами ордена Славы;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лица, удостоенные званий Героя Социалистического Труда, Героя Труда РФ или награжденные орденом Трудовой Славы трех степеней;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лица, принимающие (принимавшие) участие в СВО, лица, выполняющие (выполнявшие) возложенные на них задачи на территориях Украины, ДНР, ЛНР, Запорожской и Херсонской областей в период проведения СВО;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ветераны и инвалиды боевых действий;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ветераны и инвалиды ВОВ;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инвалиды I и II групп, инвалиды с детства, дети-инвалиды.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2020B716-8AA7-F722-E281-A98A84825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56740"/>
              </p:ext>
            </p:extLst>
          </p:nvPr>
        </p:nvGraphicFramePr>
        <p:xfrm>
          <a:off x="153666" y="3284984"/>
          <a:ext cx="4659582" cy="17443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59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2907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Туристического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налога</a:t>
                      </a:r>
                      <a:endParaRPr lang="ru-RU" sz="1100" b="1" kern="1200" dirty="0">
                        <a:solidFill>
                          <a:srgbClr val="E46C0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5285"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 исчисляется в момент полного расчета с потребителем.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фактического получения услуги в средстве размещения и дата ее частичной оплаты не имеют значения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ставок не может быть больше максимальных ставок, которые установлены Налоговым кодексом РФ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минимального налога не зависит от количества лиц, проживающих в средстве размещения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применения кассы при оплате налога, как и его выделения в отдельном реквизите чека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169530</TotalTime>
  <Words>2462</Words>
  <Application>Microsoft Office PowerPoint</Application>
  <PresentationFormat>Лист A4 (210x297 мм)</PresentationFormat>
  <Paragraphs>282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Golos Text</vt:lpstr>
      <vt:lpstr>Times New Roman</vt:lpstr>
      <vt:lpstr>Wingdings</vt:lpstr>
      <vt:lpstr>Montserrat SemiBold</vt:lpstr>
      <vt:lpstr>Open Sans Light</vt:lpstr>
      <vt:lpstr>Calibri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Шилова Валентина Михайловна</cp:lastModifiedBy>
  <cp:revision>2055</cp:revision>
  <cp:lastPrinted>2025-05-16T10:18:55Z</cp:lastPrinted>
  <dcterms:created xsi:type="dcterms:W3CDTF">2014-10-08T23:03:32Z</dcterms:created>
  <dcterms:modified xsi:type="dcterms:W3CDTF">2026-02-19T08:11:32Z</dcterms:modified>
</cp:coreProperties>
</file>