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3"/>
  </p:notesMasterIdLst>
  <p:sldIdLst>
    <p:sldId id="265" r:id="rId2"/>
  </p:sldIdLst>
  <p:sldSz cx="6858000" cy="9906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C8DF111-C750-4794-9501-6F08041974BC}">
          <p14:sldIdLst/>
        </p14:section>
        <p14:section name="Раздел без заголовка" id="{7B39BD84-A647-4C31-B6A5-822EF4281AE7}">
          <p14:sldIdLst>
            <p14:sldId id="265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1F6A"/>
    <a:srgbClr val="2E75B6"/>
    <a:srgbClr val="024F92"/>
    <a:srgbClr val="259EF8"/>
    <a:srgbClr val="6CC6FF"/>
    <a:srgbClr val="CBD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33" autoAdjust="0"/>
  </p:normalViewPr>
  <p:slideViewPr>
    <p:cSldViewPr snapToGrid="0">
      <p:cViewPr>
        <p:scale>
          <a:sx n="100" d="100"/>
          <a:sy n="100" d="100"/>
        </p:scale>
        <p:origin x="-1236" y="143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8F02E-F2C5-407D-80E4-1438C614DFF6}" type="datetimeFigureOut">
              <a:rPr lang="ru-RU" smtClean="0"/>
              <a:t>20.01.2026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4FE2D-F86C-4EA8-8552-5AD6DDAD33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62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D206-6FAF-4D19-A0ED-10FFDA6F0495}" type="datetimeFigureOut">
              <a:rPr lang="ru-RU" smtClean="0"/>
              <a:t>20.01.2026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6950-F171-47CE-A666-609CC5264F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95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D206-6FAF-4D19-A0ED-10FFDA6F0495}" type="datetimeFigureOut">
              <a:rPr lang="ru-RU" smtClean="0"/>
              <a:t>20.01.2026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6950-F171-47CE-A666-609CC5264F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36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D206-6FAF-4D19-A0ED-10FFDA6F0495}" type="datetimeFigureOut">
              <a:rPr lang="ru-RU" smtClean="0"/>
              <a:t>20.01.2026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6950-F171-47CE-A666-609CC5264F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13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D206-6FAF-4D19-A0ED-10FFDA6F0495}" type="datetimeFigureOut">
              <a:rPr lang="ru-RU" smtClean="0"/>
              <a:t>20.01.2026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6950-F171-47CE-A666-609CC5264F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96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D206-6FAF-4D19-A0ED-10FFDA6F0495}" type="datetimeFigureOut">
              <a:rPr lang="ru-RU" smtClean="0"/>
              <a:t>20.01.2026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6950-F171-47CE-A666-609CC5264F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97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D206-6FAF-4D19-A0ED-10FFDA6F0495}" type="datetimeFigureOut">
              <a:rPr lang="ru-RU" smtClean="0"/>
              <a:t>20.01.2026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6950-F171-47CE-A666-609CC5264F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0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D206-6FAF-4D19-A0ED-10FFDA6F0495}" type="datetimeFigureOut">
              <a:rPr lang="ru-RU" smtClean="0"/>
              <a:t>20.01.2026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6950-F171-47CE-A666-609CC5264F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68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D206-6FAF-4D19-A0ED-10FFDA6F0495}" type="datetimeFigureOut">
              <a:rPr lang="ru-RU" smtClean="0"/>
              <a:t>20.01.2026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6950-F171-47CE-A666-609CC5264F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30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D206-6FAF-4D19-A0ED-10FFDA6F0495}" type="datetimeFigureOut">
              <a:rPr lang="ru-RU" smtClean="0"/>
              <a:t>20.01.2026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6950-F171-47CE-A666-609CC5264F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30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D206-6FAF-4D19-A0ED-10FFDA6F0495}" type="datetimeFigureOut">
              <a:rPr lang="ru-RU" smtClean="0"/>
              <a:t>20.01.2026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6950-F171-47CE-A666-609CC5264F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74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D206-6FAF-4D19-A0ED-10FFDA6F0495}" type="datetimeFigureOut">
              <a:rPr lang="ru-RU" smtClean="0"/>
              <a:t>20.01.2026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6950-F171-47CE-A666-609CC5264F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62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5D206-6FAF-4D19-A0ED-10FFDA6F0495}" type="datetimeFigureOut">
              <a:rPr lang="ru-RU" smtClean="0"/>
              <a:t>20.01.2026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26950-F171-47CE-A666-609CC5264F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45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gif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новый герб обводка 35x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83" y="111774"/>
            <a:ext cx="608300" cy="6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2382" y="211398"/>
            <a:ext cx="2975556" cy="726592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r>
              <a:rPr lang="ru-RU" sz="1000" b="1" dirty="0" smtClean="0">
                <a:solidFill>
                  <a:srgbClr val="001F6A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УПРАВЛЕНИЕ ФЕДЕРАЛЬНОЙ </a:t>
            </a:r>
            <a:r>
              <a:rPr lang="ru-RU" sz="1000" b="1" dirty="0">
                <a:solidFill>
                  <a:srgbClr val="001F6A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НАЛОГОВОЙ </a:t>
            </a:r>
            <a:endParaRPr lang="ru-RU" sz="1000" b="1" dirty="0" smtClean="0">
              <a:solidFill>
                <a:srgbClr val="001F6A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r>
              <a:rPr lang="ru-RU" sz="1000" b="1" dirty="0" smtClean="0">
                <a:solidFill>
                  <a:srgbClr val="001F6A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СЛУЖБЫ </a:t>
            </a:r>
            <a:r>
              <a:rPr lang="ru-RU" sz="1000" b="1" dirty="0">
                <a:solidFill>
                  <a:srgbClr val="001F6A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ПО </a:t>
            </a:r>
            <a:r>
              <a:rPr lang="ru-RU" sz="1000" b="1" dirty="0" smtClean="0">
                <a:solidFill>
                  <a:srgbClr val="001F6A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ХАНТЫ-МАНСИЙСКОМУ АВТОНОМНОМУ ОКРУГУ  ЮГРЕ</a:t>
            </a:r>
            <a:endParaRPr lang="ru-RU" sz="1000" b="1" dirty="0">
              <a:solidFill>
                <a:srgbClr val="001F6A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70645"/>
            <a:ext cx="685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1F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ПРЕДСТАВЛЕНИЯ НАЛОГОВОЙ</a:t>
            </a:r>
          </a:p>
          <a:p>
            <a:pPr algn="ctr"/>
            <a:r>
              <a:rPr lang="ru-RU" sz="2400" b="1" dirty="0" smtClean="0">
                <a:solidFill>
                  <a:srgbClr val="001F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ДЕКЛАРАЦИИ ПО ФОРМЕ 3-НДФЛ</a:t>
            </a:r>
            <a:endParaRPr lang="ru-RU" sz="2400" b="1" dirty="0">
              <a:solidFill>
                <a:srgbClr val="001F6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769446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1F6A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ПРЕДСТАВИТЬ НАЛОГОВУЮ ДЕКЛАРАЦИЮ </a:t>
            </a:r>
          </a:p>
          <a:p>
            <a:pPr algn="ctr"/>
            <a:r>
              <a:rPr lang="ru-RU" sz="2200" b="1" dirty="0" smtClean="0">
                <a:solidFill>
                  <a:srgbClr val="001F6A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НЕОБХОДИМО ПРИ ПОЛУЧЕНИИ ДОХОДА</a:t>
            </a:r>
            <a:endParaRPr lang="ru-RU" sz="2200" b="1" dirty="0">
              <a:solidFill>
                <a:srgbClr val="001F6A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2405" y="3613864"/>
            <a:ext cx="1490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1F6A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ОТ ПРОДАЖИ ИМУЩЕСТВА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39767" y="4289885"/>
            <a:ext cx="235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1F6A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ОТ СДАЧИ В АРЕНДУ ИМУЩЕСТВА</a:t>
            </a:r>
            <a:endParaRPr lang="ru-RU" sz="1400" b="1" dirty="0">
              <a:solidFill>
                <a:srgbClr val="001F6A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78665" y="3612198"/>
            <a:ext cx="2075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1F6A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В ПОРЯДКЕ ДАРЕНИЯ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22234" y="5022170"/>
            <a:ext cx="22132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1F6A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В ВИДЕ </a:t>
            </a:r>
            <a:r>
              <a:rPr lang="ru-RU" sz="1400" b="1" dirty="0" smtClean="0">
                <a:solidFill>
                  <a:srgbClr val="001F6A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ВЫИГРЫША</a:t>
            </a:r>
            <a:r>
              <a:rPr lang="ru-RU" sz="1400" b="1" dirty="0">
                <a:solidFill>
                  <a:srgbClr val="001F6A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, НЕ </a:t>
            </a:r>
            <a:r>
              <a:rPr lang="ru-RU" sz="1400" b="1" dirty="0" smtClean="0">
                <a:solidFill>
                  <a:srgbClr val="001F6A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ПРЕВЫШАЮЩЕГО 15 </a:t>
            </a:r>
            <a:r>
              <a:rPr lang="ru-RU" sz="1400" b="1" dirty="0">
                <a:solidFill>
                  <a:srgbClr val="001F6A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ТЫСЯЧ РУБЛЕЙ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47722" y="4293980"/>
            <a:ext cx="2174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1F6A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ОТ </a:t>
            </a:r>
            <a:r>
              <a:rPr lang="ru-RU" sz="1400" b="1" dirty="0" smtClean="0">
                <a:solidFill>
                  <a:srgbClr val="001F6A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ПРОДАЖИ ЦЕННЫХ БУМАГ</a:t>
            </a:r>
            <a:endParaRPr lang="ru-RU" sz="1400" b="1" dirty="0">
              <a:solidFill>
                <a:srgbClr val="001F6A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51" t="38650" r="74057" b="49129"/>
          <a:stretch/>
        </p:blipFill>
        <p:spPr>
          <a:xfrm>
            <a:off x="752383" y="3556158"/>
            <a:ext cx="669851" cy="679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59" t="50871" r="61654" b="36908"/>
          <a:stretch/>
        </p:blipFill>
        <p:spPr>
          <a:xfrm>
            <a:off x="753845" y="4289885"/>
            <a:ext cx="706098" cy="685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2427" y="4218982"/>
            <a:ext cx="682811" cy="682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7532" y="3563663"/>
            <a:ext cx="652603" cy="673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7" name="TextBox 36"/>
          <p:cNvSpPr txBox="1"/>
          <p:nvPr/>
        </p:nvSpPr>
        <p:spPr>
          <a:xfrm>
            <a:off x="0" y="1988292"/>
            <a:ext cx="6858000" cy="6309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500" spc="150" dirty="0">
                <a:solidFill>
                  <a:schemeClr val="bg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НЕ ПОЗДНЕЕ 30 АПРЕЛЯ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58671" y="9429000"/>
            <a:ext cx="20779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01F6A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www.nalog.gov.ru</a:t>
            </a:r>
            <a:endParaRPr lang="ru-RU" sz="1500" dirty="0" smtClean="0">
              <a:solidFill>
                <a:srgbClr val="001F6A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endParaRPr lang="ru-RU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78665" y="5193579"/>
            <a:ext cx="2075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1F6A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ИНЫЕ ДОХОДЫ</a:t>
            </a:r>
            <a:endParaRPr lang="ru-RU" sz="1400" b="1" dirty="0">
              <a:solidFill>
                <a:srgbClr val="001F6A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" y="5929179"/>
            <a:ext cx="6858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spc="150" dirty="0">
                <a:solidFill>
                  <a:srgbClr val="001F6A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СРОК УПЛАТЫ НАЛОГА </a:t>
            </a:r>
            <a:endParaRPr lang="ru-RU" sz="2800" b="1" spc="150" dirty="0" smtClean="0">
              <a:solidFill>
                <a:srgbClr val="001F6A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pPr algn="ctr">
              <a:lnSpc>
                <a:spcPct val="90000"/>
              </a:lnSpc>
            </a:pPr>
            <a:r>
              <a:rPr lang="ru-RU" sz="2800" b="1" spc="150" dirty="0" smtClean="0">
                <a:solidFill>
                  <a:srgbClr val="001F6A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НА ДОХОДЫ ФИЗИЧЕСКИХ ЛИЦ</a:t>
            </a:r>
            <a:endParaRPr lang="ru-RU" sz="2800" b="1" spc="150" dirty="0">
              <a:solidFill>
                <a:srgbClr val="001F6A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20" b="88813"/>
          <a:stretch/>
        </p:blipFill>
        <p:spPr>
          <a:xfrm>
            <a:off x="3616294" y="5097850"/>
            <a:ext cx="681521" cy="651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78" b="86967"/>
          <a:stretch/>
        </p:blipFill>
        <p:spPr>
          <a:xfrm>
            <a:off x="759863" y="5100052"/>
            <a:ext cx="706203" cy="747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TextBox 25"/>
          <p:cNvSpPr txBox="1"/>
          <p:nvPr/>
        </p:nvSpPr>
        <p:spPr>
          <a:xfrm>
            <a:off x="-1" y="6874848"/>
            <a:ext cx="6858000" cy="6309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500" spc="150" dirty="0">
                <a:solidFill>
                  <a:schemeClr val="bg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НЕ ПОЗДНЕЕ 15 ИЮЛЯ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-36716" y="8811301"/>
            <a:ext cx="24246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001F6A"/>
                </a:solidFill>
                <a:latin typeface="Franklin Gothic Medium" panose="020B0603020102020204" pitchFamily="34" charset="0"/>
              </a:rPr>
              <a:t>Личный кабинет </a:t>
            </a:r>
          </a:p>
          <a:p>
            <a:pPr algn="ctr"/>
            <a:r>
              <a:rPr lang="ru-RU" sz="1500" dirty="0" smtClean="0">
                <a:solidFill>
                  <a:srgbClr val="001F6A"/>
                </a:solidFill>
                <a:latin typeface="Franklin Gothic Medium" panose="020B0603020102020204" pitchFamily="34" charset="0"/>
              </a:rPr>
              <a:t>налогоплательщика</a:t>
            </a:r>
            <a:endParaRPr lang="ru-RU" sz="1500" dirty="0">
              <a:solidFill>
                <a:srgbClr val="001F6A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91049" y="8811301"/>
            <a:ext cx="1825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001F6A"/>
                </a:solidFill>
                <a:latin typeface="Franklin Gothic Medium" panose="020B0603020102020204" pitchFamily="34" charset="0"/>
              </a:rPr>
              <a:t>Уплата </a:t>
            </a:r>
          </a:p>
          <a:p>
            <a:pPr algn="ctr"/>
            <a:r>
              <a:rPr lang="ru-RU" sz="1500" dirty="0" smtClean="0">
                <a:solidFill>
                  <a:srgbClr val="001F6A"/>
                </a:solidFill>
                <a:latin typeface="Franklin Gothic Medium" panose="020B0603020102020204" pitchFamily="34" charset="0"/>
              </a:rPr>
              <a:t>налогов и пошлин</a:t>
            </a:r>
            <a:endParaRPr lang="ru-RU" sz="1500" dirty="0">
              <a:solidFill>
                <a:srgbClr val="001F6A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15911" y="8811301"/>
            <a:ext cx="15423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001F6A"/>
                </a:solidFill>
                <a:latin typeface="Franklin Gothic Medium" panose="020B0603020102020204" pitchFamily="34" charset="0"/>
              </a:rPr>
              <a:t>Подробная </a:t>
            </a:r>
          </a:p>
          <a:p>
            <a:pPr algn="ctr"/>
            <a:r>
              <a:rPr lang="ru-RU" sz="1500" dirty="0" smtClean="0">
                <a:solidFill>
                  <a:srgbClr val="001F6A"/>
                </a:solidFill>
                <a:latin typeface="Franklin Gothic Medium" panose="020B0603020102020204" pitchFamily="34" charset="0"/>
              </a:rPr>
              <a:t>информация</a:t>
            </a:r>
            <a:endParaRPr lang="ru-RU" sz="1500" dirty="0">
              <a:solidFill>
                <a:srgbClr val="001F6A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66369" y="9425561"/>
            <a:ext cx="19756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rgbClr val="001F6A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8 (800) 222-22-22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4416" y="253427"/>
            <a:ext cx="3401863" cy="384081"/>
          </a:xfrm>
          <a:prstGeom prst="rect">
            <a:avLst/>
          </a:prstGeom>
        </p:spPr>
      </p:pic>
      <p:pic>
        <p:nvPicPr>
          <p:cNvPr id="1028" name="Picture 4" descr="http://qrcoder.ru/code/?https%3A%2F%2Fwww.nalog.gov.ru%2Frn86%2Ftaxation%2Ftaxes%2Fndfl%2F&amp;4&amp;0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" t="6838" r="7126" b="8416"/>
          <a:stretch/>
        </p:blipFill>
        <p:spPr bwMode="auto">
          <a:xfrm>
            <a:off x="5172528" y="7821957"/>
            <a:ext cx="989344" cy="98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service.nalog.ru%2Fpayment%2Findex.html&amp;4&amp;0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" t="7389" r="7972" b="7511"/>
          <a:stretch/>
        </p:blipFill>
        <p:spPr bwMode="auto">
          <a:xfrm>
            <a:off x="2906479" y="7824687"/>
            <a:ext cx="994420" cy="10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qrcoder.ru/code/?https%3A%2F%2Flkfl2.nalog.ru%2Flkfl&amp;4&amp;0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7" t="8263" r="9386" b="7391"/>
          <a:stretch/>
        </p:blipFill>
        <p:spPr bwMode="auto">
          <a:xfrm>
            <a:off x="578184" y="7804242"/>
            <a:ext cx="1018248" cy="10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50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833</TotalTime>
  <Words>79</Words>
  <Application>Microsoft Office PowerPoint</Application>
  <PresentationFormat>Лист A4 (210x297 мм)</PresentationFormat>
  <Paragraphs>24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УФНС России по Свердловской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Волосова Мария Владимировна</dc:creator>
  <cp:lastModifiedBy>Шумкова Лариса Анатольевна</cp:lastModifiedBy>
  <cp:revision>71</cp:revision>
  <cp:lastPrinted>2025-12-11T12:31:16Z</cp:lastPrinted>
  <dcterms:created xsi:type="dcterms:W3CDTF">2025-12-05T06:25:19Z</dcterms:created>
  <dcterms:modified xsi:type="dcterms:W3CDTF">2026-01-20T10:33:53Z</dcterms:modified>
</cp:coreProperties>
</file>