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68" r:id="rId1"/>
  </p:sldMasterIdLst>
  <p:notesMasterIdLst>
    <p:notesMasterId r:id="rId16"/>
  </p:notesMasterIdLst>
  <p:handoutMasterIdLst>
    <p:handoutMasterId r:id="rId17"/>
  </p:handoutMasterIdLst>
  <p:sldIdLst>
    <p:sldId id="433" r:id="rId2"/>
    <p:sldId id="439" r:id="rId3"/>
    <p:sldId id="442" r:id="rId4"/>
    <p:sldId id="454" r:id="rId5"/>
    <p:sldId id="455" r:id="rId6"/>
    <p:sldId id="449" r:id="rId7"/>
    <p:sldId id="451" r:id="rId8"/>
    <p:sldId id="445" r:id="rId9"/>
    <p:sldId id="456" r:id="rId10"/>
    <p:sldId id="457" r:id="rId11"/>
    <p:sldId id="458" r:id="rId12"/>
    <p:sldId id="459" r:id="rId13"/>
    <p:sldId id="460" r:id="rId14"/>
    <p:sldId id="461" r:id="rId15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90C9"/>
    <a:srgbClr val="FFFFFF"/>
    <a:srgbClr val="3C64A9"/>
    <a:srgbClr val="8590BE"/>
    <a:srgbClr val="99A1C8"/>
    <a:srgbClr val="990000"/>
    <a:srgbClr val="F8F8F8"/>
    <a:srgbClr val="D9E7F0"/>
    <a:srgbClr val="E9ECF3"/>
    <a:srgbClr val="5A67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 autoAdjust="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E57CD-418D-49C3-B9E5-2DF2675FBC14}" type="datetimeFigureOut">
              <a:rPr lang="ru-RU" smtClean="0"/>
              <a:pPr/>
              <a:t>25.11.2025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502C0-249C-49F1-8903-A131D3E3F2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6935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8E2736-0F9C-4452-AC3B-DF5D036A4474}" type="datetimeFigureOut">
              <a:rPr lang="ru-RU" smtClean="0"/>
              <a:pPr/>
              <a:t>25.11.2025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B09128-CC9F-46C5-9641-793C7CBC85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628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6F592-5947-4401-A8DD-36543C00AD0A}" type="datetime1">
              <a:rPr lang="ru-RU" smtClean="0"/>
              <a:t>25.11.2025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325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B2333-F48E-4D36-870F-38FBE42D2404}" type="datetime1">
              <a:rPr lang="ru-RU" smtClean="0"/>
              <a:t>25.11.2025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535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FB906-6D5E-46FD-AEB9-BCB852A16BA7}" type="datetime1">
              <a:rPr lang="ru-RU" smtClean="0"/>
              <a:t>25.11.2025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960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Титул свет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360F7E1-4C48-475C-8FD7-8907801E4294}"/>
              </a:ext>
            </a:extLst>
          </p:cNvPr>
          <p:cNvGrpSpPr/>
          <p:nvPr userDrawn="1"/>
        </p:nvGrpSpPr>
        <p:grpSpPr>
          <a:xfrm>
            <a:off x="6493680" y="-170530"/>
            <a:ext cx="5884891" cy="5314018"/>
            <a:chOff x="6493680" y="-170530"/>
            <a:chExt cx="5884891" cy="5314018"/>
          </a:xfrm>
        </p:grpSpPr>
        <p:sp>
          <p:nvSpPr>
            <p:cNvPr id="15" name="Полилиния 10">
              <a:extLst>
                <a:ext uri="{FF2B5EF4-FFF2-40B4-BE49-F238E27FC236}">
                  <a16:creationId xmlns:a16="http://schemas.microsoft.com/office/drawing/2014/main" id="{B4C21A7E-52C7-4F65-BFEA-8AF07F44F7B9}"/>
                </a:ext>
              </a:extLst>
            </p:cNvPr>
            <p:cNvSpPr/>
            <p:nvPr/>
          </p:nvSpPr>
          <p:spPr>
            <a:xfrm>
              <a:off x="6493680" y="2425785"/>
              <a:ext cx="272205" cy="272123"/>
            </a:xfrm>
            <a:custGeom>
              <a:avLst/>
              <a:gdLst>
                <a:gd name="connsiteX0" fmla="*/ 186992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8 h 237805"/>
                <a:gd name="connsiteX3" fmla="*/ 170250 w 237877"/>
                <a:gd name="connsiteY3" fmla="*/ 51153 h 237805"/>
                <a:gd name="connsiteX4" fmla="*/ 186992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2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8"/>
                  </a:cubicBezTo>
                  <a:cubicBezTo>
                    <a:pt x="79432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2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6" name="Полилиния 11">
              <a:extLst>
                <a:ext uri="{FF2B5EF4-FFF2-40B4-BE49-F238E27FC236}">
                  <a16:creationId xmlns:a16="http://schemas.microsoft.com/office/drawing/2014/main" id="{5A7878D2-DF01-4098-B913-3F0668216BFF}"/>
                </a:ext>
              </a:extLst>
            </p:cNvPr>
            <p:cNvSpPr/>
            <p:nvPr/>
          </p:nvSpPr>
          <p:spPr>
            <a:xfrm>
              <a:off x="6818316" y="2670343"/>
              <a:ext cx="272205" cy="272123"/>
            </a:xfrm>
            <a:custGeom>
              <a:avLst/>
              <a:gdLst>
                <a:gd name="connsiteX0" fmla="*/ 186992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8 h 237805"/>
                <a:gd name="connsiteX3" fmla="*/ 170250 w 237877"/>
                <a:gd name="connsiteY3" fmla="*/ 51153 h 237805"/>
                <a:gd name="connsiteX4" fmla="*/ 186992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2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8"/>
                  </a:cubicBezTo>
                  <a:cubicBezTo>
                    <a:pt x="79432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2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7" name="Полилиния 12">
              <a:extLst>
                <a:ext uri="{FF2B5EF4-FFF2-40B4-BE49-F238E27FC236}">
                  <a16:creationId xmlns:a16="http://schemas.microsoft.com/office/drawing/2014/main" id="{7176BE4A-AD11-498E-B93B-FBCB7AB4352E}"/>
                </a:ext>
              </a:extLst>
            </p:cNvPr>
            <p:cNvSpPr/>
            <p:nvPr/>
          </p:nvSpPr>
          <p:spPr>
            <a:xfrm>
              <a:off x="7142954" y="2914901"/>
              <a:ext cx="272205" cy="272123"/>
            </a:xfrm>
            <a:custGeom>
              <a:avLst/>
              <a:gdLst>
                <a:gd name="connsiteX0" fmla="*/ 186992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8 h 237805"/>
                <a:gd name="connsiteX3" fmla="*/ 170250 w 237877"/>
                <a:gd name="connsiteY3" fmla="*/ 51153 h 237805"/>
                <a:gd name="connsiteX4" fmla="*/ 186992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2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8"/>
                  </a:cubicBezTo>
                  <a:cubicBezTo>
                    <a:pt x="79432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2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8" name="Полилиния 13">
              <a:extLst>
                <a:ext uri="{FF2B5EF4-FFF2-40B4-BE49-F238E27FC236}">
                  <a16:creationId xmlns:a16="http://schemas.microsoft.com/office/drawing/2014/main" id="{BC544501-18A3-40F1-8FEB-3EC04DBEDEC0}"/>
                </a:ext>
              </a:extLst>
            </p:cNvPr>
            <p:cNvSpPr/>
            <p:nvPr/>
          </p:nvSpPr>
          <p:spPr>
            <a:xfrm>
              <a:off x="7467592" y="3159458"/>
              <a:ext cx="272205" cy="272123"/>
            </a:xfrm>
            <a:custGeom>
              <a:avLst/>
              <a:gdLst>
                <a:gd name="connsiteX0" fmla="*/ 186992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8 h 237805"/>
                <a:gd name="connsiteX3" fmla="*/ 170250 w 237877"/>
                <a:gd name="connsiteY3" fmla="*/ 51153 h 237805"/>
                <a:gd name="connsiteX4" fmla="*/ 186992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2" y="170204"/>
                  </a:moveTo>
                  <a:cubicBezTo>
                    <a:pt x="158735" y="207691"/>
                    <a:pt x="105412" y="215187"/>
                    <a:pt x="67903" y="186930"/>
                  </a:cubicBezTo>
                  <a:cubicBezTo>
                    <a:pt x="30412" y="158687"/>
                    <a:pt x="22921" y="105369"/>
                    <a:pt x="51173" y="67888"/>
                  </a:cubicBezTo>
                  <a:cubicBezTo>
                    <a:pt x="79432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2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9" name="Полилиния 14">
              <a:extLst>
                <a:ext uri="{FF2B5EF4-FFF2-40B4-BE49-F238E27FC236}">
                  <a16:creationId xmlns:a16="http://schemas.microsoft.com/office/drawing/2014/main" id="{131F6C61-7D47-45A4-A80C-0DB0757AE8B9}"/>
                </a:ext>
              </a:extLst>
            </p:cNvPr>
            <p:cNvSpPr/>
            <p:nvPr/>
          </p:nvSpPr>
          <p:spPr>
            <a:xfrm>
              <a:off x="7798377" y="3410163"/>
              <a:ext cx="254644" cy="254567"/>
            </a:xfrm>
            <a:custGeom>
              <a:avLst/>
              <a:gdLst>
                <a:gd name="connsiteX0" fmla="*/ 178554 w 222530"/>
                <a:gd name="connsiteY0" fmla="*/ 162524 h 222463"/>
                <a:gd name="connsiteX1" fmla="*/ 64839 w 222530"/>
                <a:gd name="connsiteY1" fmla="*/ 178496 h 222463"/>
                <a:gd name="connsiteX2" fmla="*/ 48864 w 222530"/>
                <a:gd name="connsiteY2" fmla="*/ 64825 h 222463"/>
                <a:gd name="connsiteX3" fmla="*/ 162567 w 222530"/>
                <a:gd name="connsiteY3" fmla="*/ 48845 h 222463"/>
                <a:gd name="connsiteX4" fmla="*/ 178554 w 222530"/>
                <a:gd name="connsiteY4" fmla="*/ 162524 h 222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2530" h="222463">
                  <a:moveTo>
                    <a:pt x="178554" y="162524"/>
                  </a:moveTo>
                  <a:cubicBezTo>
                    <a:pt x="151579" y="198311"/>
                    <a:pt x="100664" y="205483"/>
                    <a:pt x="64839" y="178496"/>
                  </a:cubicBezTo>
                  <a:cubicBezTo>
                    <a:pt x="29038" y="151526"/>
                    <a:pt x="21889" y="100612"/>
                    <a:pt x="48864" y="64825"/>
                  </a:cubicBezTo>
                  <a:cubicBezTo>
                    <a:pt x="75849" y="29027"/>
                    <a:pt x="126766" y="21875"/>
                    <a:pt x="162567" y="48845"/>
                  </a:cubicBezTo>
                  <a:cubicBezTo>
                    <a:pt x="198392" y="75833"/>
                    <a:pt x="205539" y="126725"/>
                    <a:pt x="178554" y="162524"/>
                  </a:cubicBezTo>
                  <a:close/>
                </a:path>
              </a:pathLst>
            </a:custGeom>
            <a:solidFill>
              <a:srgbClr val="1568E8"/>
            </a:solidFill>
            <a:ln w="7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0" name="Полилиния 15">
              <a:extLst>
                <a:ext uri="{FF2B5EF4-FFF2-40B4-BE49-F238E27FC236}">
                  <a16:creationId xmlns:a16="http://schemas.microsoft.com/office/drawing/2014/main" id="{CB5F24FC-6E13-4750-8790-083336E4B406}"/>
                </a:ext>
              </a:extLst>
            </p:cNvPr>
            <p:cNvSpPr/>
            <p:nvPr/>
          </p:nvSpPr>
          <p:spPr>
            <a:xfrm>
              <a:off x="8116866" y="3648575"/>
              <a:ext cx="272205" cy="272123"/>
            </a:xfrm>
            <a:custGeom>
              <a:avLst/>
              <a:gdLst>
                <a:gd name="connsiteX0" fmla="*/ 186992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8 h 237805"/>
                <a:gd name="connsiteX3" fmla="*/ 170250 w 237877"/>
                <a:gd name="connsiteY3" fmla="*/ 51153 h 237805"/>
                <a:gd name="connsiteX4" fmla="*/ 186992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2" y="170204"/>
                  </a:moveTo>
                  <a:cubicBezTo>
                    <a:pt x="158735" y="207691"/>
                    <a:pt x="105412" y="215187"/>
                    <a:pt x="67903" y="186930"/>
                  </a:cubicBezTo>
                  <a:cubicBezTo>
                    <a:pt x="30412" y="158687"/>
                    <a:pt x="22921" y="105369"/>
                    <a:pt x="51173" y="67888"/>
                  </a:cubicBezTo>
                  <a:cubicBezTo>
                    <a:pt x="79432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2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1" name="Полилиния 16">
              <a:extLst>
                <a:ext uri="{FF2B5EF4-FFF2-40B4-BE49-F238E27FC236}">
                  <a16:creationId xmlns:a16="http://schemas.microsoft.com/office/drawing/2014/main" id="{EB47CFF2-3A11-42AB-9B82-F57329B82D0B}"/>
                </a:ext>
              </a:extLst>
            </p:cNvPr>
            <p:cNvSpPr/>
            <p:nvPr/>
          </p:nvSpPr>
          <p:spPr>
            <a:xfrm>
              <a:off x="8441503" y="3893133"/>
              <a:ext cx="272205" cy="272123"/>
            </a:xfrm>
            <a:custGeom>
              <a:avLst/>
              <a:gdLst>
                <a:gd name="connsiteX0" fmla="*/ 186992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8 h 237805"/>
                <a:gd name="connsiteX3" fmla="*/ 170250 w 237877"/>
                <a:gd name="connsiteY3" fmla="*/ 51153 h 237805"/>
                <a:gd name="connsiteX4" fmla="*/ 186992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2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8"/>
                  </a:cubicBezTo>
                  <a:cubicBezTo>
                    <a:pt x="79432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2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2" name="Полилиния 17">
              <a:extLst>
                <a:ext uri="{FF2B5EF4-FFF2-40B4-BE49-F238E27FC236}">
                  <a16:creationId xmlns:a16="http://schemas.microsoft.com/office/drawing/2014/main" id="{C6A98CB0-78F1-4F32-B158-E3B0D75948D4}"/>
                </a:ext>
              </a:extLst>
            </p:cNvPr>
            <p:cNvSpPr/>
            <p:nvPr/>
          </p:nvSpPr>
          <p:spPr>
            <a:xfrm>
              <a:off x="8766141" y="4137690"/>
              <a:ext cx="272205" cy="272123"/>
            </a:xfrm>
            <a:custGeom>
              <a:avLst/>
              <a:gdLst>
                <a:gd name="connsiteX0" fmla="*/ 186992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8 h 237805"/>
                <a:gd name="connsiteX3" fmla="*/ 170250 w 237877"/>
                <a:gd name="connsiteY3" fmla="*/ 51153 h 237805"/>
                <a:gd name="connsiteX4" fmla="*/ 186992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2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8"/>
                  </a:cubicBezTo>
                  <a:cubicBezTo>
                    <a:pt x="79432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2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3" name="Полилиния 18">
              <a:extLst>
                <a:ext uri="{FF2B5EF4-FFF2-40B4-BE49-F238E27FC236}">
                  <a16:creationId xmlns:a16="http://schemas.microsoft.com/office/drawing/2014/main" id="{C96BFAFB-22E2-4E11-9B48-53850292C7F7}"/>
                </a:ext>
              </a:extLst>
            </p:cNvPr>
            <p:cNvSpPr/>
            <p:nvPr/>
          </p:nvSpPr>
          <p:spPr>
            <a:xfrm>
              <a:off x="9090779" y="4382248"/>
              <a:ext cx="272205" cy="272123"/>
            </a:xfrm>
            <a:custGeom>
              <a:avLst/>
              <a:gdLst>
                <a:gd name="connsiteX0" fmla="*/ 186992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8 h 237805"/>
                <a:gd name="connsiteX3" fmla="*/ 170250 w 237877"/>
                <a:gd name="connsiteY3" fmla="*/ 51153 h 237805"/>
                <a:gd name="connsiteX4" fmla="*/ 186992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2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8"/>
                  </a:cubicBezTo>
                  <a:cubicBezTo>
                    <a:pt x="79432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2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4" name="Полилиния 19">
              <a:extLst>
                <a:ext uri="{FF2B5EF4-FFF2-40B4-BE49-F238E27FC236}">
                  <a16:creationId xmlns:a16="http://schemas.microsoft.com/office/drawing/2014/main" id="{C74A90DB-0557-4F05-8E7C-CC3066AAFDB6}"/>
                </a:ext>
              </a:extLst>
            </p:cNvPr>
            <p:cNvSpPr/>
            <p:nvPr/>
          </p:nvSpPr>
          <p:spPr>
            <a:xfrm>
              <a:off x="9415415" y="4626806"/>
              <a:ext cx="272205" cy="272123"/>
            </a:xfrm>
            <a:custGeom>
              <a:avLst/>
              <a:gdLst>
                <a:gd name="connsiteX0" fmla="*/ 186992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8 h 237805"/>
                <a:gd name="connsiteX3" fmla="*/ 170250 w 237877"/>
                <a:gd name="connsiteY3" fmla="*/ 51153 h 237805"/>
                <a:gd name="connsiteX4" fmla="*/ 186992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2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8"/>
                  </a:cubicBezTo>
                  <a:cubicBezTo>
                    <a:pt x="79432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2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5" name="Полилиния 20">
              <a:extLst>
                <a:ext uri="{FF2B5EF4-FFF2-40B4-BE49-F238E27FC236}">
                  <a16:creationId xmlns:a16="http://schemas.microsoft.com/office/drawing/2014/main" id="{54F9D64B-6898-4338-90A9-F6376585CCF0}"/>
                </a:ext>
              </a:extLst>
            </p:cNvPr>
            <p:cNvSpPr/>
            <p:nvPr/>
          </p:nvSpPr>
          <p:spPr>
            <a:xfrm>
              <a:off x="9740053" y="4871365"/>
              <a:ext cx="272205" cy="272123"/>
            </a:xfrm>
            <a:custGeom>
              <a:avLst/>
              <a:gdLst>
                <a:gd name="connsiteX0" fmla="*/ 186992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8 h 237805"/>
                <a:gd name="connsiteX3" fmla="*/ 170250 w 237877"/>
                <a:gd name="connsiteY3" fmla="*/ 51153 h 237805"/>
                <a:gd name="connsiteX4" fmla="*/ 186992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2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8"/>
                  </a:cubicBezTo>
                  <a:cubicBezTo>
                    <a:pt x="79432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2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6" name="Полилиния 21">
              <a:extLst>
                <a:ext uri="{FF2B5EF4-FFF2-40B4-BE49-F238E27FC236}">
                  <a16:creationId xmlns:a16="http://schemas.microsoft.com/office/drawing/2014/main" id="{69D6618F-ABA9-4656-85F7-D24352826613}"/>
                </a:ext>
              </a:extLst>
            </p:cNvPr>
            <p:cNvSpPr/>
            <p:nvPr/>
          </p:nvSpPr>
          <p:spPr>
            <a:xfrm>
              <a:off x="6738312" y="2101245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4" y="207692"/>
                    <a:pt x="105412" y="215187"/>
                    <a:pt x="67903" y="186931"/>
                  </a:cubicBezTo>
                  <a:cubicBezTo>
                    <a:pt x="30412" y="158687"/>
                    <a:pt x="22920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7" name="Полилиния 22">
              <a:extLst>
                <a:ext uri="{FF2B5EF4-FFF2-40B4-BE49-F238E27FC236}">
                  <a16:creationId xmlns:a16="http://schemas.microsoft.com/office/drawing/2014/main" id="{66AA1FB2-705C-44E0-B8D6-C5ECE99DE423}"/>
                </a:ext>
              </a:extLst>
            </p:cNvPr>
            <p:cNvSpPr/>
            <p:nvPr/>
          </p:nvSpPr>
          <p:spPr>
            <a:xfrm>
              <a:off x="7062948" y="2345802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4" y="207692"/>
                    <a:pt x="105412" y="215187"/>
                    <a:pt x="67903" y="186931"/>
                  </a:cubicBezTo>
                  <a:cubicBezTo>
                    <a:pt x="30412" y="158687"/>
                    <a:pt x="22920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8" name="Полилиния 23">
              <a:extLst>
                <a:ext uri="{FF2B5EF4-FFF2-40B4-BE49-F238E27FC236}">
                  <a16:creationId xmlns:a16="http://schemas.microsoft.com/office/drawing/2014/main" id="{ED9AC542-5908-4768-822D-9E8327676FF6}"/>
                </a:ext>
              </a:extLst>
            </p:cNvPr>
            <p:cNvSpPr/>
            <p:nvPr/>
          </p:nvSpPr>
          <p:spPr>
            <a:xfrm>
              <a:off x="7387586" y="2590361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4" y="207691"/>
                    <a:pt x="105412" y="215187"/>
                    <a:pt x="67903" y="186931"/>
                  </a:cubicBezTo>
                  <a:cubicBezTo>
                    <a:pt x="30412" y="158687"/>
                    <a:pt x="22920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9" name="Полилиния 24">
              <a:extLst>
                <a:ext uri="{FF2B5EF4-FFF2-40B4-BE49-F238E27FC236}">
                  <a16:creationId xmlns:a16="http://schemas.microsoft.com/office/drawing/2014/main" id="{5341C435-C565-4131-A14A-AA656CA54377}"/>
                </a:ext>
              </a:extLst>
            </p:cNvPr>
            <p:cNvSpPr/>
            <p:nvPr/>
          </p:nvSpPr>
          <p:spPr>
            <a:xfrm>
              <a:off x="7712224" y="2834919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4" y="207692"/>
                    <a:pt x="105412" y="215187"/>
                    <a:pt x="67903" y="186930"/>
                  </a:cubicBezTo>
                  <a:cubicBezTo>
                    <a:pt x="30412" y="158687"/>
                    <a:pt x="22920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0" name="Полилиния 25">
              <a:extLst>
                <a:ext uri="{FF2B5EF4-FFF2-40B4-BE49-F238E27FC236}">
                  <a16:creationId xmlns:a16="http://schemas.microsoft.com/office/drawing/2014/main" id="{5BB55851-EE02-415A-ABF0-F2628FCF792F}"/>
                </a:ext>
              </a:extLst>
            </p:cNvPr>
            <p:cNvSpPr/>
            <p:nvPr/>
          </p:nvSpPr>
          <p:spPr>
            <a:xfrm>
              <a:off x="8036861" y="3079477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4" y="207692"/>
                    <a:pt x="105412" y="215187"/>
                    <a:pt x="67903" y="186930"/>
                  </a:cubicBezTo>
                  <a:cubicBezTo>
                    <a:pt x="30412" y="158687"/>
                    <a:pt x="22920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1" name="Полилиния 26">
              <a:extLst>
                <a:ext uri="{FF2B5EF4-FFF2-40B4-BE49-F238E27FC236}">
                  <a16:creationId xmlns:a16="http://schemas.microsoft.com/office/drawing/2014/main" id="{736C9EE4-45AD-4306-A97E-BB8BEFA9B19D}"/>
                </a:ext>
              </a:extLst>
            </p:cNvPr>
            <p:cNvSpPr/>
            <p:nvPr/>
          </p:nvSpPr>
          <p:spPr>
            <a:xfrm>
              <a:off x="8361499" y="3324034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4" y="207691"/>
                    <a:pt x="105412" y="215187"/>
                    <a:pt x="67903" y="186930"/>
                  </a:cubicBezTo>
                  <a:cubicBezTo>
                    <a:pt x="30412" y="158687"/>
                    <a:pt x="22920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2" name="Полилиния 27">
              <a:extLst>
                <a:ext uri="{FF2B5EF4-FFF2-40B4-BE49-F238E27FC236}">
                  <a16:creationId xmlns:a16="http://schemas.microsoft.com/office/drawing/2014/main" id="{8DC84185-D295-44CB-A724-86486D1F704C}"/>
                </a:ext>
              </a:extLst>
            </p:cNvPr>
            <p:cNvSpPr/>
            <p:nvPr/>
          </p:nvSpPr>
          <p:spPr>
            <a:xfrm>
              <a:off x="8686135" y="3568592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4" y="207692"/>
                    <a:pt x="105412" y="215187"/>
                    <a:pt x="67903" y="186931"/>
                  </a:cubicBezTo>
                  <a:cubicBezTo>
                    <a:pt x="30412" y="158687"/>
                    <a:pt x="22920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3" name="Полилиния 28">
              <a:extLst>
                <a:ext uri="{FF2B5EF4-FFF2-40B4-BE49-F238E27FC236}">
                  <a16:creationId xmlns:a16="http://schemas.microsoft.com/office/drawing/2014/main" id="{3FEB89A7-7F8D-4100-AD81-3C4EE827E67A}"/>
                </a:ext>
              </a:extLst>
            </p:cNvPr>
            <p:cNvSpPr/>
            <p:nvPr/>
          </p:nvSpPr>
          <p:spPr>
            <a:xfrm>
              <a:off x="9010773" y="3813151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4" y="207692"/>
                    <a:pt x="105412" y="215187"/>
                    <a:pt x="67903" y="186931"/>
                  </a:cubicBezTo>
                  <a:cubicBezTo>
                    <a:pt x="30412" y="158687"/>
                    <a:pt x="22920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" name="Полилиния 29">
              <a:extLst>
                <a:ext uri="{FF2B5EF4-FFF2-40B4-BE49-F238E27FC236}">
                  <a16:creationId xmlns:a16="http://schemas.microsoft.com/office/drawing/2014/main" id="{F467C1CD-360F-49F5-8F70-B4944909D809}"/>
                </a:ext>
              </a:extLst>
            </p:cNvPr>
            <p:cNvSpPr/>
            <p:nvPr/>
          </p:nvSpPr>
          <p:spPr>
            <a:xfrm>
              <a:off x="9335411" y="4057709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4" y="207692"/>
                    <a:pt x="105412" y="215187"/>
                    <a:pt x="67903" y="186931"/>
                  </a:cubicBezTo>
                  <a:cubicBezTo>
                    <a:pt x="30412" y="158687"/>
                    <a:pt x="22920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5" name="Полилиния 30">
              <a:extLst>
                <a:ext uri="{FF2B5EF4-FFF2-40B4-BE49-F238E27FC236}">
                  <a16:creationId xmlns:a16="http://schemas.microsoft.com/office/drawing/2014/main" id="{09FC6F47-362D-412E-ADA4-D38AF43BB619}"/>
                </a:ext>
              </a:extLst>
            </p:cNvPr>
            <p:cNvSpPr/>
            <p:nvPr/>
          </p:nvSpPr>
          <p:spPr>
            <a:xfrm>
              <a:off x="9660048" y="4302266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4" y="207692"/>
                    <a:pt x="105412" y="215187"/>
                    <a:pt x="67903" y="186931"/>
                  </a:cubicBezTo>
                  <a:cubicBezTo>
                    <a:pt x="30412" y="158687"/>
                    <a:pt x="22920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" name="Полилиния 31">
              <a:extLst>
                <a:ext uri="{FF2B5EF4-FFF2-40B4-BE49-F238E27FC236}">
                  <a16:creationId xmlns:a16="http://schemas.microsoft.com/office/drawing/2014/main" id="{59AA44BE-368B-4F0A-B697-27E0183563AD}"/>
                </a:ext>
              </a:extLst>
            </p:cNvPr>
            <p:cNvSpPr/>
            <p:nvPr/>
          </p:nvSpPr>
          <p:spPr>
            <a:xfrm>
              <a:off x="9984685" y="4546824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4" y="207692"/>
                    <a:pt x="105412" y="215187"/>
                    <a:pt x="67903" y="186931"/>
                  </a:cubicBezTo>
                  <a:cubicBezTo>
                    <a:pt x="30412" y="158687"/>
                    <a:pt x="22920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7" name="Полилиния 32">
              <a:extLst>
                <a:ext uri="{FF2B5EF4-FFF2-40B4-BE49-F238E27FC236}">
                  <a16:creationId xmlns:a16="http://schemas.microsoft.com/office/drawing/2014/main" id="{EF71F73D-5DEF-4728-A093-8723DABEBEA6}"/>
                </a:ext>
              </a:extLst>
            </p:cNvPr>
            <p:cNvSpPr/>
            <p:nvPr/>
          </p:nvSpPr>
          <p:spPr>
            <a:xfrm>
              <a:off x="6989091" y="1782852"/>
              <a:ext cx="254644" cy="254567"/>
            </a:xfrm>
            <a:custGeom>
              <a:avLst/>
              <a:gdLst>
                <a:gd name="connsiteX0" fmla="*/ 178554 w 222530"/>
                <a:gd name="connsiteY0" fmla="*/ 162524 h 222463"/>
                <a:gd name="connsiteX1" fmla="*/ 64839 w 222530"/>
                <a:gd name="connsiteY1" fmla="*/ 178496 h 222463"/>
                <a:gd name="connsiteX2" fmla="*/ 48864 w 222530"/>
                <a:gd name="connsiteY2" fmla="*/ 64825 h 222463"/>
                <a:gd name="connsiteX3" fmla="*/ 162567 w 222530"/>
                <a:gd name="connsiteY3" fmla="*/ 48845 h 222463"/>
                <a:gd name="connsiteX4" fmla="*/ 178554 w 222530"/>
                <a:gd name="connsiteY4" fmla="*/ 162524 h 222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2530" h="222463">
                  <a:moveTo>
                    <a:pt x="178554" y="162524"/>
                  </a:moveTo>
                  <a:cubicBezTo>
                    <a:pt x="151579" y="198311"/>
                    <a:pt x="100664" y="205483"/>
                    <a:pt x="64839" y="178496"/>
                  </a:cubicBezTo>
                  <a:cubicBezTo>
                    <a:pt x="29038" y="151526"/>
                    <a:pt x="21889" y="100612"/>
                    <a:pt x="48864" y="64825"/>
                  </a:cubicBezTo>
                  <a:cubicBezTo>
                    <a:pt x="75849" y="29027"/>
                    <a:pt x="126766" y="21875"/>
                    <a:pt x="162567" y="48845"/>
                  </a:cubicBezTo>
                  <a:cubicBezTo>
                    <a:pt x="198392" y="75833"/>
                    <a:pt x="205539" y="126725"/>
                    <a:pt x="178554" y="162524"/>
                  </a:cubicBezTo>
                  <a:close/>
                </a:path>
              </a:pathLst>
            </a:custGeom>
            <a:solidFill>
              <a:srgbClr val="11E9BA"/>
            </a:solidFill>
            <a:ln w="7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8" name="Полилиния 33">
              <a:extLst>
                <a:ext uri="{FF2B5EF4-FFF2-40B4-BE49-F238E27FC236}">
                  <a16:creationId xmlns:a16="http://schemas.microsoft.com/office/drawing/2014/main" id="{07B7E907-F2BB-46F6-A75D-F2251D59B9DE}"/>
                </a:ext>
              </a:extLst>
            </p:cNvPr>
            <p:cNvSpPr/>
            <p:nvPr/>
          </p:nvSpPr>
          <p:spPr>
            <a:xfrm>
              <a:off x="7307581" y="2021264"/>
              <a:ext cx="272205" cy="272123"/>
            </a:xfrm>
            <a:custGeom>
              <a:avLst/>
              <a:gdLst>
                <a:gd name="connsiteX0" fmla="*/ 186992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8 h 237805"/>
                <a:gd name="connsiteX3" fmla="*/ 170250 w 237877"/>
                <a:gd name="connsiteY3" fmla="*/ 51153 h 237805"/>
                <a:gd name="connsiteX4" fmla="*/ 186992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2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8"/>
                  </a:cubicBezTo>
                  <a:cubicBezTo>
                    <a:pt x="79432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2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9" name="Полилиния 34">
              <a:extLst>
                <a:ext uri="{FF2B5EF4-FFF2-40B4-BE49-F238E27FC236}">
                  <a16:creationId xmlns:a16="http://schemas.microsoft.com/office/drawing/2014/main" id="{FB67A0E2-03E4-4FF8-A222-18DBD8E74931}"/>
                </a:ext>
              </a:extLst>
            </p:cNvPr>
            <p:cNvSpPr/>
            <p:nvPr/>
          </p:nvSpPr>
          <p:spPr>
            <a:xfrm>
              <a:off x="7632217" y="2265822"/>
              <a:ext cx="272205" cy="272123"/>
            </a:xfrm>
            <a:custGeom>
              <a:avLst/>
              <a:gdLst>
                <a:gd name="connsiteX0" fmla="*/ 186992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8 h 237805"/>
                <a:gd name="connsiteX3" fmla="*/ 170250 w 237877"/>
                <a:gd name="connsiteY3" fmla="*/ 51153 h 237805"/>
                <a:gd name="connsiteX4" fmla="*/ 186992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2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8"/>
                  </a:cubicBezTo>
                  <a:cubicBezTo>
                    <a:pt x="79432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2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0" name="Полилиния 35">
              <a:extLst>
                <a:ext uri="{FF2B5EF4-FFF2-40B4-BE49-F238E27FC236}">
                  <a16:creationId xmlns:a16="http://schemas.microsoft.com/office/drawing/2014/main" id="{F1B4C49E-D485-477D-8D28-01D1523AE9CF}"/>
                </a:ext>
              </a:extLst>
            </p:cNvPr>
            <p:cNvSpPr/>
            <p:nvPr/>
          </p:nvSpPr>
          <p:spPr>
            <a:xfrm>
              <a:off x="7956855" y="2510380"/>
              <a:ext cx="272205" cy="272123"/>
            </a:xfrm>
            <a:custGeom>
              <a:avLst/>
              <a:gdLst>
                <a:gd name="connsiteX0" fmla="*/ 186992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8 h 237805"/>
                <a:gd name="connsiteX3" fmla="*/ 170250 w 237877"/>
                <a:gd name="connsiteY3" fmla="*/ 51153 h 237805"/>
                <a:gd name="connsiteX4" fmla="*/ 186992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2" y="170204"/>
                  </a:moveTo>
                  <a:cubicBezTo>
                    <a:pt x="158735" y="207691"/>
                    <a:pt x="105412" y="215187"/>
                    <a:pt x="67903" y="186930"/>
                  </a:cubicBezTo>
                  <a:cubicBezTo>
                    <a:pt x="30412" y="158687"/>
                    <a:pt x="22921" y="105369"/>
                    <a:pt x="51173" y="67888"/>
                  </a:cubicBezTo>
                  <a:cubicBezTo>
                    <a:pt x="79432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2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1" name="Полилиния 36">
              <a:extLst>
                <a:ext uri="{FF2B5EF4-FFF2-40B4-BE49-F238E27FC236}">
                  <a16:creationId xmlns:a16="http://schemas.microsoft.com/office/drawing/2014/main" id="{85B476C0-A962-4696-AA6C-8719460B6E7B}"/>
                </a:ext>
              </a:extLst>
            </p:cNvPr>
            <p:cNvSpPr/>
            <p:nvPr/>
          </p:nvSpPr>
          <p:spPr>
            <a:xfrm>
              <a:off x="8281493" y="2754937"/>
              <a:ext cx="272205" cy="272123"/>
            </a:xfrm>
            <a:custGeom>
              <a:avLst/>
              <a:gdLst>
                <a:gd name="connsiteX0" fmla="*/ 186992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8 h 237805"/>
                <a:gd name="connsiteX3" fmla="*/ 170250 w 237877"/>
                <a:gd name="connsiteY3" fmla="*/ 51153 h 237805"/>
                <a:gd name="connsiteX4" fmla="*/ 186992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2" y="170204"/>
                  </a:moveTo>
                  <a:cubicBezTo>
                    <a:pt x="158735" y="207691"/>
                    <a:pt x="105412" y="215187"/>
                    <a:pt x="67903" y="186930"/>
                  </a:cubicBezTo>
                  <a:cubicBezTo>
                    <a:pt x="30412" y="158687"/>
                    <a:pt x="22921" y="105369"/>
                    <a:pt x="51173" y="67888"/>
                  </a:cubicBezTo>
                  <a:cubicBezTo>
                    <a:pt x="79432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2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2" name="Полилиния 37">
              <a:extLst>
                <a:ext uri="{FF2B5EF4-FFF2-40B4-BE49-F238E27FC236}">
                  <a16:creationId xmlns:a16="http://schemas.microsoft.com/office/drawing/2014/main" id="{7CE84C2D-8C59-4C06-80B5-A9C8EA925BA7}"/>
                </a:ext>
              </a:extLst>
            </p:cNvPr>
            <p:cNvSpPr/>
            <p:nvPr/>
          </p:nvSpPr>
          <p:spPr>
            <a:xfrm>
              <a:off x="8606130" y="2999496"/>
              <a:ext cx="272205" cy="272123"/>
            </a:xfrm>
            <a:custGeom>
              <a:avLst/>
              <a:gdLst>
                <a:gd name="connsiteX0" fmla="*/ 186992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8 h 237805"/>
                <a:gd name="connsiteX3" fmla="*/ 170250 w 237877"/>
                <a:gd name="connsiteY3" fmla="*/ 51153 h 237805"/>
                <a:gd name="connsiteX4" fmla="*/ 186992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2" y="170204"/>
                  </a:moveTo>
                  <a:cubicBezTo>
                    <a:pt x="158735" y="207691"/>
                    <a:pt x="105412" y="215187"/>
                    <a:pt x="67903" y="186930"/>
                  </a:cubicBezTo>
                  <a:cubicBezTo>
                    <a:pt x="30412" y="158687"/>
                    <a:pt x="22921" y="105369"/>
                    <a:pt x="51173" y="67888"/>
                  </a:cubicBezTo>
                  <a:cubicBezTo>
                    <a:pt x="79432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2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3" name="Полилиния 38">
              <a:extLst>
                <a:ext uri="{FF2B5EF4-FFF2-40B4-BE49-F238E27FC236}">
                  <a16:creationId xmlns:a16="http://schemas.microsoft.com/office/drawing/2014/main" id="{979EB758-0F3D-4D9C-A0B2-35D468C223DC}"/>
                </a:ext>
              </a:extLst>
            </p:cNvPr>
            <p:cNvSpPr/>
            <p:nvPr/>
          </p:nvSpPr>
          <p:spPr>
            <a:xfrm>
              <a:off x="8930767" y="3244054"/>
              <a:ext cx="272205" cy="272123"/>
            </a:xfrm>
            <a:custGeom>
              <a:avLst/>
              <a:gdLst>
                <a:gd name="connsiteX0" fmla="*/ 186992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8 h 237805"/>
                <a:gd name="connsiteX3" fmla="*/ 170250 w 237877"/>
                <a:gd name="connsiteY3" fmla="*/ 51153 h 237805"/>
                <a:gd name="connsiteX4" fmla="*/ 186992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2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8"/>
                  </a:cubicBezTo>
                  <a:cubicBezTo>
                    <a:pt x="79432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2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4" name="Полилиния 39">
              <a:extLst>
                <a:ext uri="{FF2B5EF4-FFF2-40B4-BE49-F238E27FC236}">
                  <a16:creationId xmlns:a16="http://schemas.microsoft.com/office/drawing/2014/main" id="{0E8286FA-386F-4C90-9D41-859061F7CCD4}"/>
                </a:ext>
              </a:extLst>
            </p:cNvPr>
            <p:cNvSpPr/>
            <p:nvPr/>
          </p:nvSpPr>
          <p:spPr>
            <a:xfrm>
              <a:off x="9261554" y="3494759"/>
              <a:ext cx="254644" cy="254567"/>
            </a:xfrm>
            <a:custGeom>
              <a:avLst/>
              <a:gdLst>
                <a:gd name="connsiteX0" fmla="*/ 178554 w 222530"/>
                <a:gd name="connsiteY0" fmla="*/ 162524 h 222463"/>
                <a:gd name="connsiteX1" fmla="*/ 64839 w 222530"/>
                <a:gd name="connsiteY1" fmla="*/ 178496 h 222463"/>
                <a:gd name="connsiteX2" fmla="*/ 48864 w 222530"/>
                <a:gd name="connsiteY2" fmla="*/ 64825 h 222463"/>
                <a:gd name="connsiteX3" fmla="*/ 162568 w 222530"/>
                <a:gd name="connsiteY3" fmla="*/ 48845 h 222463"/>
                <a:gd name="connsiteX4" fmla="*/ 178554 w 222530"/>
                <a:gd name="connsiteY4" fmla="*/ 162524 h 222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2530" h="222463">
                  <a:moveTo>
                    <a:pt x="178554" y="162524"/>
                  </a:moveTo>
                  <a:cubicBezTo>
                    <a:pt x="151579" y="198311"/>
                    <a:pt x="100664" y="205483"/>
                    <a:pt x="64839" y="178496"/>
                  </a:cubicBezTo>
                  <a:cubicBezTo>
                    <a:pt x="29038" y="151526"/>
                    <a:pt x="21889" y="100612"/>
                    <a:pt x="48864" y="64825"/>
                  </a:cubicBezTo>
                  <a:cubicBezTo>
                    <a:pt x="75849" y="29027"/>
                    <a:pt x="126767" y="21875"/>
                    <a:pt x="162568" y="48845"/>
                  </a:cubicBezTo>
                  <a:cubicBezTo>
                    <a:pt x="198392" y="75833"/>
                    <a:pt x="205539" y="126725"/>
                    <a:pt x="178554" y="162524"/>
                  </a:cubicBezTo>
                  <a:close/>
                </a:path>
              </a:pathLst>
            </a:custGeom>
            <a:solidFill>
              <a:srgbClr val="EF9718"/>
            </a:solidFill>
            <a:ln w="7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5" name="Полилиния 40">
              <a:extLst>
                <a:ext uri="{FF2B5EF4-FFF2-40B4-BE49-F238E27FC236}">
                  <a16:creationId xmlns:a16="http://schemas.microsoft.com/office/drawing/2014/main" id="{72A3A88D-7EAA-4C8D-9100-7C18FBEFD0E2}"/>
                </a:ext>
              </a:extLst>
            </p:cNvPr>
            <p:cNvSpPr/>
            <p:nvPr/>
          </p:nvSpPr>
          <p:spPr>
            <a:xfrm>
              <a:off x="9580042" y="3733169"/>
              <a:ext cx="272205" cy="272123"/>
            </a:xfrm>
            <a:custGeom>
              <a:avLst/>
              <a:gdLst>
                <a:gd name="connsiteX0" fmla="*/ 186992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8 h 237805"/>
                <a:gd name="connsiteX3" fmla="*/ 170250 w 237877"/>
                <a:gd name="connsiteY3" fmla="*/ 51153 h 237805"/>
                <a:gd name="connsiteX4" fmla="*/ 186992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2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8"/>
                  </a:cubicBezTo>
                  <a:cubicBezTo>
                    <a:pt x="79432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2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6" name="Полилиния 41">
              <a:extLst>
                <a:ext uri="{FF2B5EF4-FFF2-40B4-BE49-F238E27FC236}">
                  <a16:creationId xmlns:a16="http://schemas.microsoft.com/office/drawing/2014/main" id="{03F0CD15-ABC2-4A43-9A8E-7A19F94F2566}"/>
                </a:ext>
              </a:extLst>
            </p:cNvPr>
            <p:cNvSpPr/>
            <p:nvPr/>
          </p:nvSpPr>
          <p:spPr>
            <a:xfrm>
              <a:off x="9904680" y="3977727"/>
              <a:ext cx="272205" cy="272123"/>
            </a:xfrm>
            <a:custGeom>
              <a:avLst/>
              <a:gdLst>
                <a:gd name="connsiteX0" fmla="*/ 186992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8 h 237805"/>
                <a:gd name="connsiteX3" fmla="*/ 170250 w 237877"/>
                <a:gd name="connsiteY3" fmla="*/ 51153 h 237805"/>
                <a:gd name="connsiteX4" fmla="*/ 186992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2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8"/>
                  </a:cubicBezTo>
                  <a:cubicBezTo>
                    <a:pt x="79432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2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7" name="Полилиния 42">
              <a:extLst>
                <a:ext uri="{FF2B5EF4-FFF2-40B4-BE49-F238E27FC236}">
                  <a16:creationId xmlns:a16="http://schemas.microsoft.com/office/drawing/2014/main" id="{D3F818D7-1783-4DA0-87B9-7F59E5D83556}"/>
                </a:ext>
              </a:extLst>
            </p:cNvPr>
            <p:cNvSpPr/>
            <p:nvPr/>
          </p:nvSpPr>
          <p:spPr>
            <a:xfrm>
              <a:off x="10229316" y="4222286"/>
              <a:ext cx="272205" cy="272123"/>
            </a:xfrm>
            <a:custGeom>
              <a:avLst/>
              <a:gdLst>
                <a:gd name="connsiteX0" fmla="*/ 186992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8 h 237805"/>
                <a:gd name="connsiteX3" fmla="*/ 170250 w 237877"/>
                <a:gd name="connsiteY3" fmla="*/ 51153 h 237805"/>
                <a:gd name="connsiteX4" fmla="*/ 186992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2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8"/>
                  </a:cubicBezTo>
                  <a:cubicBezTo>
                    <a:pt x="79432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2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8" name="Полилиния 43">
              <a:extLst>
                <a:ext uri="{FF2B5EF4-FFF2-40B4-BE49-F238E27FC236}">
                  <a16:creationId xmlns:a16="http://schemas.microsoft.com/office/drawing/2014/main" id="{973B9DD1-8D5A-49E5-9E92-FA34875AC554}"/>
                </a:ext>
              </a:extLst>
            </p:cNvPr>
            <p:cNvSpPr/>
            <p:nvPr/>
          </p:nvSpPr>
          <p:spPr>
            <a:xfrm>
              <a:off x="7227575" y="1452167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49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0"/>
                    <a:pt x="105412" y="215187"/>
                    <a:pt x="67903" y="186930"/>
                  </a:cubicBezTo>
                  <a:cubicBezTo>
                    <a:pt x="30412" y="158687"/>
                    <a:pt x="22920" y="105370"/>
                    <a:pt x="51173" y="67889"/>
                  </a:cubicBezTo>
                  <a:cubicBezTo>
                    <a:pt x="79431" y="30400"/>
                    <a:pt x="132754" y="22907"/>
                    <a:pt x="170249" y="51153"/>
                  </a:cubicBezTo>
                  <a:cubicBezTo>
                    <a:pt x="207762" y="79413"/>
                    <a:pt x="215254" y="132709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9" name="Полилиния 44">
              <a:extLst>
                <a:ext uri="{FF2B5EF4-FFF2-40B4-BE49-F238E27FC236}">
                  <a16:creationId xmlns:a16="http://schemas.microsoft.com/office/drawing/2014/main" id="{1D52C529-3878-4028-9948-7B83CABE847D}"/>
                </a:ext>
              </a:extLst>
            </p:cNvPr>
            <p:cNvSpPr/>
            <p:nvPr/>
          </p:nvSpPr>
          <p:spPr>
            <a:xfrm>
              <a:off x="7552213" y="1696725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49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0"/>
                    <a:pt x="105412" y="215187"/>
                    <a:pt x="67903" y="186930"/>
                  </a:cubicBezTo>
                  <a:cubicBezTo>
                    <a:pt x="30412" y="158687"/>
                    <a:pt x="22920" y="105370"/>
                    <a:pt x="51173" y="67889"/>
                  </a:cubicBezTo>
                  <a:cubicBezTo>
                    <a:pt x="79431" y="30400"/>
                    <a:pt x="132754" y="22907"/>
                    <a:pt x="170249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0" name="Полилиния 45">
              <a:extLst>
                <a:ext uri="{FF2B5EF4-FFF2-40B4-BE49-F238E27FC236}">
                  <a16:creationId xmlns:a16="http://schemas.microsoft.com/office/drawing/2014/main" id="{3AFF76E0-0118-47E6-BBB0-776812C66EA5}"/>
                </a:ext>
              </a:extLst>
            </p:cNvPr>
            <p:cNvSpPr/>
            <p:nvPr/>
          </p:nvSpPr>
          <p:spPr>
            <a:xfrm>
              <a:off x="7876849" y="1941282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49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0"/>
                    <a:pt x="105412" y="215186"/>
                    <a:pt x="67903" y="186930"/>
                  </a:cubicBezTo>
                  <a:cubicBezTo>
                    <a:pt x="30412" y="158687"/>
                    <a:pt x="22920" y="105370"/>
                    <a:pt x="51173" y="67889"/>
                  </a:cubicBezTo>
                  <a:cubicBezTo>
                    <a:pt x="79431" y="30400"/>
                    <a:pt x="132754" y="22907"/>
                    <a:pt x="170249" y="51153"/>
                  </a:cubicBezTo>
                  <a:cubicBezTo>
                    <a:pt x="207762" y="79413"/>
                    <a:pt x="215254" y="132709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1" name="Полилиния 46">
              <a:extLst>
                <a:ext uri="{FF2B5EF4-FFF2-40B4-BE49-F238E27FC236}">
                  <a16:creationId xmlns:a16="http://schemas.microsoft.com/office/drawing/2014/main" id="{8D1A3F2B-C9ED-4758-9D42-8FE47D43E757}"/>
                </a:ext>
              </a:extLst>
            </p:cNvPr>
            <p:cNvSpPr/>
            <p:nvPr/>
          </p:nvSpPr>
          <p:spPr>
            <a:xfrm>
              <a:off x="8201487" y="2185840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49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0"/>
                    <a:pt x="105412" y="215186"/>
                    <a:pt x="67903" y="186930"/>
                  </a:cubicBezTo>
                  <a:cubicBezTo>
                    <a:pt x="30412" y="158687"/>
                    <a:pt x="22920" y="105370"/>
                    <a:pt x="51173" y="67889"/>
                  </a:cubicBezTo>
                  <a:cubicBezTo>
                    <a:pt x="79431" y="30400"/>
                    <a:pt x="132754" y="22907"/>
                    <a:pt x="170249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2" name="Полилиния 47">
              <a:extLst>
                <a:ext uri="{FF2B5EF4-FFF2-40B4-BE49-F238E27FC236}">
                  <a16:creationId xmlns:a16="http://schemas.microsoft.com/office/drawing/2014/main" id="{CE53F9CC-25E1-4A41-BBD1-EC100DADB669}"/>
                </a:ext>
              </a:extLst>
            </p:cNvPr>
            <p:cNvSpPr/>
            <p:nvPr/>
          </p:nvSpPr>
          <p:spPr>
            <a:xfrm>
              <a:off x="8526125" y="2430399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49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0"/>
                    <a:pt x="105412" y="215186"/>
                    <a:pt x="67903" y="186930"/>
                  </a:cubicBezTo>
                  <a:cubicBezTo>
                    <a:pt x="30412" y="158687"/>
                    <a:pt x="22920" y="105370"/>
                    <a:pt x="51173" y="67889"/>
                  </a:cubicBezTo>
                  <a:cubicBezTo>
                    <a:pt x="79431" y="30400"/>
                    <a:pt x="132754" y="22907"/>
                    <a:pt x="170249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3" name="Полилиния 48">
              <a:extLst>
                <a:ext uri="{FF2B5EF4-FFF2-40B4-BE49-F238E27FC236}">
                  <a16:creationId xmlns:a16="http://schemas.microsoft.com/office/drawing/2014/main" id="{85E54B5D-ADB6-4C79-B86A-A4094F7F82E3}"/>
                </a:ext>
              </a:extLst>
            </p:cNvPr>
            <p:cNvSpPr/>
            <p:nvPr/>
          </p:nvSpPr>
          <p:spPr>
            <a:xfrm>
              <a:off x="8850762" y="2674957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49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0"/>
                    <a:pt x="105412" y="215186"/>
                    <a:pt x="67903" y="186930"/>
                  </a:cubicBezTo>
                  <a:cubicBezTo>
                    <a:pt x="30412" y="158687"/>
                    <a:pt x="22920" y="105370"/>
                    <a:pt x="51173" y="67889"/>
                  </a:cubicBezTo>
                  <a:cubicBezTo>
                    <a:pt x="79431" y="30400"/>
                    <a:pt x="132754" y="22907"/>
                    <a:pt x="170249" y="51153"/>
                  </a:cubicBezTo>
                  <a:cubicBezTo>
                    <a:pt x="207762" y="79413"/>
                    <a:pt x="215254" y="132709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4" name="Полилиния 49">
              <a:extLst>
                <a:ext uri="{FF2B5EF4-FFF2-40B4-BE49-F238E27FC236}">
                  <a16:creationId xmlns:a16="http://schemas.microsoft.com/office/drawing/2014/main" id="{095CCEC6-3E55-403B-901F-11FDC44594EA}"/>
                </a:ext>
              </a:extLst>
            </p:cNvPr>
            <p:cNvSpPr/>
            <p:nvPr/>
          </p:nvSpPr>
          <p:spPr>
            <a:xfrm>
              <a:off x="9175399" y="2919514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49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0"/>
                    <a:pt x="105412" y="215186"/>
                    <a:pt x="67903" y="186930"/>
                  </a:cubicBezTo>
                  <a:cubicBezTo>
                    <a:pt x="30412" y="158687"/>
                    <a:pt x="22920" y="105370"/>
                    <a:pt x="51173" y="67889"/>
                  </a:cubicBezTo>
                  <a:cubicBezTo>
                    <a:pt x="79431" y="30400"/>
                    <a:pt x="132754" y="22907"/>
                    <a:pt x="170249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5" name="Полилиния 50">
              <a:extLst>
                <a:ext uri="{FF2B5EF4-FFF2-40B4-BE49-F238E27FC236}">
                  <a16:creationId xmlns:a16="http://schemas.microsoft.com/office/drawing/2014/main" id="{E1928443-0D4B-4A92-90D7-0568CE180E74}"/>
                </a:ext>
              </a:extLst>
            </p:cNvPr>
            <p:cNvSpPr/>
            <p:nvPr/>
          </p:nvSpPr>
          <p:spPr>
            <a:xfrm>
              <a:off x="9500037" y="3164072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49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0"/>
                    <a:pt x="105412" y="215186"/>
                    <a:pt x="67903" y="186930"/>
                  </a:cubicBezTo>
                  <a:cubicBezTo>
                    <a:pt x="30412" y="158687"/>
                    <a:pt x="22920" y="105370"/>
                    <a:pt x="51173" y="67889"/>
                  </a:cubicBezTo>
                  <a:cubicBezTo>
                    <a:pt x="79431" y="30400"/>
                    <a:pt x="132754" y="22907"/>
                    <a:pt x="170249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6" name="Полилиния 51">
              <a:extLst>
                <a:ext uri="{FF2B5EF4-FFF2-40B4-BE49-F238E27FC236}">
                  <a16:creationId xmlns:a16="http://schemas.microsoft.com/office/drawing/2014/main" id="{75D3F36E-3EF2-453E-9CE4-0C1AD491B692}"/>
                </a:ext>
              </a:extLst>
            </p:cNvPr>
            <p:cNvSpPr/>
            <p:nvPr/>
          </p:nvSpPr>
          <p:spPr>
            <a:xfrm>
              <a:off x="9824674" y="3408630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49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0"/>
                    <a:pt x="105412" y="215186"/>
                    <a:pt x="67903" y="186930"/>
                  </a:cubicBezTo>
                  <a:cubicBezTo>
                    <a:pt x="30412" y="158687"/>
                    <a:pt x="22920" y="105370"/>
                    <a:pt x="51173" y="67889"/>
                  </a:cubicBezTo>
                  <a:cubicBezTo>
                    <a:pt x="79431" y="30400"/>
                    <a:pt x="132754" y="22907"/>
                    <a:pt x="170249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7" name="Полилиния 52">
              <a:extLst>
                <a:ext uri="{FF2B5EF4-FFF2-40B4-BE49-F238E27FC236}">
                  <a16:creationId xmlns:a16="http://schemas.microsoft.com/office/drawing/2014/main" id="{35193501-FE6B-459F-9BF4-02C05FB13B71}"/>
                </a:ext>
              </a:extLst>
            </p:cNvPr>
            <p:cNvSpPr/>
            <p:nvPr/>
          </p:nvSpPr>
          <p:spPr>
            <a:xfrm>
              <a:off x="10149312" y="3653188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49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0"/>
                    <a:pt x="105412" y="215186"/>
                    <a:pt x="67903" y="186930"/>
                  </a:cubicBezTo>
                  <a:cubicBezTo>
                    <a:pt x="30412" y="158687"/>
                    <a:pt x="22920" y="105370"/>
                    <a:pt x="51173" y="67889"/>
                  </a:cubicBezTo>
                  <a:cubicBezTo>
                    <a:pt x="79431" y="30400"/>
                    <a:pt x="132754" y="22907"/>
                    <a:pt x="170249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8" name="Полилиния 53">
              <a:extLst>
                <a:ext uri="{FF2B5EF4-FFF2-40B4-BE49-F238E27FC236}">
                  <a16:creationId xmlns:a16="http://schemas.microsoft.com/office/drawing/2014/main" id="{8907D87C-AD2C-4666-ADA4-6F01E41602BF}"/>
                </a:ext>
              </a:extLst>
            </p:cNvPr>
            <p:cNvSpPr/>
            <p:nvPr/>
          </p:nvSpPr>
          <p:spPr>
            <a:xfrm>
              <a:off x="10473950" y="3897747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49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0"/>
                    <a:pt x="105412" y="215186"/>
                    <a:pt x="67903" y="186930"/>
                  </a:cubicBezTo>
                  <a:cubicBezTo>
                    <a:pt x="30412" y="158687"/>
                    <a:pt x="22920" y="105370"/>
                    <a:pt x="51173" y="67889"/>
                  </a:cubicBezTo>
                  <a:cubicBezTo>
                    <a:pt x="79431" y="30400"/>
                    <a:pt x="132754" y="22907"/>
                    <a:pt x="170249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9" name="Полилиния 54">
              <a:extLst>
                <a:ext uri="{FF2B5EF4-FFF2-40B4-BE49-F238E27FC236}">
                  <a16:creationId xmlns:a16="http://schemas.microsoft.com/office/drawing/2014/main" id="{AAF52E81-CB9D-4B91-ABD1-7D3619A6E3E5}"/>
                </a:ext>
              </a:extLst>
            </p:cNvPr>
            <p:cNvSpPr/>
            <p:nvPr/>
          </p:nvSpPr>
          <p:spPr>
            <a:xfrm>
              <a:off x="7472207" y="1127628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0" name="Полилиния 55">
              <a:extLst>
                <a:ext uri="{FF2B5EF4-FFF2-40B4-BE49-F238E27FC236}">
                  <a16:creationId xmlns:a16="http://schemas.microsoft.com/office/drawing/2014/main" id="{38457482-AAF7-4C22-8034-D09C787DEF13}"/>
                </a:ext>
              </a:extLst>
            </p:cNvPr>
            <p:cNvSpPr/>
            <p:nvPr/>
          </p:nvSpPr>
          <p:spPr>
            <a:xfrm>
              <a:off x="7796844" y="1372185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1" name="Полилиния 56">
              <a:extLst>
                <a:ext uri="{FF2B5EF4-FFF2-40B4-BE49-F238E27FC236}">
                  <a16:creationId xmlns:a16="http://schemas.microsoft.com/office/drawing/2014/main" id="{7A8DB95D-716B-425A-AB26-36D61CC24976}"/>
                </a:ext>
              </a:extLst>
            </p:cNvPr>
            <p:cNvSpPr/>
            <p:nvPr/>
          </p:nvSpPr>
          <p:spPr>
            <a:xfrm>
              <a:off x="8121481" y="1616743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2" name="Полилиния 57">
              <a:extLst>
                <a:ext uri="{FF2B5EF4-FFF2-40B4-BE49-F238E27FC236}">
                  <a16:creationId xmlns:a16="http://schemas.microsoft.com/office/drawing/2014/main" id="{86AE762E-3E4E-4CE1-BB9E-3452602993AE}"/>
                </a:ext>
              </a:extLst>
            </p:cNvPr>
            <p:cNvSpPr/>
            <p:nvPr/>
          </p:nvSpPr>
          <p:spPr>
            <a:xfrm>
              <a:off x="8446119" y="1861301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0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3" name="Полилиния 58">
              <a:extLst>
                <a:ext uri="{FF2B5EF4-FFF2-40B4-BE49-F238E27FC236}">
                  <a16:creationId xmlns:a16="http://schemas.microsoft.com/office/drawing/2014/main" id="{55E18504-D1E1-49C7-AA04-5A9EBABAC754}"/>
                </a:ext>
              </a:extLst>
            </p:cNvPr>
            <p:cNvSpPr/>
            <p:nvPr/>
          </p:nvSpPr>
          <p:spPr>
            <a:xfrm>
              <a:off x="8770756" y="2105860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0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4" name="Полилиния 59">
              <a:extLst>
                <a:ext uri="{FF2B5EF4-FFF2-40B4-BE49-F238E27FC236}">
                  <a16:creationId xmlns:a16="http://schemas.microsoft.com/office/drawing/2014/main" id="{F4F26367-C03C-45C4-8DA3-8C10752012B9}"/>
                </a:ext>
              </a:extLst>
            </p:cNvPr>
            <p:cNvSpPr/>
            <p:nvPr/>
          </p:nvSpPr>
          <p:spPr>
            <a:xfrm>
              <a:off x="9095394" y="2350417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0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5" name="Полилиния 60">
              <a:extLst>
                <a:ext uri="{FF2B5EF4-FFF2-40B4-BE49-F238E27FC236}">
                  <a16:creationId xmlns:a16="http://schemas.microsoft.com/office/drawing/2014/main" id="{14423454-BAC3-465F-AC7C-C9FBF7B4F757}"/>
                </a:ext>
              </a:extLst>
            </p:cNvPr>
            <p:cNvSpPr/>
            <p:nvPr/>
          </p:nvSpPr>
          <p:spPr>
            <a:xfrm>
              <a:off x="9420030" y="2594975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6" name="Полилиния 61">
              <a:extLst>
                <a:ext uri="{FF2B5EF4-FFF2-40B4-BE49-F238E27FC236}">
                  <a16:creationId xmlns:a16="http://schemas.microsoft.com/office/drawing/2014/main" id="{3D920027-79A3-4E0A-99E1-0ED0D7093875}"/>
                </a:ext>
              </a:extLst>
            </p:cNvPr>
            <p:cNvSpPr/>
            <p:nvPr/>
          </p:nvSpPr>
          <p:spPr>
            <a:xfrm>
              <a:off x="9744668" y="2839533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7" name="Полилиния 62">
              <a:extLst>
                <a:ext uri="{FF2B5EF4-FFF2-40B4-BE49-F238E27FC236}">
                  <a16:creationId xmlns:a16="http://schemas.microsoft.com/office/drawing/2014/main" id="{4249E75A-2CD2-4752-98D5-299D8818143A}"/>
                </a:ext>
              </a:extLst>
            </p:cNvPr>
            <p:cNvSpPr/>
            <p:nvPr/>
          </p:nvSpPr>
          <p:spPr>
            <a:xfrm>
              <a:off x="10069306" y="3084091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8" name="Полилиния 63">
              <a:extLst>
                <a:ext uri="{FF2B5EF4-FFF2-40B4-BE49-F238E27FC236}">
                  <a16:creationId xmlns:a16="http://schemas.microsoft.com/office/drawing/2014/main" id="{BE1A74C0-75E1-4246-B872-E2F726E4877E}"/>
                </a:ext>
              </a:extLst>
            </p:cNvPr>
            <p:cNvSpPr/>
            <p:nvPr/>
          </p:nvSpPr>
          <p:spPr>
            <a:xfrm>
              <a:off x="10400091" y="3334795"/>
              <a:ext cx="254644" cy="254567"/>
            </a:xfrm>
            <a:custGeom>
              <a:avLst/>
              <a:gdLst>
                <a:gd name="connsiteX0" fmla="*/ 178554 w 222530"/>
                <a:gd name="connsiteY0" fmla="*/ 162524 h 222463"/>
                <a:gd name="connsiteX1" fmla="*/ 64839 w 222530"/>
                <a:gd name="connsiteY1" fmla="*/ 178496 h 222463"/>
                <a:gd name="connsiteX2" fmla="*/ 48864 w 222530"/>
                <a:gd name="connsiteY2" fmla="*/ 64825 h 222463"/>
                <a:gd name="connsiteX3" fmla="*/ 162568 w 222530"/>
                <a:gd name="connsiteY3" fmla="*/ 48845 h 222463"/>
                <a:gd name="connsiteX4" fmla="*/ 178554 w 222530"/>
                <a:gd name="connsiteY4" fmla="*/ 162524 h 222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2530" h="222463">
                  <a:moveTo>
                    <a:pt x="178554" y="162524"/>
                  </a:moveTo>
                  <a:cubicBezTo>
                    <a:pt x="151579" y="198311"/>
                    <a:pt x="100664" y="205483"/>
                    <a:pt x="64839" y="178496"/>
                  </a:cubicBezTo>
                  <a:cubicBezTo>
                    <a:pt x="29038" y="151526"/>
                    <a:pt x="21889" y="100612"/>
                    <a:pt x="48864" y="64825"/>
                  </a:cubicBezTo>
                  <a:cubicBezTo>
                    <a:pt x="75849" y="29027"/>
                    <a:pt x="126766" y="21875"/>
                    <a:pt x="162568" y="48845"/>
                  </a:cubicBezTo>
                  <a:cubicBezTo>
                    <a:pt x="198392" y="75833"/>
                    <a:pt x="205539" y="126725"/>
                    <a:pt x="178554" y="162524"/>
                  </a:cubicBezTo>
                  <a:close/>
                </a:path>
              </a:pathLst>
            </a:custGeom>
            <a:solidFill>
              <a:srgbClr val="771BCD"/>
            </a:solidFill>
            <a:ln w="7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9" name="Полилиния 64">
              <a:extLst>
                <a:ext uri="{FF2B5EF4-FFF2-40B4-BE49-F238E27FC236}">
                  <a16:creationId xmlns:a16="http://schemas.microsoft.com/office/drawing/2014/main" id="{AD500CBE-1D6A-43C7-8C4E-47CBFF5335EF}"/>
                </a:ext>
              </a:extLst>
            </p:cNvPr>
            <p:cNvSpPr/>
            <p:nvPr/>
          </p:nvSpPr>
          <p:spPr>
            <a:xfrm>
              <a:off x="10718581" y="3573207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0" name="Полилиния 65">
              <a:extLst>
                <a:ext uri="{FF2B5EF4-FFF2-40B4-BE49-F238E27FC236}">
                  <a16:creationId xmlns:a16="http://schemas.microsoft.com/office/drawing/2014/main" id="{B19CA718-4EA9-4E81-AEC1-59628D55EF1D}"/>
                </a:ext>
              </a:extLst>
            </p:cNvPr>
            <p:cNvSpPr/>
            <p:nvPr/>
          </p:nvSpPr>
          <p:spPr>
            <a:xfrm>
              <a:off x="7716838" y="803088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1" name="Полилиния 66">
              <a:extLst>
                <a:ext uri="{FF2B5EF4-FFF2-40B4-BE49-F238E27FC236}">
                  <a16:creationId xmlns:a16="http://schemas.microsoft.com/office/drawing/2014/main" id="{E6BA0C16-31DA-4F6A-8256-20B10009FA1B}"/>
                </a:ext>
              </a:extLst>
            </p:cNvPr>
            <p:cNvSpPr/>
            <p:nvPr/>
          </p:nvSpPr>
          <p:spPr>
            <a:xfrm>
              <a:off x="8041476" y="1047646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2" name="Полилиния 67">
              <a:extLst>
                <a:ext uri="{FF2B5EF4-FFF2-40B4-BE49-F238E27FC236}">
                  <a16:creationId xmlns:a16="http://schemas.microsoft.com/office/drawing/2014/main" id="{D395C95A-15C1-48C4-ABE5-083C4EC527DD}"/>
                </a:ext>
              </a:extLst>
            </p:cNvPr>
            <p:cNvSpPr/>
            <p:nvPr/>
          </p:nvSpPr>
          <p:spPr>
            <a:xfrm>
              <a:off x="8366114" y="1292204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3" name="Полилиния 68">
              <a:extLst>
                <a:ext uri="{FF2B5EF4-FFF2-40B4-BE49-F238E27FC236}">
                  <a16:creationId xmlns:a16="http://schemas.microsoft.com/office/drawing/2014/main" id="{C54EF9B7-821D-410D-B400-1405CD6A9BC1}"/>
                </a:ext>
              </a:extLst>
            </p:cNvPr>
            <p:cNvSpPr/>
            <p:nvPr/>
          </p:nvSpPr>
          <p:spPr>
            <a:xfrm>
              <a:off x="8696899" y="1542909"/>
              <a:ext cx="254644" cy="254567"/>
            </a:xfrm>
            <a:custGeom>
              <a:avLst/>
              <a:gdLst>
                <a:gd name="connsiteX0" fmla="*/ 178554 w 222530"/>
                <a:gd name="connsiteY0" fmla="*/ 162524 h 222463"/>
                <a:gd name="connsiteX1" fmla="*/ 64839 w 222530"/>
                <a:gd name="connsiteY1" fmla="*/ 178496 h 222463"/>
                <a:gd name="connsiteX2" fmla="*/ 48864 w 222530"/>
                <a:gd name="connsiteY2" fmla="*/ 64825 h 222463"/>
                <a:gd name="connsiteX3" fmla="*/ 162567 w 222530"/>
                <a:gd name="connsiteY3" fmla="*/ 48845 h 222463"/>
                <a:gd name="connsiteX4" fmla="*/ 178554 w 222530"/>
                <a:gd name="connsiteY4" fmla="*/ 162524 h 222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2530" h="222463">
                  <a:moveTo>
                    <a:pt x="178554" y="162524"/>
                  </a:moveTo>
                  <a:cubicBezTo>
                    <a:pt x="151579" y="198311"/>
                    <a:pt x="100664" y="205483"/>
                    <a:pt x="64839" y="178496"/>
                  </a:cubicBezTo>
                  <a:cubicBezTo>
                    <a:pt x="29038" y="151526"/>
                    <a:pt x="21889" y="100612"/>
                    <a:pt x="48864" y="64825"/>
                  </a:cubicBezTo>
                  <a:cubicBezTo>
                    <a:pt x="75849" y="29027"/>
                    <a:pt x="126766" y="21875"/>
                    <a:pt x="162567" y="48845"/>
                  </a:cubicBezTo>
                  <a:cubicBezTo>
                    <a:pt x="198392" y="75833"/>
                    <a:pt x="205539" y="126725"/>
                    <a:pt x="178554" y="162524"/>
                  </a:cubicBezTo>
                  <a:close/>
                </a:path>
              </a:pathLst>
            </a:custGeom>
            <a:solidFill>
              <a:srgbClr val="D61B76"/>
            </a:solidFill>
            <a:ln w="7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4" name="Полилиния 69">
              <a:extLst>
                <a:ext uri="{FF2B5EF4-FFF2-40B4-BE49-F238E27FC236}">
                  <a16:creationId xmlns:a16="http://schemas.microsoft.com/office/drawing/2014/main" id="{ED3EE8ED-D476-4E4E-BD4C-07044EA382BE}"/>
                </a:ext>
              </a:extLst>
            </p:cNvPr>
            <p:cNvSpPr/>
            <p:nvPr/>
          </p:nvSpPr>
          <p:spPr>
            <a:xfrm>
              <a:off x="9015388" y="1781320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0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5" name="Полилиния 70">
              <a:extLst>
                <a:ext uri="{FF2B5EF4-FFF2-40B4-BE49-F238E27FC236}">
                  <a16:creationId xmlns:a16="http://schemas.microsoft.com/office/drawing/2014/main" id="{9875CFCA-ECF9-4AC4-AA5C-628891F430ED}"/>
                </a:ext>
              </a:extLst>
            </p:cNvPr>
            <p:cNvSpPr/>
            <p:nvPr/>
          </p:nvSpPr>
          <p:spPr>
            <a:xfrm>
              <a:off x="9340026" y="2025878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0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6" name="Полилиния 71">
              <a:extLst>
                <a:ext uri="{FF2B5EF4-FFF2-40B4-BE49-F238E27FC236}">
                  <a16:creationId xmlns:a16="http://schemas.microsoft.com/office/drawing/2014/main" id="{B7BEFCF6-7B99-4CE4-BD82-E292C426335A}"/>
                </a:ext>
              </a:extLst>
            </p:cNvPr>
            <p:cNvSpPr/>
            <p:nvPr/>
          </p:nvSpPr>
          <p:spPr>
            <a:xfrm>
              <a:off x="9664663" y="2270436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7" name="Полилиния 72">
              <a:extLst>
                <a:ext uri="{FF2B5EF4-FFF2-40B4-BE49-F238E27FC236}">
                  <a16:creationId xmlns:a16="http://schemas.microsoft.com/office/drawing/2014/main" id="{B49467FE-0D2C-453C-8374-073691295FB9}"/>
                </a:ext>
              </a:extLst>
            </p:cNvPr>
            <p:cNvSpPr/>
            <p:nvPr/>
          </p:nvSpPr>
          <p:spPr>
            <a:xfrm>
              <a:off x="9989300" y="2514993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8" name="Полилиния 73">
              <a:extLst>
                <a:ext uri="{FF2B5EF4-FFF2-40B4-BE49-F238E27FC236}">
                  <a16:creationId xmlns:a16="http://schemas.microsoft.com/office/drawing/2014/main" id="{9C3048C6-0335-4365-8214-A03C12CDC0B5}"/>
                </a:ext>
              </a:extLst>
            </p:cNvPr>
            <p:cNvSpPr/>
            <p:nvPr/>
          </p:nvSpPr>
          <p:spPr>
            <a:xfrm>
              <a:off x="10313937" y="2759551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9" name="Полилиния 74">
              <a:extLst>
                <a:ext uri="{FF2B5EF4-FFF2-40B4-BE49-F238E27FC236}">
                  <a16:creationId xmlns:a16="http://schemas.microsoft.com/office/drawing/2014/main" id="{A23F140C-3458-4E23-9072-D6255A35B00D}"/>
                </a:ext>
              </a:extLst>
            </p:cNvPr>
            <p:cNvSpPr/>
            <p:nvPr/>
          </p:nvSpPr>
          <p:spPr>
            <a:xfrm>
              <a:off x="10638575" y="3004109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0" name="Полилиния 75">
              <a:extLst>
                <a:ext uri="{FF2B5EF4-FFF2-40B4-BE49-F238E27FC236}">
                  <a16:creationId xmlns:a16="http://schemas.microsoft.com/office/drawing/2014/main" id="{C3F9FF9B-7154-48DB-B464-2986922F2351}"/>
                </a:ext>
              </a:extLst>
            </p:cNvPr>
            <p:cNvSpPr/>
            <p:nvPr/>
          </p:nvSpPr>
          <p:spPr>
            <a:xfrm>
              <a:off x="10963213" y="3248668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1" name="Полилиния 76">
              <a:extLst>
                <a:ext uri="{FF2B5EF4-FFF2-40B4-BE49-F238E27FC236}">
                  <a16:creationId xmlns:a16="http://schemas.microsoft.com/office/drawing/2014/main" id="{067206D3-D6B4-4E61-B243-A612D02AA076}"/>
                </a:ext>
              </a:extLst>
            </p:cNvPr>
            <p:cNvSpPr/>
            <p:nvPr/>
          </p:nvSpPr>
          <p:spPr>
            <a:xfrm>
              <a:off x="7961470" y="478549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2" name="Полилиния 77">
              <a:extLst>
                <a:ext uri="{FF2B5EF4-FFF2-40B4-BE49-F238E27FC236}">
                  <a16:creationId xmlns:a16="http://schemas.microsoft.com/office/drawing/2014/main" id="{17B8CEB6-6F4F-4577-B3A9-183F6BDFCA33}"/>
                </a:ext>
              </a:extLst>
            </p:cNvPr>
            <p:cNvSpPr/>
            <p:nvPr/>
          </p:nvSpPr>
          <p:spPr>
            <a:xfrm>
              <a:off x="8286108" y="723106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3" name="Полилиния 78">
              <a:extLst>
                <a:ext uri="{FF2B5EF4-FFF2-40B4-BE49-F238E27FC236}">
                  <a16:creationId xmlns:a16="http://schemas.microsoft.com/office/drawing/2014/main" id="{4590F4FB-2884-438C-8EBD-A391C5DFBD7E}"/>
                </a:ext>
              </a:extLst>
            </p:cNvPr>
            <p:cNvSpPr/>
            <p:nvPr/>
          </p:nvSpPr>
          <p:spPr>
            <a:xfrm>
              <a:off x="8610745" y="967664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4" name="Полилиния 79">
              <a:extLst>
                <a:ext uri="{FF2B5EF4-FFF2-40B4-BE49-F238E27FC236}">
                  <a16:creationId xmlns:a16="http://schemas.microsoft.com/office/drawing/2014/main" id="{E9C99E74-9258-4A6E-A2EC-5FE2E309A806}"/>
                </a:ext>
              </a:extLst>
            </p:cNvPr>
            <p:cNvSpPr/>
            <p:nvPr/>
          </p:nvSpPr>
          <p:spPr>
            <a:xfrm>
              <a:off x="8935382" y="1212222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0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5" name="Полилиния 80">
              <a:extLst>
                <a:ext uri="{FF2B5EF4-FFF2-40B4-BE49-F238E27FC236}">
                  <a16:creationId xmlns:a16="http://schemas.microsoft.com/office/drawing/2014/main" id="{6A7FC5C0-417C-401E-B875-65DC00BA9713}"/>
                </a:ext>
              </a:extLst>
            </p:cNvPr>
            <p:cNvSpPr/>
            <p:nvPr/>
          </p:nvSpPr>
          <p:spPr>
            <a:xfrm>
              <a:off x="9260020" y="1456781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0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6" name="Полилиния 81">
              <a:extLst>
                <a:ext uri="{FF2B5EF4-FFF2-40B4-BE49-F238E27FC236}">
                  <a16:creationId xmlns:a16="http://schemas.microsoft.com/office/drawing/2014/main" id="{C1AF1F77-E8F9-4EA7-9DA6-C863E002C754}"/>
                </a:ext>
              </a:extLst>
            </p:cNvPr>
            <p:cNvSpPr/>
            <p:nvPr/>
          </p:nvSpPr>
          <p:spPr>
            <a:xfrm>
              <a:off x="9584657" y="1701339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0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7" name="Полилиния 82">
              <a:extLst>
                <a:ext uri="{FF2B5EF4-FFF2-40B4-BE49-F238E27FC236}">
                  <a16:creationId xmlns:a16="http://schemas.microsoft.com/office/drawing/2014/main" id="{D0D936A9-7AE4-48C7-B89D-E3F86BBB6846}"/>
                </a:ext>
              </a:extLst>
            </p:cNvPr>
            <p:cNvSpPr/>
            <p:nvPr/>
          </p:nvSpPr>
          <p:spPr>
            <a:xfrm>
              <a:off x="9915443" y="1952042"/>
              <a:ext cx="254644" cy="254567"/>
            </a:xfrm>
            <a:custGeom>
              <a:avLst/>
              <a:gdLst>
                <a:gd name="connsiteX0" fmla="*/ 178554 w 222530"/>
                <a:gd name="connsiteY0" fmla="*/ 162524 h 222463"/>
                <a:gd name="connsiteX1" fmla="*/ 64839 w 222530"/>
                <a:gd name="connsiteY1" fmla="*/ 178496 h 222463"/>
                <a:gd name="connsiteX2" fmla="*/ 48864 w 222530"/>
                <a:gd name="connsiteY2" fmla="*/ 64825 h 222463"/>
                <a:gd name="connsiteX3" fmla="*/ 162568 w 222530"/>
                <a:gd name="connsiteY3" fmla="*/ 48845 h 222463"/>
                <a:gd name="connsiteX4" fmla="*/ 178554 w 222530"/>
                <a:gd name="connsiteY4" fmla="*/ 162524 h 222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2530" h="222463">
                  <a:moveTo>
                    <a:pt x="178554" y="162524"/>
                  </a:moveTo>
                  <a:cubicBezTo>
                    <a:pt x="151579" y="198311"/>
                    <a:pt x="100664" y="205483"/>
                    <a:pt x="64839" y="178496"/>
                  </a:cubicBezTo>
                  <a:cubicBezTo>
                    <a:pt x="29038" y="151526"/>
                    <a:pt x="21889" y="100612"/>
                    <a:pt x="48864" y="64825"/>
                  </a:cubicBezTo>
                  <a:cubicBezTo>
                    <a:pt x="75849" y="29027"/>
                    <a:pt x="126767" y="21875"/>
                    <a:pt x="162568" y="48845"/>
                  </a:cubicBezTo>
                  <a:cubicBezTo>
                    <a:pt x="198392" y="75833"/>
                    <a:pt x="205539" y="126725"/>
                    <a:pt x="178554" y="162524"/>
                  </a:cubicBezTo>
                  <a:close/>
                </a:path>
              </a:pathLst>
            </a:custGeom>
            <a:solidFill>
              <a:srgbClr val="1ECAE4"/>
            </a:solidFill>
            <a:ln w="7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8" name="Полилиния 83">
              <a:extLst>
                <a:ext uri="{FF2B5EF4-FFF2-40B4-BE49-F238E27FC236}">
                  <a16:creationId xmlns:a16="http://schemas.microsoft.com/office/drawing/2014/main" id="{9DF748CB-3866-4D84-B094-F186B9027A0D}"/>
                </a:ext>
              </a:extLst>
            </p:cNvPr>
            <p:cNvSpPr/>
            <p:nvPr/>
          </p:nvSpPr>
          <p:spPr>
            <a:xfrm>
              <a:off x="10233932" y="2190454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9" name="Полилиния 84">
              <a:extLst>
                <a:ext uri="{FF2B5EF4-FFF2-40B4-BE49-F238E27FC236}">
                  <a16:creationId xmlns:a16="http://schemas.microsoft.com/office/drawing/2014/main" id="{31FB4C2D-5831-4B7F-B49B-80B539EA09EF}"/>
                </a:ext>
              </a:extLst>
            </p:cNvPr>
            <p:cNvSpPr/>
            <p:nvPr/>
          </p:nvSpPr>
          <p:spPr>
            <a:xfrm>
              <a:off x="10558569" y="2435012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0" name="Полилиния 85">
              <a:extLst>
                <a:ext uri="{FF2B5EF4-FFF2-40B4-BE49-F238E27FC236}">
                  <a16:creationId xmlns:a16="http://schemas.microsoft.com/office/drawing/2014/main" id="{CB87C596-D2DD-42BB-9B09-07B19248C64E}"/>
                </a:ext>
              </a:extLst>
            </p:cNvPr>
            <p:cNvSpPr/>
            <p:nvPr/>
          </p:nvSpPr>
          <p:spPr>
            <a:xfrm>
              <a:off x="10883207" y="2679571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1" name="Полилиния 86">
              <a:extLst>
                <a:ext uri="{FF2B5EF4-FFF2-40B4-BE49-F238E27FC236}">
                  <a16:creationId xmlns:a16="http://schemas.microsoft.com/office/drawing/2014/main" id="{65F90557-2221-4A05-B9F9-BC6B9D9D869E}"/>
                </a:ext>
              </a:extLst>
            </p:cNvPr>
            <p:cNvSpPr/>
            <p:nvPr/>
          </p:nvSpPr>
          <p:spPr>
            <a:xfrm>
              <a:off x="11207844" y="2924128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2" name="Полилиния 87">
              <a:extLst>
                <a:ext uri="{FF2B5EF4-FFF2-40B4-BE49-F238E27FC236}">
                  <a16:creationId xmlns:a16="http://schemas.microsoft.com/office/drawing/2014/main" id="{CB0D3666-DFE7-470C-9C84-CB42E556B9D7}"/>
                </a:ext>
              </a:extLst>
            </p:cNvPr>
            <p:cNvSpPr/>
            <p:nvPr/>
          </p:nvSpPr>
          <p:spPr>
            <a:xfrm>
              <a:off x="8206102" y="154009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3" name="Полилиния 88">
              <a:extLst>
                <a:ext uri="{FF2B5EF4-FFF2-40B4-BE49-F238E27FC236}">
                  <a16:creationId xmlns:a16="http://schemas.microsoft.com/office/drawing/2014/main" id="{23ECF4D2-A846-42C8-9CC6-EE087B252F5B}"/>
                </a:ext>
              </a:extLst>
            </p:cNvPr>
            <p:cNvSpPr/>
            <p:nvPr/>
          </p:nvSpPr>
          <p:spPr>
            <a:xfrm>
              <a:off x="8530740" y="398567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4" name="Полилиния 89">
              <a:extLst>
                <a:ext uri="{FF2B5EF4-FFF2-40B4-BE49-F238E27FC236}">
                  <a16:creationId xmlns:a16="http://schemas.microsoft.com/office/drawing/2014/main" id="{9E8F5038-6D65-4E1D-B8C8-822A230A42DE}"/>
                </a:ext>
              </a:extLst>
            </p:cNvPr>
            <p:cNvSpPr/>
            <p:nvPr/>
          </p:nvSpPr>
          <p:spPr>
            <a:xfrm>
              <a:off x="8855377" y="643125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5" name="Полилиния 90">
              <a:extLst>
                <a:ext uri="{FF2B5EF4-FFF2-40B4-BE49-F238E27FC236}">
                  <a16:creationId xmlns:a16="http://schemas.microsoft.com/office/drawing/2014/main" id="{FAA402CE-7E90-46B8-922A-0A02CE127E23}"/>
                </a:ext>
              </a:extLst>
            </p:cNvPr>
            <p:cNvSpPr/>
            <p:nvPr/>
          </p:nvSpPr>
          <p:spPr>
            <a:xfrm>
              <a:off x="9180014" y="887683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0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6" name="Полилиния 91">
              <a:extLst>
                <a:ext uri="{FF2B5EF4-FFF2-40B4-BE49-F238E27FC236}">
                  <a16:creationId xmlns:a16="http://schemas.microsoft.com/office/drawing/2014/main" id="{4E92DDE1-C8AC-40BA-AD6B-F8C8771466E8}"/>
                </a:ext>
              </a:extLst>
            </p:cNvPr>
            <p:cNvSpPr/>
            <p:nvPr/>
          </p:nvSpPr>
          <p:spPr>
            <a:xfrm>
              <a:off x="9504651" y="1132241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0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7" name="Полилиния 92">
              <a:extLst>
                <a:ext uri="{FF2B5EF4-FFF2-40B4-BE49-F238E27FC236}">
                  <a16:creationId xmlns:a16="http://schemas.microsoft.com/office/drawing/2014/main" id="{68A03116-CCB9-4BF6-959F-615BE08121BC}"/>
                </a:ext>
              </a:extLst>
            </p:cNvPr>
            <p:cNvSpPr/>
            <p:nvPr/>
          </p:nvSpPr>
          <p:spPr>
            <a:xfrm>
              <a:off x="9829289" y="1376799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0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8" name="Полилиния 93">
              <a:extLst>
                <a:ext uri="{FF2B5EF4-FFF2-40B4-BE49-F238E27FC236}">
                  <a16:creationId xmlns:a16="http://schemas.microsoft.com/office/drawing/2014/main" id="{B2BAC724-35DB-4F0E-B8FC-4A561EBEEA9F}"/>
                </a:ext>
              </a:extLst>
            </p:cNvPr>
            <p:cNvSpPr/>
            <p:nvPr/>
          </p:nvSpPr>
          <p:spPr>
            <a:xfrm>
              <a:off x="10153927" y="1621357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9" name="Полилиния 94">
              <a:extLst>
                <a:ext uri="{FF2B5EF4-FFF2-40B4-BE49-F238E27FC236}">
                  <a16:creationId xmlns:a16="http://schemas.microsoft.com/office/drawing/2014/main" id="{7B9C357D-9651-43E3-B31C-5BDF90D2200D}"/>
                </a:ext>
              </a:extLst>
            </p:cNvPr>
            <p:cNvSpPr/>
            <p:nvPr/>
          </p:nvSpPr>
          <p:spPr>
            <a:xfrm>
              <a:off x="10478563" y="1865915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0" name="Полилиния 95">
              <a:extLst>
                <a:ext uri="{FF2B5EF4-FFF2-40B4-BE49-F238E27FC236}">
                  <a16:creationId xmlns:a16="http://schemas.microsoft.com/office/drawing/2014/main" id="{28F36904-90E8-42A7-B660-C98273A987F7}"/>
                </a:ext>
              </a:extLst>
            </p:cNvPr>
            <p:cNvSpPr/>
            <p:nvPr/>
          </p:nvSpPr>
          <p:spPr>
            <a:xfrm>
              <a:off x="10803201" y="2110472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1" name="Полилиния 96">
              <a:extLst>
                <a:ext uri="{FF2B5EF4-FFF2-40B4-BE49-F238E27FC236}">
                  <a16:creationId xmlns:a16="http://schemas.microsoft.com/office/drawing/2014/main" id="{256330A8-0BDD-4615-BB7B-6B139D32DDA6}"/>
                </a:ext>
              </a:extLst>
            </p:cNvPr>
            <p:cNvSpPr/>
            <p:nvPr/>
          </p:nvSpPr>
          <p:spPr>
            <a:xfrm>
              <a:off x="11127839" y="2355031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2" name="Полилиния 97">
              <a:extLst>
                <a:ext uri="{FF2B5EF4-FFF2-40B4-BE49-F238E27FC236}">
                  <a16:creationId xmlns:a16="http://schemas.microsoft.com/office/drawing/2014/main" id="{17DE8AE7-A88A-4818-BC45-1FB90965A5F5}"/>
                </a:ext>
              </a:extLst>
            </p:cNvPr>
            <p:cNvSpPr/>
            <p:nvPr/>
          </p:nvSpPr>
          <p:spPr>
            <a:xfrm>
              <a:off x="11452476" y="2599589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69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3" name="Полилиния 98">
              <a:extLst>
                <a:ext uri="{FF2B5EF4-FFF2-40B4-BE49-F238E27FC236}">
                  <a16:creationId xmlns:a16="http://schemas.microsoft.com/office/drawing/2014/main" id="{881C51D6-9959-4BAC-96A4-A67619D9D146}"/>
                </a:ext>
              </a:extLst>
            </p:cNvPr>
            <p:cNvSpPr/>
            <p:nvPr/>
          </p:nvSpPr>
          <p:spPr>
            <a:xfrm>
              <a:off x="8450734" y="-170530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4" name="Полилиния 99">
              <a:extLst>
                <a:ext uri="{FF2B5EF4-FFF2-40B4-BE49-F238E27FC236}">
                  <a16:creationId xmlns:a16="http://schemas.microsoft.com/office/drawing/2014/main" id="{ED411C79-E153-45E7-AB51-145FF6326F22}"/>
                </a:ext>
              </a:extLst>
            </p:cNvPr>
            <p:cNvSpPr/>
            <p:nvPr/>
          </p:nvSpPr>
          <p:spPr>
            <a:xfrm>
              <a:off x="8775371" y="74028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5" name="Полилиния 100">
              <a:extLst>
                <a:ext uri="{FF2B5EF4-FFF2-40B4-BE49-F238E27FC236}">
                  <a16:creationId xmlns:a16="http://schemas.microsoft.com/office/drawing/2014/main" id="{0BADE944-7FD2-4CEA-AB21-311466A502E8}"/>
                </a:ext>
              </a:extLst>
            </p:cNvPr>
            <p:cNvSpPr/>
            <p:nvPr/>
          </p:nvSpPr>
          <p:spPr>
            <a:xfrm>
              <a:off x="9106157" y="324733"/>
              <a:ext cx="254644" cy="254567"/>
            </a:xfrm>
            <a:custGeom>
              <a:avLst/>
              <a:gdLst>
                <a:gd name="connsiteX0" fmla="*/ 178554 w 222530"/>
                <a:gd name="connsiteY0" fmla="*/ 162524 h 222463"/>
                <a:gd name="connsiteX1" fmla="*/ 64839 w 222530"/>
                <a:gd name="connsiteY1" fmla="*/ 178496 h 222463"/>
                <a:gd name="connsiteX2" fmla="*/ 48864 w 222530"/>
                <a:gd name="connsiteY2" fmla="*/ 64825 h 222463"/>
                <a:gd name="connsiteX3" fmla="*/ 162567 w 222530"/>
                <a:gd name="connsiteY3" fmla="*/ 48845 h 222463"/>
                <a:gd name="connsiteX4" fmla="*/ 178554 w 222530"/>
                <a:gd name="connsiteY4" fmla="*/ 162524 h 222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2530" h="222463">
                  <a:moveTo>
                    <a:pt x="178554" y="162524"/>
                  </a:moveTo>
                  <a:cubicBezTo>
                    <a:pt x="151578" y="198311"/>
                    <a:pt x="100664" y="205483"/>
                    <a:pt x="64839" y="178496"/>
                  </a:cubicBezTo>
                  <a:cubicBezTo>
                    <a:pt x="29038" y="151526"/>
                    <a:pt x="21888" y="100613"/>
                    <a:pt x="48864" y="64825"/>
                  </a:cubicBezTo>
                  <a:cubicBezTo>
                    <a:pt x="75849" y="29027"/>
                    <a:pt x="126766" y="21875"/>
                    <a:pt x="162567" y="48845"/>
                  </a:cubicBezTo>
                  <a:cubicBezTo>
                    <a:pt x="198392" y="75833"/>
                    <a:pt x="205539" y="126725"/>
                    <a:pt x="178554" y="162524"/>
                  </a:cubicBezTo>
                  <a:close/>
                </a:path>
              </a:pathLst>
            </a:custGeom>
            <a:solidFill>
              <a:srgbClr val="11E9BA"/>
            </a:solidFill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6" name="Полилиния 101">
              <a:extLst>
                <a:ext uri="{FF2B5EF4-FFF2-40B4-BE49-F238E27FC236}">
                  <a16:creationId xmlns:a16="http://schemas.microsoft.com/office/drawing/2014/main" id="{1F9F3F4E-B286-4D25-987D-7EC3EB8EDC57}"/>
                </a:ext>
              </a:extLst>
            </p:cNvPr>
            <p:cNvSpPr/>
            <p:nvPr/>
          </p:nvSpPr>
          <p:spPr>
            <a:xfrm>
              <a:off x="9424647" y="563143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0"/>
                  </a:cubicBezTo>
                  <a:cubicBezTo>
                    <a:pt x="30412" y="158687"/>
                    <a:pt x="22921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7" name="Полилиния 102">
              <a:extLst>
                <a:ext uri="{FF2B5EF4-FFF2-40B4-BE49-F238E27FC236}">
                  <a16:creationId xmlns:a16="http://schemas.microsoft.com/office/drawing/2014/main" id="{1CD468A7-507F-4575-89D4-CCE2A27CBEDC}"/>
                </a:ext>
              </a:extLst>
            </p:cNvPr>
            <p:cNvSpPr/>
            <p:nvPr/>
          </p:nvSpPr>
          <p:spPr>
            <a:xfrm>
              <a:off x="9749283" y="807702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0"/>
                  </a:cubicBezTo>
                  <a:cubicBezTo>
                    <a:pt x="30412" y="158687"/>
                    <a:pt x="22921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8" name="Полилиния 103">
              <a:extLst>
                <a:ext uri="{FF2B5EF4-FFF2-40B4-BE49-F238E27FC236}">
                  <a16:creationId xmlns:a16="http://schemas.microsoft.com/office/drawing/2014/main" id="{A7F26F16-1D95-49C3-A775-5FE5CC1AE9B9}"/>
                </a:ext>
              </a:extLst>
            </p:cNvPr>
            <p:cNvSpPr/>
            <p:nvPr/>
          </p:nvSpPr>
          <p:spPr>
            <a:xfrm>
              <a:off x="10073921" y="1052260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0"/>
                  </a:cubicBezTo>
                  <a:cubicBezTo>
                    <a:pt x="30412" y="158687"/>
                    <a:pt x="22921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9" name="Полилиния 104">
              <a:extLst>
                <a:ext uri="{FF2B5EF4-FFF2-40B4-BE49-F238E27FC236}">
                  <a16:creationId xmlns:a16="http://schemas.microsoft.com/office/drawing/2014/main" id="{B0B329C5-C248-4188-8E61-FB6351EBDDBB}"/>
                </a:ext>
              </a:extLst>
            </p:cNvPr>
            <p:cNvSpPr/>
            <p:nvPr/>
          </p:nvSpPr>
          <p:spPr>
            <a:xfrm>
              <a:off x="10398558" y="1296817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0" name="Полилиния 105">
              <a:extLst>
                <a:ext uri="{FF2B5EF4-FFF2-40B4-BE49-F238E27FC236}">
                  <a16:creationId xmlns:a16="http://schemas.microsoft.com/office/drawing/2014/main" id="{7D1E3725-1447-4992-8D62-6DBF4312688E}"/>
                </a:ext>
              </a:extLst>
            </p:cNvPr>
            <p:cNvSpPr/>
            <p:nvPr/>
          </p:nvSpPr>
          <p:spPr>
            <a:xfrm>
              <a:off x="10723196" y="1541375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1" name="Полилиния 106">
              <a:extLst>
                <a:ext uri="{FF2B5EF4-FFF2-40B4-BE49-F238E27FC236}">
                  <a16:creationId xmlns:a16="http://schemas.microsoft.com/office/drawing/2014/main" id="{C2CB31C8-C820-4FB3-9963-DC33FF78D89D}"/>
                </a:ext>
              </a:extLst>
            </p:cNvPr>
            <p:cNvSpPr/>
            <p:nvPr/>
          </p:nvSpPr>
          <p:spPr>
            <a:xfrm>
              <a:off x="11047833" y="1785933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2" name="Полилиния 107">
              <a:extLst>
                <a:ext uri="{FF2B5EF4-FFF2-40B4-BE49-F238E27FC236}">
                  <a16:creationId xmlns:a16="http://schemas.microsoft.com/office/drawing/2014/main" id="{16DB0C51-4510-4772-ABCF-9039CFF1BA5F}"/>
                </a:ext>
              </a:extLst>
            </p:cNvPr>
            <p:cNvSpPr/>
            <p:nvPr/>
          </p:nvSpPr>
          <p:spPr>
            <a:xfrm>
              <a:off x="11372470" y="2030492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3" name="Полилиния 108">
              <a:extLst>
                <a:ext uri="{FF2B5EF4-FFF2-40B4-BE49-F238E27FC236}">
                  <a16:creationId xmlns:a16="http://schemas.microsoft.com/office/drawing/2014/main" id="{F3E4C0CE-A0F6-4DEC-B460-446261874C14}"/>
                </a:ext>
              </a:extLst>
            </p:cNvPr>
            <p:cNvSpPr/>
            <p:nvPr/>
          </p:nvSpPr>
          <p:spPr>
            <a:xfrm>
              <a:off x="11697108" y="2275050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6" name="Полилиния 111">
              <a:extLst>
                <a:ext uri="{FF2B5EF4-FFF2-40B4-BE49-F238E27FC236}">
                  <a16:creationId xmlns:a16="http://schemas.microsoft.com/office/drawing/2014/main" id="{DD8E4DFC-ECC7-4BA5-BFAD-E83501D63098}"/>
                </a:ext>
              </a:extLst>
            </p:cNvPr>
            <p:cNvSpPr/>
            <p:nvPr/>
          </p:nvSpPr>
          <p:spPr>
            <a:xfrm>
              <a:off x="9344641" y="-5954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7" name="Полилиния 112">
              <a:extLst>
                <a:ext uri="{FF2B5EF4-FFF2-40B4-BE49-F238E27FC236}">
                  <a16:creationId xmlns:a16="http://schemas.microsoft.com/office/drawing/2014/main" id="{4DAEF535-8498-4463-A14B-5480586E7D72}"/>
                </a:ext>
              </a:extLst>
            </p:cNvPr>
            <p:cNvSpPr/>
            <p:nvPr/>
          </p:nvSpPr>
          <p:spPr>
            <a:xfrm>
              <a:off x="9669278" y="238604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0"/>
                  </a:cubicBezTo>
                  <a:cubicBezTo>
                    <a:pt x="30412" y="158687"/>
                    <a:pt x="22921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8" name="Полилиния 113">
              <a:extLst>
                <a:ext uri="{FF2B5EF4-FFF2-40B4-BE49-F238E27FC236}">
                  <a16:creationId xmlns:a16="http://schemas.microsoft.com/office/drawing/2014/main" id="{E1B4316C-3120-420D-A43E-FD72873258FC}"/>
                </a:ext>
              </a:extLst>
            </p:cNvPr>
            <p:cNvSpPr/>
            <p:nvPr/>
          </p:nvSpPr>
          <p:spPr>
            <a:xfrm>
              <a:off x="9993915" y="483163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0"/>
                  </a:cubicBezTo>
                  <a:cubicBezTo>
                    <a:pt x="30412" y="158687"/>
                    <a:pt x="22921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9" name="Полилиния 114">
              <a:extLst>
                <a:ext uri="{FF2B5EF4-FFF2-40B4-BE49-F238E27FC236}">
                  <a16:creationId xmlns:a16="http://schemas.microsoft.com/office/drawing/2014/main" id="{A81BD6A4-76C9-434E-B85D-7ACEF20FDB81}"/>
                </a:ext>
              </a:extLst>
            </p:cNvPr>
            <p:cNvSpPr/>
            <p:nvPr/>
          </p:nvSpPr>
          <p:spPr>
            <a:xfrm>
              <a:off x="10318553" y="727720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0"/>
                  </a:cubicBezTo>
                  <a:cubicBezTo>
                    <a:pt x="30412" y="158687"/>
                    <a:pt x="22921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0" name="Полилиния 115">
              <a:extLst>
                <a:ext uri="{FF2B5EF4-FFF2-40B4-BE49-F238E27FC236}">
                  <a16:creationId xmlns:a16="http://schemas.microsoft.com/office/drawing/2014/main" id="{ED2762EF-0C48-4664-ACBA-2B0AB4225D03}"/>
                </a:ext>
              </a:extLst>
            </p:cNvPr>
            <p:cNvSpPr/>
            <p:nvPr/>
          </p:nvSpPr>
          <p:spPr>
            <a:xfrm>
              <a:off x="10643190" y="972278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1" name="Полилиния 116">
              <a:extLst>
                <a:ext uri="{FF2B5EF4-FFF2-40B4-BE49-F238E27FC236}">
                  <a16:creationId xmlns:a16="http://schemas.microsoft.com/office/drawing/2014/main" id="{F663150B-BAD3-433F-B917-687F5A237C7E}"/>
                </a:ext>
              </a:extLst>
            </p:cNvPr>
            <p:cNvSpPr/>
            <p:nvPr/>
          </p:nvSpPr>
          <p:spPr>
            <a:xfrm>
              <a:off x="10973976" y="1222983"/>
              <a:ext cx="254644" cy="254567"/>
            </a:xfrm>
            <a:custGeom>
              <a:avLst/>
              <a:gdLst>
                <a:gd name="connsiteX0" fmla="*/ 178554 w 222530"/>
                <a:gd name="connsiteY0" fmla="*/ 162524 h 222463"/>
                <a:gd name="connsiteX1" fmla="*/ 64839 w 222530"/>
                <a:gd name="connsiteY1" fmla="*/ 178496 h 222463"/>
                <a:gd name="connsiteX2" fmla="*/ 48864 w 222530"/>
                <a:gd name="connsiteY2" fmla="*/ 64825 h 222463"/>
                <a:gd name="connsiteX3" fmla="*/ 162568 w 222530"/>
                <a:gd name="connsiteY3" fmla="*/ 48845 h 222463"/>
                <a:gd name="connsiteX4" fmla="*/ 178554 w 222530"/>
                <a:gd name="connsiteY4" fmla="*/ 162524 h 222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2530" h="222463">
                  <a:moveTo>
                    <a:pt x="178554" y="162524"/>
                  </a:moveTo>
                  <a:cubicBezTo>
                    <a:pt x="151578" y="198311"/>
                    <a:pt x="100664" y="205483"/>
                    <a:pt x="64839" y="178496"/>
                  </a:cubicBezTo>
                  <a:cubicBezTo>
                    <a:pt x="29038" y="151526"/>
                    <a:pt x="21888" y="100613"/>
                    <a:pt x="48864" y="64825"/>
                  </a:cubicBezTo>
                  <a:cubicBezTo>
                    <a:pt x="75849" y="29027"/>
                    <a:pt x="126767" y="21875"/>
                    <a:pt x="162568" y="48845"/>
                  </a:cubicBezTo>
                  <a:cubicBezTo>
                    <a:pt x="198392" y="75833"/>
                    <a:pt x="205539" y="126725"/>
                    <a:pt x="178554" y="162524"/>
                  </a:cubicBezTo>
                  <a:close/>
                </a:path>
              </a:pathLst>
            </a:custGeom>
            <a:solidFill>
              <a:srgbClr val="EF9718"/>
            </a:solidFill>
            <a:ln w="7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2" name="Полилиния 117">
              <a:extLst>
                <a:ext uri="{FF2B5EF4-FFF2-40B4-BE49-F238E27FC236}">
                  <a16:creationId xmlns:a16="http://schemas.microsoft.com/office/drawing/2014/main" id="{44B2C071-5BAE-4488-8D8D-221376DD2A44}"/>
                </a:ext>
              </a:extLst>
            </p:cNvPr>
            <p:cNvSpPr/>
            <p:nvPr/>
          </p:nvSpPr>
          <p:spPr>
            <a:xfrm>
              <a:off x="11292464" y="1461394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3" name="Полилиния 118">
              <a:extLst>
                <a:ext uri="{FF2B5EF4-FFF2-40B4-BE49-F238E27FC236}">
                  <a16:creationId xmlns:a16="http://schemas.microsoft.com/office/drawing/2014/main" id="{D4713E2A-5181-4192-8330-F7B05A831891}"/>
                </a:ext>
              </a:extLst>
            </p:cNvPr>
            <p:cNvSpPr/>
            <p:nvPr/>
          </p:nvSpPr>
          <p:spPr>
            <a:xfrm>
              <a:off x="11617102" y="1705952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4" name="Полилиния 119">
              <a:extLst>
                <a:ext uri="{FF2B5EF4-FFF2-40B4-BE49-F238E27FC236}">
                  <a16:creationId xmlns:a16="http://schemas.microsoft.com/office/drawing/2014/main" id="{5A0F0636-A567-4860-8338-AF7AA1A6959E}"/>
                </a:ext>
              </a:extLst>
            </p:cNvPr>
            <p:cNvSpPr/>
            <p:nvPr/>
          </p:nvSpPr>
          <p:spPr>
            <a:xfrm>
              <a:off x="11941740" y="1950510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8" name="Полилиния 123">
              <a:extLst>
                <a:ext uri="{FF2B5EF4-FFF2-40B4-BE49-F238E27FC236}">
                  <a16:creationId xmlns:a16="http://schemas.microsoft.com/office/drawing/2014/main" id="{59C113AF-B009-4E85-974B-B7C7EDA26121}"/>
                </a:ext>
              </a:extLst>
            </p:cNvPr>
            <p:cNvSpPr/>
            <p:nvPr/>
          </p:nvSpPr>
          <p:spPr>
            <a:xfrm>
              <a:off x="9913910" y="-85936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0"/>
                  </a:cubicBezTo>
                  <a:cubicBezTo>
                    <a:pt x="30412" y="158687"/>
                    <a:pt x="22921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9" name="Полилиния 124">
              <a:extLst>
                <a:ext uri="{FF2B5EF4-FFF2-40B4-BE49-F238E27FC236}">
                  <a16:creationId xmlns:a16="http://schemas.microsoft.com/office/drawing/2014/main" id="{A3D599BD-BCF4-4524-9FC0-A17197516D4E}"/>
                </a:ext>
              </a:extLst>
            </p:cNvPr>
            <p:cNvSpPr/>
            <p:nvPr/>
          </p:nvSpPr>
          <p:spPr>
            <a:xfrm>
              <a:off x="10238547" y="158623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0"/>
                  </a:cubicBezTo>
                  <a:cubicBezTo>
                    <a:pt x="30412" y="158687"/>
                    <a:pt x="22921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0" name="Полилиния 125">
              <a:extLst>
                <a:ext uri="{FF2B5EF4-FFF2-40B4-BE49-F238E27FC236}">
                  <a16:creationId xmlns:a16="http://schemas.microsoft.com/office/drawing/2014/main" id="{BE0E8A1F-36C1-4027-BDBE-B61DAEF82F33}"/>
                </a:ext>
              </a:extLst>
            </p:cNvPr>
            <p:cNvSpPr/>
            <p:nvPr/>
          </p:nvSpPr>
          <p:spPr>
            <a:xfrm>
              <a:off x="10563184" y="403181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0"/>
                  </a:cubicBezTo>
                  <a:cubicBezTo>
                    <a:pt x="30412" y="158687"/>
                    <a:pt x="22921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1" name="Полилиния 126">
              <a:extLst>
                <a:ext uri="{FF2B5EF4-FFF2-40B4-BE49-F238E27FC236}">
                  <a16:creationId xmlns:a16="http://schemas.microsoft.com/office/drawing/2014/main" id="{E46A6425-8CD4-489A-9660-480C018CDFBB}"/>
                </a:ext>
              </a:extLst>
            </p:cNvPr>
            <p:cNvSpPr/>
            <p:nvPr/>
          </p:nvSpPr>
          <p:spPr>
            <a:xfrm>
              <a:off x="10887822" y="647739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2" name="Полилиния 127">
              <a:extLst>
                <a:ext uri="{FF2B5EF4-FFF2-40B4-BE49-F238E27FC236}">
                  <a16:creationId xmlns:a16="http://schemas.microsoft.com/office/drawing/2014/main" id="{AA99D616-9773-4CB8-99FF-0E502217B8FF}"/>
                </a:ext>
              </a:extLst>
            </p:cNvPr>
            <p:cNvSpPr/>
            <p:nvPr/>
          </p:nvSpPr>
          <p:spPr>
            <a:xfrm>
              <a:off x="11212460" y="892296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3" name="Полилиния 128">
              <a:extLst>
                <a:ext uri="{FF2B5EF4-FFF2-40B4-BE49-F238E27FC236}">
                  <a16:creationId xmlns:a16="http://schemas.microsoft.com/office/drawing/2014/main" id="{8BB42E23-594F-4B3C-B04A-59DDBF1EAAA8}"/>
                </a:ext>
              </a:extLst>
            </p:cNvPr>
            <p:cNvSpPr/>
            <p:nvPr/>
          </p:nvSpPr>
          <p:spPr>
            <a:xfrm>
              <a:off x="11537096" y="1136854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4" name="Полилиния 129">
              <a:extLst>
                <a:ext uri="{FF2B5EF4-FFF2-40B4-BE49-F238E27FC236}">
                  <a16:creationId xmlns:a16="http://schemas.microsoft.com/office/drawing/2014/main" id="{59CB4886-CEEB-4E8B-9647-C07B5A62C01F}"/>
                </a:ext>
              </a:extLst>
            </p:cNvPr>
            <p:cNvSpPr/>
            <p:nvPr/>
          </p:nvSpPr>
          <p:spPr>
            <a:xfrm>
              <a:off x="11867883" y="1387559"/>
              <a:ext cx="254644" cy="254567"/>
            </a:xfrm>
            <a:custGeom>
              <a:avLst/>
              <a:gdLst>
                <a:gd name="connsiteX0" fmla="*/ 178554 w 222530"/>
                <a:gd name="connsiteY0" fmla="*/ 162524 h 222463"/>
                <a:gd name="connsiteX1" fmla="*/ 64839 w 222530"/>
                <a:gd name="connsiteY1" fmla="*/ 178496 h 222463"/>
                <a:gd name="connsiteX2" fmla="*/ 48864 w 222530"/>
                <a:gd name="connsiteY2" fmla="*/ 64825 h 222463"/>
                <a:gd name="connsiteX3" fmla="*/ 162568 w 222530"/>
                <a:gd name="connsiteY3" fmla="*/ 48845 h 222463"/>
                <a:gd name="connsiteX4" fmla="*/ 178554 w 222530"/>
                <a:gd name="connsiteY4" fmla="*/ 162524 h 222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2530" h="222463">
                  <a:moveTo>
                    <a:pt x="178554" y="162524"/>
                  </a:moveTo>
                  <a:cubicBezTo>
                    <a:pt x="151578" y="198311"/>
                    <a:pt x="100664" y="205483"/>
                    <a:pt x="64839" y="178496"/>
                  </a:cubicBezTo>
                  <a:cubicBezTo>
                    <a:pt x="29038" y="151526"/>
                    <a:pt x="21888" y="100613"/>
                    <a:pt x="48864" y="64825"/>
                  </a:cubicBezTo>
                  <a:cubicBezTo>
                    <a:pt x="75849" y="29027"/>
                    <a:pt x="126766" y="21875"/>
                    <a:pt x="162568" y="48845"/>
                  </a:cubicBezTo>
                  <a:cubicBezTo>
                    <a:pt x="198392" y="75833"/>
                    <a:pt x="205539" y="126725"/>
                    <a:pt x="178554" y="162524"/>
                  </a:cubicBezTo>
                  <a:close/>
                </a:path>
              </a:pathLst>
            </a:custGeom>
            <a:solidFill>
              <a:srgbClr val="1ECAE4"/>
            </a:solidFill>
            <a:ln w="7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40" name="Полилиния 135">
              <a:extLst>
                <a:ext uri="{FF2B5EF4-FFF2-40B4-BE49-F238E27FC236}">
                  <a16:creationId xmlns:a16="http://schemas.microsoft.com/office/drawing/2014/main" id="{1F89C06C-C6D3-46FE-989E-560FCD7111A6}"/>
                </a:ext>
              </a:extLst>
            </p:cNvPr>
            <p:cNvSpPr/>
            <p:nvPr/>
          </p:nvSpPr>
          <p:spPr>
            <a:xfrm>
              <a:off x="10483178" y="-165916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0"/>
                  </a:cubicBezTo>
                  <a:cubicBezTo>
                    <a:pt x="30412" y="158687"/>
                    <a:pt x="22921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41" name="Полилиния 136">
              <a:extLst>
                <a:ext uri="{FF2B5EF4-FFF2-40B4-BE49-F238E27FC236}">
                  <a16:creationId xmlns:a16="http://schemas.microsoft.com/office/drawing/2014/main" id="{0DF25F92-E276-41CB-AD58-BBD9B7DA6E05}"/>
                </a:ext>
              </a:extLst>
            </p:cNvPr>
            <p:cNvSpPr/>
            <p:nvPr/>
          </p:nvSpPr>
          <p:spPr>
            <a:xfrm>
              <a:off x="10807816" y="78642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0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0"/>
                  </a:cubicBezTo>
                  <a:cubicBezTo>
                    <a:pt x="30412" y="158687"/>
                    <a:pt x="22921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09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42" name="Полилиния 137">
              <a:extLst>
                <a:ext uri="{FF2B5EF4-FFF2-40B4-BE49-F238E27FC236}">
                  <a16:creationId xmlns:a16="http://schemas.microsoft.com/office/drawing/2014/main" id="{65F7E3FE-863E-48D9-AEC7-BF4395C7C325}"/>
                </a:ext>
              </a:extLst>
            </p:cNvPr>
            <p:cNvSpPr/>
            <p:nvPr/>
          </p:nvSpPr>
          <p:spPr>
            <a:xfrm>
              <a:off x="11132454" y="323199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43" name="Полилиния 138">
              <a:extLst>
                <a:ext uri="{FF2B5EF4-FFF2-40B4-BE49-F238E27FC236}">
                  <a16:creationId xmlns:a16="http://schemas.microsoft.com/office/drawing/2014/main" id="{0DD0439C-AF4C-4C79-8F6F-55C3719E3C92}"/>
                </a:ext>
              </a:extLst>
            </p:cNvPr>
            <p:cNvSpPr/>
            <p:nvPr/>
          </p:nvSpPr>
          <p:spPr>
            <a:xfrm>
              <a:off x="11457091" y="567757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44" name="Полилиния 139">
              <a:extLst>
                <a:ext uri="{FF2B5EF4-FFF2-40B4-BE49-F238E27FC236}">
                  <a16:creationId xmlns:a16="http://schemas.microsoft.com/office/drawing/2014/main" id="{7E3ADE76-4507-411D-9802-EFE7FA6F89FF}"/>
                </a:ext>
              </a:extLst>
            </p:cNvPr>
            <p:cNvSpPr/>
            <p:nvPr/>
          </p:nvSpPr>
          <p:spPr>
            <a:xfrm>
              <a:off x="11781729" y="812315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45" name="Полилиния 140">
              <a:extLst>
                <a:ext uri="{FF2B5EF4-FFF2-40B4-BE49-F238E27FC236}">
                  <a16:creationId xmlns:a16="http://schemas.microsoft.com/office/drawing/2014/main" id="{200CDC63-202C-4DF2-9A13-A17B842D5E01}"/>
                </a:ext>
              </a:extLst>
            </p:cNvPr>
            <p:cNvSpPr/>
            <p:nvPr/>
          </p:nvSpPr>
          <p:spPr>
            <a:xfrm>
              <a:off x="12106366" y="1056874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53" name="Полилиния 148">
              <a:extLst>
                <a:ext uri="{FF2B5EF4-FFF2-40B4-BE49-F238E27FC236}">
                  <a16:creationId xmlns:a16="http://schemas.microsoft.com/office/drawing/2014/main" id="{F45F78EA-6D28-4112-A299-4D3A71A582CF}"/>
                </a:ext>
              </a:extLst>
            </p:cNvPr>
            <p:cNvSpPr/>
            <p:nvPr/>
          </p:nvSpPr>
          <p:spPr>
            <a:xfrm>
              <a:off x="11377085" y="-1340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54" name="Полилиния 149">
              <a:extLst>
                <a:ext uri="{FF2B5EF4-FFF2-40B4-BE49-F238E27FC236}">
                  <a16:creationId xmlns:a16="http://schemas.microsoft.com/office/drawing/2014/main" id="{247BFA7D-DD79-46E7-ADB4-3CCEFA137BCF}"/>
                </a:ext>
              </a:extLst>
            </p:cNvPr>
            <p:cNvSpPr/>
            <p:nvPr/>
          </p:nvSpPr>
          <p:spPr>
            <a:xfrm>
              <a:off x="11701723" y="243218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55" name="Полилиния 150">
              <a:extLst>
                <a:ext uri="{FF2B5EF4-FFF2-40B4-BE49-F238E27FC236}">
                  <a16:creationId xmlns:a16="http://schemas.microsoft.com/office/drawing/2014/main" id="{F93EF7BD-9F0B-4DD8-AD4E-D627A18787D2}"/>
                </a:ext>
              </a:extLst>
            </p:cNvPr>
            <p:cNvSpPr/>
            <p:nvPr/>
          </p:nvSpPr>
          <p:spPr>
            <a:xfrm>
              <a:off x="12026361" y="487775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65" name="Полилиния 160">
              <a:extLst>
                <a:ext uri="{FF2B5EF4-FFF2-40B4-BE49-F238E27FC236}">
                  <a16:creationId xmlns:a16="http://schemas.microsoft.com/office/drawing/2014/main" id="{7997280E-4A78-4998-AA1F-C3D078DC1372}"/>
                </a:ext>
              </a:extLst>
            </p:cNvPr>
            <p:cNvSpPr/>
            <p:nvPr/>
          </p:nvSpPr>
          <p:spPr>
            <a:xfrm>
              <a:off x="11946355" y="-81322"/>
              <a:ext cx="272205" cy="272123"/>
            </a:xfrm>
            <a:custGeom>
              <a:avLst/>
              <a:gdLst>
                <a:gd name="connsiteX0" fmla="*/ 186991 w 237877"/>
                <a:gd name="connsiteY0" fmla="*/ 170204 h 237805"/>
                <a:gd name="connsiteX1" fmla="*/ 67903 w 237877"/>
                <a:gd name="connsiteY1" fmla="*/ 186931 h 237805"/>
                <a:gd name="connsiteX2" fmla="*/ 51173 w 237877"/>
                <a:gd name="connsiteY2" fmla="*/ 67889 h 237805"/>
                <a:gd name="connsiteX3" fmla="*/ 170250 w 237877"/>
                <a:gd name="connsiteY3" fmla="*/ 51153 h 237805"/>
                <a:gd name="connsiteX4" fmla="*/ 186991 w 237877"/>
                <a:gd name="connsiteY4" fmla="*/ 170204 h 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7" h="237805">
                  <a:moveTo>
                    <a:pt x="186991" y="170204"/>
                  </a:moveTo>
                  <a:cubicBezTo>
                    <a:pt x="158735" y="207691"/>
                    <a:pt x="105412" y="215187"/>
                    <a:pt x="67903" y="186931"/>
                  </a:cubicBezTo>
                  <a:cubicBezTo>
                    <a:pt x="30412" y="158687"/>
                    <a:pt x="22921" y="105370"/>
                    <a:pt x="51173" y="67889"/>
                  </a:cubicBezTo>
                  <a:cubicBezTo>
                    <a:pt x="79431" y="30400"/>
                    <a:pt x="132754" y="22907"/>
                    <a:pt x="170250" y="51153"/>
                  </a:cubicBezTo>
                  <a:cubicBezTo>
                    <a:pt x="207762" y="79413"/>
                    <a:pt x="215254" y="132710"/>
                    <a:pt x="186991" y="170204"/>
                  </a:cubicBezTo>
                  <a:close/>
                </a:path>
              </a:pathLst>
            </a:custGeom>
            <a:noFill/>
            <a:ln w="7673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4" name="Title 2">
            <a:extLst>
              <a:ext uri="{FF2B5EF4-FFF2-40B4-BE49-F238E27FC236}">
                <a16:creationId xmlns:a16="http://schemas.microsoft.com/office/drawing/2014/main" id="{AF9FD453-4FDB-0745-9667-CD20360EA028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50863" y="1637758"/>
            <a:ext cx="5303554" cy="1661993"/>
          </a:xfrm>
        </p:spPr>
        <p:txBody>
          <a:bodyPr wrap="square">
            <a:spAutoFit/>
          </a:bodyPr>
          <a:lstStyle>
            <a:lvl1pPr>
              <a:defRPr sz="6000" b="1" i="0">
                <a:solidFill>
                  <a:schemeClr val="tx1"/>
                </a:solidFill>
                <a:latin typeface="+mj-lt"/>
                <a:cs typeface="Gotham Pro Bold" panose="02000503040000020004" pitchFamily="2" charset="0"/>
              </a:defRPr>
            </a:lvl1pPr>
          </a:lstStyle>
          <a:p>
            <a:r>
              <a:rPr lang="ru-RU" dirty="0"/>
              <a:t>Название презентации</a:t>
            </a:r>
          </a:p>
        </p:txBody>
      </p:sp>
      <p:sp>
        <p:nvSpPr>
          <p:cNvPr id="220" name="Text Placeholder 219">
            <a:extLst>
              <a:ext uri="{FF2B5EF4-FFF2-40B4-BE49-F238E27FC236}">
                <a16:creationId xmlns:a16="http://schemas.microsoft.com/office/drawing/2014/main" id="{9297EC30-9121-430B-8E67-5BC4B890CA38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550863" y="4568243"/>
            <a:ext cx="5303554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Имя Фамилия</a:t>
            </a:r>
            <a:endParaRPr lang="en-US" dirty="0"/>
          </a:p>
        </p:txBody>
      </p:sp>
      <p:sp>
        <p:nvSpPr>
          <p:cNvPr id="221" name="Text Placeholder 219">
            <a:extLst>
              <a:ext uri="{FF2B5EF4-FFF2-40B4-BE49-F238E27FC236}">
                <a16:creationId xmlns:a16="http://schemas.microsoft.com/office/drawing/2014/main" id="{69E6748D-5EE7-45A6-BDC0-4FFB319F4B9A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50863" y="6151102"/>
            <a:ext cx="5303554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Дата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601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итульный слайд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21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4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0" algn="ctr">
              <a:buSzTx/>
              <a:buFontTx/>
              <a:buNone/>
              <a:defRPr sz="2400"/>
            </a:lvl2pPr>
            <a:lvl3pPr marL="0" indent="0" algn="ctr">
              <a:buSzTx/>
              <a:buFontTx/>
              <a:buNone/>
              <a:defRPr sz="2400"/>
            </a:lvl3pPr>
            <a:lvl4pPr marL="0" indent="0" algn="ctr">
              <a:buSzTx/>
              <a:buFontTx/>
              <a:buNone/>
              <a:defRPr sz="2400"/>
            </a:lvl4pPr>
            <a:lvl5pPr marL="0" indent="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86066236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3C86E-80A5-45BB-8837-04A64A8ED472}" type="datetime1">
              <a:rPr lang="ru-RU" smtClean="0"/>
              <a:t>25.11.2025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408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4BE96-6572-4FFB-BE28-A97023D2FA41}" type="datetime1">
              <a:rPr lang="ru-RU" smtClean="0"/>
              <a:t>25.11.2025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743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39502-3AB4-45E6-8C55-86E463354B6F}" type="datetime1">
              <a:rPr lang="ru-RU" smtClean="0"/>
              <a:t>25.11.2025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883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25FEF-C22A-469C-AE1A-134FCDABD4F8}" type="datetime1">
              <a:rPr lang="ru-RU" smtClean="0"/>
              <a:t>25.11.2025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027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E6BF9-C0E4-45A0-8292-59FB6FC859A5}" type="datetime1">
              <a:rPr lang="ru-RU" smtClean="0"/>
              <a:t>25.11.2025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043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0F862-5C4A-40E3-BC35-77D37C2B9626}" type="datetime1">
              <a:rPr lang="ru-RU" smtClean="0"/>
              <a:t>25.11.2025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4431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6FC04-1D1E-4EC4-B63B-4AF6376A3DBC}" type="datetime1">
              <a:rPr lang="ru-RU" smtClean="0"/>
              <a:t>25.11.2025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88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8AC30-7BDF-4DDA-8CA8-E41398574C96}" type="datetime1">
              <a:rPr lang="ru-RU" smtClean="0"/>
              <a:t>25.11.2025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217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B9D63-FBE5-4457-81D1-C455753E0BF5}" type="datetime1">
              <a:rPr lang="ru-RU" smtClean="0"/>
              <a:t>25.11.2025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67" b="66248"/>
          <a:stretch/>
        </p:blipFill>
        <p:spPr>
          <a:xfrm rot="16200000">
            <a:off x="-2271643" y="2271643"/>
            <a:ext cx="6858000" cy="231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111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hyperlink" Target="http://admsurgut.ru/rubric/21294/Ocenka-reguliruyuschego-vozdeystviya-fakticheskogo-vozdeystviya-i-ekspertiza-municipalnyh-normativnyh-pravovyh-aktov-proektov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regulation.admhmao.ru/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32" Type="http://schemas.openxmlformats.org/officeDocument/2006/relationships/image" Target="../media/image13.png"/><Relationship Id="rId131" Type="http://schemas.openxmlformats.org/officeDocument/2006/relationships/image" Target="../media/image590.svg"/><Relationship Id="rId5" Type="http://schemas.openxmlformats.org/officeDocument/2006/relationships/image" Target="../media/image12.png"/><Relationship Id="rId31" Type="http://schemas.openxmlformats.org/officeDocument/2006/relationships/image" Target="../media/image490.svg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Title 625">
            <a:extLst>
              <a:ext uri="{FF2B5EF4-FFF2-40B4-BE49-F238E27FC236}">
                <a16:creationId xmlns:a16="http://schemas.microsoft.com/office/drawing/2014/main" id="{2616B31E-23CD-4E16-8D29-BE0C4FAD8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733500"/>
            <a:ext cx="8302851" cy="2086725"/>
          </a:xfrm>
        </p:spPr>
        <p:txBody>
          <a:bodyPr/>
          <a:lstStyle/>
          <a:p>
            <a:pPr lvl="0" algn="ctr">
              <a:defRPr/>
            </a:pPr>
            <a:r>
              <a:rPr lang="ru-RU" sz="3200" dirty="0">
                <a:solidFill>
                  <a:srgbClr val="002060"/>
                </a:solidFill>
                <a:latin typeface="Bahnschrift Condensed" panose="020B0502040204020203" pitchFamily="34" charset="0"/>
              </a:rPr>
              <a:t>Предоставление </a:t>
            </a:r>
            <a:r>
              <a:rPr lang="ru-RU" sz="3200" dirty="0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поддержки </a:t>
            </a:r>
            <a:br>
              <a:rPr lang="ru-RU" sz="3200" dirty="0" smtClean="0">
                <a:solidFill>
                  <a:srgbClr val="002060"/>
                </a:solidFill>
                <a:latin typeface="Bahnschrift Condensed" panose="020B0502040204020203" pitchFamily="34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субъектам МСП в 2025 году</a:t>
            </a:r>
            <a:r>
              <a:rPr lang="ru-RU" sz="3200" dirty="0">
                <a:solidFill>
                  <a:srgbClr val="002060"/>
                </a:solidFill>
                <a:latin typeface="Bahnschrift Condensed" panose="020B0502040204020203" pitchFamily="34" charset="0"/>
              </a:rPr>
              <a:t/>
            </a:r>
            <a:br>
              <a:rPr lang="ru-RU" sz="3200" dirty="0">
                <a:solidFill>
                  <a:srgbClr val="002060"/>
                </a:solidFill>
                <a:latin typeface="Bahnschrift Condensed" panose="020B0502040204020203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dirty="0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муниципальная программа </a:t>
            </a:r>
            <a:r>
              <a:rPr lang="ru-RU" sz="2400" b="0" dirty="0">
                <a:solidFill>
                  <a:srgbClr val="002060"/>
                </a:solidFill>
                <a:latin typeface="Bahnschrift Condensed" panose="020B0502040204020203" pitchFamily="34" charset="0"/>
              </a:rPr>
              <a:t/>
            </a:r>
            <a:br>
              <a:rPr lang="ru-RU" sz="2400" b="0" dirty="0">
                <a:solidFill>
                  <a:srgbClr val="002060"/>
                </a:solidFill>
                <a:latin typeface="Bahnschrift Condensed" panose="020B0502040204020203" pitchFamily="34" charset="0"/>
              </a:rPr>
            </a:br>
            <a:r>
              <a:rPr lang="ru-RU" sz="2400" b="0" dirty="0">
                <a:solidFill>
                  <a:srgbClr val="002060"/>
                </a:solidFill>
                <a:latin typeface="Bahnschrift Condensed" panose="020B0502040204020203" pitchFamily="34" charset="0"/>
              </a:rPr>
              <a:t>«Развитие малого и среднего предпринимательства в городе </a:t>
            </a:r>
            <a:r>
              <a:rPr lang="ru-RU" sz="2400" b="0" dirty="0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Сургуте»</a:t>
            </a:r>
            <a:endParaRPr lang="ru-RU" sz="2400" b="0" dirty="0">
              <a:solidFill>
                <a:srgbClr val="002060"/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49" y="100784"/>
            <a:ext cx="551227" cy="764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11523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admsurgut.ru/files/materials/logo.png">
            <a:hlinkClick r:id="rId2" tooltip="Оценка регулирующего воздействия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883" y="713598"/>
            <a:ext cx="1925843" cy="49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лево 4"/>
          <p:cNvSpPr/>
          <p:nvPr/>
        </p:nvSpPr>
        <p:spPr>
          <a:xfrm>
            <a:off x="5674255" y="598416"/>
            <a:ext cx="3007352" cy="823647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admsurgut.ru</a:t>
            </a:r>
            <a:r>
              <a:rPr lang="en-US" dirty="0"/>
              <a:t>/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374572" y="788790"/>
            <a:ext cx="2177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http://admsurgut.ru/</a:t>
            </a:r>
          </a:p>
        </p:txBody>
      </p:sp>
      <p:pic>
        <p:nvPicPr>
          <p:cNvPr id="1032" name="Picture 8" descr="C:\Users\chernyavskaya_ss\Desktop\Безымянный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810" y="820329"/>
            <a:ext cx="360039" cy="375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763784" y="64670"/>
            <a:ext cx="7638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портал Администрации города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253" y="40277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12782" t="22247" r="17544" b="3932"/>
          <a:stretch/>
        </p:blipFill>
        <p:spPr>
          <a:xfrm>
            <a:off x="1910403" y="1417839"/>
            <a:ext cx="7015941" cy="4181302"/>
          </a:xfrm>
          <a:prstGeom prst="rect">
            <a:avLst/>
          </a:prstGeom>
        </p:spPr>
      </p:pic>
      <p:pic>
        <p:nvPicPr>
          <p:cNvPr id="1027" name="Picture 3" descr="C:\Users\chernyavskaya_ss\Desktop\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803" y="3667680"/>
            <a:ext cx="2252743" cy="26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/>
          <a:srcRect l="17882" t="41024" r="16493" b="7700"/>
          <a:stretch/>
        </p:blipFill>
        <p:spPr>
          <a:xfrm>
            <a:off x="4449555" y="3957986"/>
            <a:ext cx="6127005" cy="24439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Выгнутая вверх стрелка 1"/>
          <p:cNvSpPr/>
          <p:nvPr/>
        </p:nvSpPr>
        <p:spPr>
          <a:xfrm rot="713732">
            <a:off x="4609665" y="3531016"/>
            <a:ext cx="1192923" cy="435913"/>
          </a:xfrm>
          <a:prstGeom prst="curvedDownArrow">
            <a:avLst>
              <a:gd name="adj1" fmla="val 25000"/>
              <a:gd name="adj2" fmla="val 50000"/>
              <a:gd name="adj3" fmla="val 215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9"/>
          <a:srcRect l="16982" t="22819" r="20860" b="3654"/>
          <a:stretch/>
        </p:blipFill>
        <p:spPr>
          <a:xfrm>
            <a:off x="4375266" y="4256116"/>
            <a:ext cx="5810597" cy="2541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67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16314" t="6486" r="11231" b="45600"/>
          <a:stretch/>
        </p:blipFill>
        <p:spPr>
          <a:xfrm>
            <a:off x="2009030" y="1615039"/>
            <a:ext cx="8556446" cy="3976745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10" name="Прямоугольник 9"/>
          <p:cNvSpPr/>
          <p:nvPr/>
        </p:nvSpPr>
        <p:spPr>
          <a:xfrm>
            <a:off x="3005094" y="173366"/>
            <a:ext cx="591723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Портал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проектов нормативных правовых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актов </a:t>
            </a:r>
            <a:r>
              <a:rPr lang="ru-RU" dirty="0"/>
              <a:t>(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http://regulation.admhmao.ru</a:t>
            </a:r>
            <a:r>
              <a:rPr lang="ru-RU" dirty="0"/>
              <a:t>) </a:t>
            </a:r>
          </a:p>
        </p:txBody>
      </p:sp>
      <p:pic>
        <p:nvPicPr>
          <p:cNvPr id="13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758" y="90239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761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05094" y="173366"/>
            <a:ext cx="60852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Портал проектов нормативных правовых актов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70215" y="573477"/>
            <a:ext cx="55201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http://regulation.admhmao.ru </a:t>
            </a:r>
          </a:p>
        </p:txBody>
      </p:sp>
      <p:pic>
        <p:nvPicPr>
          <p:cNvPr id="7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758" y="90239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098" y="1231457"/>
            <a:ext cx="7162332" cy="530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1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005094" y="173366"/>
            <a:ext cx="60852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Портал проектов нормативных правовых актов</a:t>
            </a:r>
            <a:endParaRPr lang="ru-RU" dirty="0"/>
          </a:p>
        </p:txBody>
      </p:sp>
      <p:pic>
        <p:nvPicPr>
          <p:cNvPr id="13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758" y="90239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570215" y="573477"/>
            <a:ext cx="55201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http://regulation.admhmao.ru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158" y="1229532"/>
            <a:ext cx="6493541" cy="2947500"/>
          </a:xfrm>
          <a:prstGeom prst="rect">
            <a:avLst/>
          </a:prstGeom>
        </p:spPr>
      </p:pic>
      <p:sp>
        <p:nvSpPr>
          <p:cNvPr id="14" name="Стрелка влево 13"/>
          <p:cNvSpPr/>
          <p:nvPr/>
        </p:nvSpPr>
        <p:spPr>
          <a:xfrm rot="1871279">
            <a:off x="8663013" y="2023809"/>
            <a:ext cx="854758" cy="163501"/>
          </a:xfrm>
          <a:prstGeom prst="leftArrow">
            <a:avLst>
              <a:gd name="adj1" fmla="val 50000"/>
              <a:gd name="adj2" fmla="val 93937"/>
            </a:avLst>
          </a:prstGeom>
          <a:solidFill>
            <a:srgbClr val="FF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 Box 35"/>
          <p:cNvSpPr txBox="1">
            <a:spLocks noChangeArrowheads="1"/>
          </p:cNvSpPr>
          <p:nvPr/>
        </p:nvSpPr>
        <p:spPr bwMode="gray">
          <a:xfrm>
            <a:off x="8865142" y="2273703"/>
            <a:ext cx="1631659" cy="707886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wrap="square">
            <a:spAutoFit/>
          </a:bodyPr>
          <a:lstStyle/>
          <a:p>
            <a:pPr lvl="0" algn="ctr"/>
            <a:r>
              <a:rPr lang="ru-RU" altLang="ru-RU" sz="20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Процедура регистрации</a:t>
            </a:r>
            <a:endParaRPr lang="en-US" altLang="ru-RU" sz="2000" b="1" dirty="0">
              <a:solidFill>
                <a:schemeClr val="accent5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1"/>
          <a:stretch/>
        </p:blipFill>
        <p:spPr>
          <a:xfrm>
            <a:off x="2339554" y="3217024"/>
            <a:ext cx="3791532" cy="358278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 w="88900" cap="sq">
            <a:solidFill>
              <a:srgbClr val="FFFFFF"/>
            </a:solidFill>
            <a:miter lim="800000"/>
          </a:ln>
          <a:effectLst>
            <a:innerShdw blurRad="63500" dist="50800" dir="16200000">
              <a:srgbClr val="8590BE">
                <a:alpha val="50000"/>
              </a:srgbClr>
            </a:inn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1086" y="3177688"/>
            <a:ext cx="4365714" cy="3622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6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459" t="9478" r="3247" b="38205"/>
          <a:stretch/>
        </p:blipFill>
        <p:spPr>
          <a:xfrm>
            <a:off x="2290027" y="3649288"/>
            <a:ext cx="7908001" cy="3208713"/>
          </a:xfrm>
          <a:prstGeom prst="rect">
            <a:avLst/>
          </a:prstGeom>
          <a:ln>
            <a:solidFill>
              <a:srgbClr val="5A67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6" name="Прямоугольник 5"/>
          <p:cNvSpPr/>
          <p:nvPr/>
        </p:nvSpPr>
        <p:spPr>
          <a:xfrm>
            <a:off x="3005094" y="173366"/>
            <a:ext cx="60252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Портал проектов нормативных правовых актов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70215" y="573477"/>
            <a:ext cx="55201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http://regulation.admhmao.ru </a:t>
            </a:r>
          </a:p>
        </p:txBody>
      </p:sp>
      <p:pic>
        <p:nvPicPr>
          <p:cNvPr id="8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758" y="90239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026" y="1158251"/>
            <a:ext cx="3657600" cy="21698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489" y="1039634"/>
            <a:ext cx="3275787" cy="2505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Стрелка влево 19"/>
          <p:cNvSpPr/>
          <p:nvPr/>
        </p:nvSpPr>
        <p:spPr>
          <a:xfrm rot="1871279">
            <a:off x="5287896" y="6074595"/>
            <a:ext cx="854758" cy="163501"/>
          </a:xfrm>
          <a:prstGeom prst="leftArrow">
            <a:avLst>
              <a:gd name="adj1" fmla="val 50000"/>
              <a:gd name="adj2" fmla="val 93937"/>
            </a:avLst>
          </a:prstGeom>
          <a:solidFill>
            <a:srgbClr val="FF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 Box 35"/>
          <p:cNvSpPr txBox="1">
            <a:spLocks noChangeArrowheads="1"/>
          </p:cNvSpPr>
          <p:nvPr/>
        </p:nvSpPr>
        <p:spPr bwMode="gray">
          <a:xfrm>
            <a:off x="6018338" y="5980871"/>
            <a:ext cx="1707605" cy="707886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wrap="square">
            <a:spAutoFit/>
          </a:bodyPr>
          <a:lstStyle/>
          <a:p>
            <a:pPr lvl="0" algn="ctr"/>
            <a:r>
              <a:rPr lang="ru-RU" altLang="ru-RU" sz="20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Электронный отзыв</a:t>
            </a:r>
            <a:endParaRPr lang="en-US" altLang="ru-RU" sz="2000" b="1" dirty="0">
              <a:solidFill>
                <a:schemeClr val="accent5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45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Заголовок 43">
            <a:extLst>
              <a:ext uri="{FF2B5EF4-FFF2-40B4-BE49-F238E27FC236}">
                <a16:creationId xmlns:a16="http://schemas.microsoft.com/office/drawing/2014/main" id="{C70F21D1-C1CD-41FE-86EF-C90BBA363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483" y="117052"/>
            <a:ext cx="6002547" cy="660796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Меры поддержки</a:t>
            </a:r>
            <a:endParaRPr lang="ru-RU" sz="3200" dirty="0">
              <a:latin typeface="Bahnschrift Condensed" panose="020B0502040204020203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29402AFA-3918-4425-90CF-91486E2A4960}"/>
              </a:ext>
            </a:extLst>
          </p:cNvPr>
          <p:cNvCxnSpPr>
            <a:cxnSpLocks/>
          </p:cNvCxnSpPr>
          <p:nvPr/>
        </p:nvCxnSpPr>
        <p:spPr>
          <a:xfrm>
            <a:off x="6622131" y="1085373"/>
            <a:ext cx="4912" cy="565467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9ABFD37D-66F6-4714-974D-7D8A683DB2EE}"/>
              </a:ext>
            </a:extLst>
          </p:cNvPr>
          <p:cNvCxnSpPr/>
          <p:nvPr/>
        </p:nvCxnSpPr>
        <p:spPr>
          <a:xfrm flipV="1">
            <a:off x="2301180" y="2410776"/>
            <a:ext cx="9279676" cy="773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2369286" y="1435793"/>
            <a:ext cx="1849554" cy="707886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4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</a:rPr>
              <a:t>Информационно-консультационная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FB00D60B-6E8B-4390-B2E5-2246499B5849}"/>
              </a:ext>
            </a:extLst>
          </p:cNvPr>
          <p:cNvSpPr/>
          <p:nvPr/>
        </p:nvSpPr>
        <p:spPr>
          <a:xfrm>
            <a:off x="2382430" y="2881427"/>
            <a:ext cx="1836410" cy="40011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</a:rPr>
              <a:t>Имущественная</a:t>
            </a:r>
            <a:endParaRPr kumimoji="0" lang="ru-RU" sz="200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Bahnschrift Condensed" panose="020B0502040204020203" pitchFamily="34" charset="0"/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0468EEEE-2635-4C30-8CAD-311B42B7B399}"/>
              </a:ext>
            </a:extLst>
          </p:cNvPr>
          <p:cNvSpPr/>
          <p:nvPr/>
        </p:nvSpPr>
        <p:spPr>
          <a:xfrm>
            <a:off x="7044340" y="1473806"/>
            <a:ext cx="2855676" cy="40011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</a:rPr>
              <a:t>Образовательная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2F0E13FB-9FFF-4033-9D5D-336B00EEB219}"/>
              </a:ext>
            </a:extLst>
          </p:cNvPr>
          <p:cNvSpPr/>
          <p:nvPr/>
        </p:nvSpPr>
        <p:spPr>
          <a:xfrm>
            <a:off x="7023707" y="2851133"/>
            <a:ext cx="3460173" cy="40011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</a:rPr>
              <a:t>Финансовая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52" name="Полилиния 57">
            <a:extLst>
              <a:ext uri="{FF2B5EF4-FFF2-40B4-BE49-F238E27FC236}">
                <a16:creationId xmlns:a16="http://schemas.microsoft.com/office/drawing/2014/main" id="{47A9120A-D84E-4D0E-B7B1-AE0A253819CD}"/>
              </a:ext>
            </a:extLst>
          </p:cNvPr>
          <p:cNvSpPr/>
          <p:nvPr/>
        </p:nvSpPr>
        <p:spPr>
          <a:xfrm>
            <a:off x="973559" y="1839510"/>
            <a:ext cx="12101" cy="36305"/>
          </a:xfrm>
          <a:custGeom>
            <a:avLst/>
            <a:gdLst>
              <a:gd name="connsiteX0" fmla="*/ 14146 w 28292"/>
              <a:gd name="connsiteY0" fmla="*/ 0 h 84876"/>
              <a:gd name="connsiteX1" fmla="*/ 0 w 28292"/>
              <a:gd name="connsiteY1" fmla="*/ 14146 h 84876"/>
              <a:gd name="connsiteX2" fmla="*/ 0 w 28292"/>
              <a:gd name="connsiteY2" fmla="*/ 70730 h 84876"/>
              <a:gd name="connsiteX3" fmla="*/ 14146 w 28292"/>
              <a:gd name="connsiteY3" fmla="*/ 84876 h 84876"/>
              <a:gd name="connsiteX4" fmla="*/ 28292 w 28292"/>
              <a:gd name="connsiteY4" fmla="*/ 70730 h 84876"/>
              <a:gd name="connsiteX5" fmla="*/ 28292 w 28292"/>
              <a:gd name="connsiteY5" fmla="*/ 14146 h 84876"/>
              <a:gd name="connsiteX6" fmla="*/ 14146 w 28292"/>
              <a:gd name="connsiteY6" fmla="*/ 0 h 84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292" h="84876">
                <a:moveTo>
                  <a:pt x="14146" y="0"/>
                </a:moveTo>
                <a:cubicBezTo>
                  <a:pt x="6333" y="0"/>
                  <a:pt x="0" y="6333"/>
                  <a:pt x="0" y="14146"/>
                </a:cubicBezTo>
                <a:lnTo>
                  <a:pt x="0" y="70730"/>
                </a:lnTo>
                <a:cubicBezTo>
                  <a:pt x="0" y="78543"/>
                  <a:pt x="6333" y="84876"/>
                  <a:pt x="14146" y="84876"/>
                </a:cubicBezTo>
                <a:cubicBezTo>
                  <a:pt x="21959" y="84876"/>
                  <a:pt x="28292" y="78543"/>
                  <a:pt x="28292" y="70730"/>
                </a:cubicBezTo>
                <a:lnTo>
                  <a:pt x="28292" y="14146"/>
                </a:lnTo>
                <a:cubicBezTo>
                  <a:pt x="28292" y="6333"/>
                  <a:pt x="21959" y="0"/>
                  <a:pt x="14146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431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53" name="Полилиния 58">
            <a:extLst>
              <a:ext uri="{FF2B5EF4-FFF2-40B4-BE49-F238E27FC236}">
                <a16:creationId xmlns:a16="http://schemas.microsoft.com/office/drawing/2014/main" id="{0E8E15F5-DE48-491A-B683-1BB6F20D72BF}"/>
              </a:ext>
            </a:extLst>
          </p:cNvPr>
          <p:cNvSpPr/>
          <p:nvPr/>
        </p:nvSpPr>
        <p:spPr>
          <a:xfrm>
            <a:off x="973559" y="2113815"/>
            <a:ext cx="12101" cy="36305"/>
          </a:xfrm>
          <a:custGeom>
            <a:avLst/>
            <a:gdLst>
              <a:gd name="connsiteX0" fmla="*/ 14146 w 28292"/>
              <a:gd name="connsiteY0" fmla="*/ 0 h 84876"/>
              <a:gd name="connsiteX1" fmla="*/ 0 w 28292"/>
              <a:gd name="connsiteY1" fmla="*/ 14146 h 84876"/>
              <a:gd name="connsiteX2" fmla="*/ 0 w 28292"/>
              <a:gd name="connsiteY2" fmla="*/ 70730 h 84876"/>
              <a:gd name="connsiteX3" fmla="*/ 14146 w 28292"/>
              <a:gd name="connsiteY3" fmla="*/ 84876 h 84876"/>
              <a:gd name="connsiteX4" fmla="*/ 28292 w 28292"/>
              <a:gd name="connsiteY4" fmla="*/ 70730 h 84876"/>
              <a:gd name="connsiteX5" fmla="*/ 28292 w 28292"/>
              <a:gd name="connsiteY5" fmla="*/ 14146 h 84876"/>
              <a:gd name="connsiteX6" fmla="*/ 14146 w 28292"/>
              <a:gd name="connsiteY6" fmla="*/ 0 h 84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292" h="84876">
                <a:moveTo>
                  <a:pt x="14146" y="0"/>
                </a:moveTo>
                <a:cubicBezTo>
                  <a:pt x="6333" y="0"/>
                  <a:pt x="0" y="6333"/>
                  <a:pt x="0" y="14146"/>
                </a:cubicBezTo>
                <a:lnTo>
                  <a:pt x="0" y="70730"/>
                </a:lnTo>
                <a:cubicBezTo>
                  <a:pt x="0" y="78543"/>
                  <a:pt x="6333" y="84876"/>
                  <a:pt x="14146" y="84876"/>
                </a:cubicBezTo>
                <a:cubicBezTo>
                  <a:pt x="21959" y="84876"/>
                  <a:pt x="28292" y="78543"/>
                  <a:pt x="28292" y="70730"/>
                </a:cubicBezTo>
                <a:lnTo>
                  <a:pt x="28292" y="14146"/>
                </a:lnTo>
                <a:cubicBezTo>
                  <a:pt x="28292" y="6333"/>
                  <a:pt x="21959" y="0"/>
                  <a:pt x="14146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431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54" name="Полилиния 59">
            <a:extLst>
              <a:ext uri="{FF2B5EF4-FFF2-40B4-BE49-F238E27FC236}">
                <a16:creationId xmlns:a16="http://schemas.microsoft.com/office/drawing/2014/main" id="{43AC50A8-D622-4D29-96C5-6A74CCBCF410}"/>
              </a:ext>
            </a:extLst>
          </p:cNvPr>
          <p:cNvSpPr/>
          <p:nvPr/>
        </p:nvSpPr>
        <p:spPr>
          <a:xfrm>
            <a:off x="1098609" y="1988765"/>
            <a:ext cx="36305" cy="12101"/>
          </a:xfrm>
          <a:custGeom>
            <a:avLst/>
            <a:gdLst>
              <a:gd name="connsiteX0" fmla="*/ 70730 w 84876"/>
              <a:gd name="connsiteY0" fmla="*/ 0 h 28292"/>
              <a:gd name="connsiteX1" fmla="*/ 14146 w 84876"/>
              <a:gd name="connsiteY1" fmla="*/ 0 h 28292"/>
              <a:gd name="connsiteX2" fmla="*/ 0 w 84876"/>
              <a:gd name="connsiteY2" fmla="*/ 14146 h 28292"/>
              <a:gd name="connsiteX3" fmla="*/ 14146 w 84876"/>
              <a:gd name="connsiteY3" fmla="*/ 28292 h 28292"/>
              <a:gd name="connsiteX4" fmla="*/ 70730 w 84876"/>
              <a:gd name="connsiteY4" fmla="*/ 28292 h 28292"/>
              <a:gd name="connsiteX5" fmla="*/ 84876 w 84876"/>
              <a:gd name="connsiteY5" fmla="*/ 14146 h 28292"/>
              <a:gd name="connsiteX6" fmla="*/ 70730 w 84876"/>
              <a:gd name="connsiteY6" fmla="*/ 0 h 28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876" h="28292">
                <a:moveTo>
                  <a:pt x="70730" y="0"/>
                </a:moveTo>
                <a:lnTo>
                  <a:pt x="14146" y="0"/>
                </a:lnTo>
                <a:cubicBezTo>
                  <a:pt x="6333" y="0"/>
                  <a:pt x="0" y="6333"/>
                  <a:pt x="0" y="14146"/>
                </a:cubicBezTo>
                <a:cubicBezTo>
                  <a:pt x="0" y="21959"/>
                  <a:pt x="6333" y="28292"/>
                  <a:pt x="14146" y="28292"/>
                </a:cubicBezTo>
                <a:lnTo>
                  <a:pt x="70730" y="28292"/>
                </a:lnTo>
                <a:cubicBezTo>
                  <a:pt x="78543" y="28292"/>
                  <a:pt x="84876" y="21959"/>
                  <a:pt x="84876" y="14146"/>
                </a:cubicBezTo>
                <a:cubicBezTo>
                  <a:pt x="84876" y="6333"/>
                  <a:pt x="78543" y="0"/>
                  <a:pt x="70730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431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55" name="Полилиния 60">
            <a:extLst>
              <a:ext uri="{FF2B5EF4-FFF2-40B4-BE49-F238E27FC236}">
                <a16:creationId xmlns:a16="http://schemas.microsoft.com/office/drawing/2014/main" id="{EFD6FC68-17C2-4DAB-B759-7940D9BC3343}"/>
              </a:ext>
            </a:extLst>
          </p:cNvPr>
          <p:cNvSpPr/>
          <p:nvPr/>
        </p:nvSpPr>
        <p:spPr>
          <a:xfrm>
            <a:off x="824304" y="1988765"/>
            <a:ext cx="36305" cy="12101"/>
          </a:xfrm>
          <a:custGeom>
            <a:avLst/>
            <a:gdLst>
              <a:gd name="connsiteX0" fmla="*/ 70730 w 84876"/>
              <a:gd name="connsiteY0" fmla="*/ 0 h 28292"/>
              <a:gd name="connsiteX1" fmla="*/ 14146 w 84876"/>
              <a:gd name="connsiteY1" fmla="*/ 0 h 28292"/>
              <a:gd name="connsiteX2" fmla="*/ 0 w 84876"/>
              <a:gd name="connsiteY2" fmla="*/ 14146 h 28292"/>
              <a:gd name="connsiteX3" fmla="*/ 14146 w 84876"/>
              <a:gd name="connsiteY3" fmla="*/ 28292 h 28292"/>
              <a:gd name="connsiteX4" fmla="*/ 70730 w 84876"/>
              <a:gd name="connsiteY4" fmla="*/ 28292 h 28292"/>
              <a:gd name="connsiteX5" fmla="*/ 84876 w 84876"/>
              <a:gd name="connsiteY5" fmla="*/ 14146 h 28292"/>
              <a:gd name="connsiteX6" fmla="*/ 70730 w 84876"/>
              <a:gd name="connsiteY6" fmla="*/ 0 h 28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876" h="28292">
                <a:moveTo>
                  <a:pt x="70730" y="0"/>
                </a:moveTo>
                <a:lnTo>
                  <a:pt x="14146" y="0"/>
                </a:lnTo>
                <a:cubicBezTo>
                  <a:pt x="6333" y="0"/>
                  <a:pt x="0" y="6333"/>
                  <a:pt x="0" y="14146"/>
                </a:cubicBezTo>
                <a:cubicBezTo>
                  <a:pt x="0" y="21959"/>
                  <a:pt x="6333" y="28292"/>
                  <a:pt x="14146" y="28292"/>
                </a:cubicBezTo>
                <a:lnTo>
                  <a:pt x="70730" y="28292"/>
                </a:lnTo>
                <a:cubicBezTo>
                  <a:pt x="78543" y="28292"/>
                  <a:pt x="84876" y="21959"/>
                  <a:pt x="84876" y="14146"/>
                </a:cubicBezTo>
                <a:cubicBezTo>
                  <a:pt x="84876" y="6333"/>
                  <a:pt x="78543" y="0"/>
                  <a:pt x="70730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431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A81D58D6-269E-4715-81AB-1B69983AFD24}"/>
              </a:ext>
            </a:extLst>
          </p:cNvPr>
          <p:cNvGrpSpPr/>
          <p:nvPr/>
        </p:nvGrpSpPr>
        <p:grpSpPr>
          <a:xfrm>
            <a:off x="7023707" y="1099827"/>
            <a:ext cx="350768" cy="359021"/>
            <a:chOff x="8910638" y="2267501"/>
            <a:chExt cx="816391" cy="835600"/>
          </a:xfrm>
          <a:solidFill>
            <a:schemeClr val="accent1"/>
          </a:solidFill>
        </p:grpSpPr>
        <p:sp>
          <p:nvSpPr>
            <p:cNvPr id="74" name="Полилиния 87">
              <a:extLst>
                <a:ext uri="{FF2B5EF4-FFF2-40B4-BE49-F238E27FC236}">
                  <a16:creationId xmlns:a16="http://schemas.microsoft.com/office/drawing/2014/main" id="{DB310B87-3077-429D-A0B7-D867ECF27685}"/>
                </a:ext>
              </a:extLst>
            </p:cNvPr>
            <p:cNvSpPr/>
            <p:nvPr/>
          </p:nvSpPr>
          <p:spPr>
            <a:xfrm>
              <a:off x="9064325" y="2267501"/>
              <a:ext cx="509044" cy="835600"/>
            </a:xfrm>
            <a:custGeom>
              <a:avLst/>
              <a:gdLst>
                <a:gd name="connsiteX0" fmla="*/ 513194 w 504825"/>
                <a:gd name="connsiteY0" fmla="*/ 413044 h 828675"/>
                <a:gd name="connsiteX1" fmla="*/ 500050 w 504825"/>
                <a:gd name="connsiteY1" fmla="*/ 404281 h 828675"/>
                <a:gd name="connsiteX2" fmla="*/ 335553 w 504825"/>
                <a:gd name="connsiteY2" fmla="*/ 404281 h 828675"/>
                <a:gd name="connsiteX3" fmla="*/ 430803 w 504825"/>
                <a:gd name="connsiteY3" fmla="*/ 17375 h 828675"/>
                <a:gd name="connsiteX4" fmla="*/ 419941 w 504825"/>
                <a:gd name="connsiteY4" fmla="*/ 338 h 828675"/>
                <a:gd name="connsiteX5" fmla="*/ 406705 w 504825"/>
                <a:gd name="connsiteY5" fmla="*/ 4231 h 828675"/>
                <a:gd name="connsiteX6" fmla="*/ 4178 w 504825"/>
                <a:gd name="connsiteY6" fmla="*/ 408472 h 828675"/>
                <a:gd name="connsiteX7" fmla="*/ 4191 w 504825"/>
                <a:gd name="connsiteY7" fmla="*/ 428677 h 828675"/>
                <a:gd name="connsiteX8" fmla="*/ 14275 w 504825"/>
                <a:gd name="connsiteY8" fmla="*/ 432856 h 828675"/>
                <a:gd name="connsiteX9" fmla="*/ 178772 w 504825"/>
                <a:gd name="connsiteY9" fmla="*/ 432856 h 828675"/>
                <a:gd name="connsiteX10" fmla="*/ 83522 w 504825"/>
                <a:gd name="connsiteY10" fmla="*/ 819761 h 828675"/>
                <a:gd name="connsiteX11" fmla="*/ 94384 w 504825"/>
                <a:gd name="connsiteY11" fmla="*/ 836799 h 828675"/>
                <a:gd name="connsiteX12" fmla="*/ 107620 w 504825"/>
                <a:gd name="connsiteY12" fmla="*/ 832906 h 828675"/>
                <a:gd name="connsiteX13" fmla="*/ 510146 w 504825"/>
                <a:gd name="connsiteY13" fmla="*/ 428665 h 828675"/>
                <a:gd name="connsiteX14" fmla="*/ 513194 w 504825"/>
                <a:gd name="connsiteY14" fmla="*/ 413044 h 828675"/>
                <a:gd name="connsiteX15" fmla="*/ 123812 w 504825"/>
                <a:gd name="connsiteY15" fmla="*/ 776613 h 828675"/>
                <a:gd name="connsiteX16" fmla="*/ 211061 w 504825"/>
                <a:gd name="connsiteY16" fmla="*/ 421997 h 828675"/>
                <a:gd name="connsiteX17" fmla="*/ 200621 w 504825"/>
                <a:gd name="connsiteY17" fmla="*/ 404698 h 828675"/>
                <a:gd name="connsiteX18" fmla="*/ 197060 w 504825"/>
                <a:gd name="connsiteY18" fmla="*/ 404281 h 828675"/>
                <a:gd name="connsiteX19" fmla="*/ 48660 w 504825"/>
                <a:gd name="connsiteY19" fmla="*/ 404281 h 828675"/>
                <a:gd name="connsiteX20" fmla="*/ 390512 w 504825"/>
                <a:gd name="connsiteY20" fmla="*/ 60523 h 828675"/>
                <a:gd name="connsiteX21" fmla="*/ 303454 w 504825"/>
                <a:gd name="connsiteY21" fmla="*/ 415139 h 828675"/>
                <a:gd name="connsiteX22" fmla="*/ 313895 w 504825"/>
                <a:gd name="connsiteY22" fmla="*/ 432438 h 828675"/>
                <a:gd name="connsiteX23" fmla="*/ 317265 w 504825"/>
                <a:gd name="connsiteY23" fmla="*/ 432856 h 828675"/>
                <a:gd name="connsiteX24" fmla="*/ 465665 w 504825"/>
                <a:gd name="connsiteY24" fmla="*/ 432856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4825" h="828675">
                  <a:moveTo>
                    <a:pt x="513194" y="413044"/>
                  </a:moveTo>
                  <a:cubicBezTo>
                    <a:pt x="510973" y="407746"/>
                    <a:pt x="505795" y="404294"/>
                    <a:pt x="500050" y="404281"/>
                  </a:cubicBezTo>
                  <a:lnTo>
                    <a:pt x="335553" y="404281"/>
                  </a:lnTo>
                  <a:lnTo>
                    <a:pt x="430803" y="17375"/>
                  </a:lnTo>
                  <a:cubicBezTo>
                    <a:pt x="432508" y="9671"/>
                    <a:pt x="427645" y="2043"/>
                    <a:pt x="419941" y="338"/>
                  </a:cubicBezTo>
                  <a:cubicBezTo>
                    <a:pt x="415153" y="-722"/>
                    <a:pt x="410157" y="748"/>
                    <a:pt x="406705" y="4231"/>
                  </a:cubicBezTo>
                  <a:lnTo>
                    <a:pt x="4178" y="408472"/>
                  </a:lnTo>
                  <a:cubicBezTo>
                    <a:pt x="-1398" y="414055"/>
                    <a:pt x="-1392" y="423101"/>
                    <a:pt x="4191" y="428677"/>
                  </a:cubicBezTo>
                  <a:cubicBezTo>
                    <a:pt x="6867" y="431350"/>
                    <a:pt x="10493" y="432852"/>
                    <a:pt x="14275" y="432856"/>
                  </a:cubicBezTo>
                  <a:lnTo>
                    <a:pt x="178772" y="432856"/>
                  </a:lnTo>
                  <a:lnTo>
                    <a:pt x="83522" y="819761"/>
                  </a:lnTo>
                  <a:cubicBezTo>
                    <a:pt x="81817" y="827466"/>
                    <a:pt x="86680" y="835093"/>
                    <a:pt x="94384" y="836799"/>
                  </a:cubicBezTo>
                  <a:cubicBezTo>
                    <a:pt x="99172" y="837858"/>
                    <a:pt x="104168" y="836389"/>
                    <a:pt x="107620" y="832906"/>
                  </a:cubicBezTo>
                  <a:lnTo>
                    <a:pt x="510146" y="428665"/>
                  </a:lnTo>
                  <a:cubicBezTo>
                    <a:pt x="514237" y="424558"/>
                    <a:pt x="515441" y="418387"/>
                    <a:pt x="513194" y="413044"/>
                  </a:cubicBezTo>
                  <a:close/>
                  <a:moveTo>
                    <a:pt x="123812" y="776613"/>
                  </a:moveTo>
                  <a:lnTo>
                    <a:pt x="211061" y="421997"/>
                  </a:lnTo>
                  <a:cubicBezTo>
                    <a:pt x="212956" y="414337"/>
                    <a:pt x="208281" y="406592"/>
                    <a:pt x="200621" y="404698"/>
                  </a:cubicBezTo>
                  <a:cubicBezTo>
                    <a:pt x="199456" y="404410"/>
                    <a:pt x="198260" y="404270"/>
                    <a:pt x="197060" y="404281"/>
                  </a:cubicBezTo>
                  <a:lnTo>
                    <a:pt x="48660" y="404281"/>
                  </a:lnTo>
                  <a:lnTo>
                    <a:pt x="390512" y="60523"/>
                  </a:lnTo>
                  <a:lnTo>
                    <a:pt x="303454" y="415139"/>
                  </a:lnTo>
                  <a:cubicBezTo>
                    <a:pt x="301560" y="422799"/>
                    <a:pt x="306235" y="430544"/>
                    <a:pt x="313895" y="432438"/>
                  </a:cubicBezTo>
                  <a:cubicBezTo>
                    <a:pt x="314998" y="432711"/>
                    <a:pt x="316129" y="432851"/>
                    <a:pt x="317265" y="432856"/>
                  </a:cubicBezTo>
                  <a:lnTo>
                    <a:pt x="465665" y="4328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5" name="Полилиния 88">
              <a:extLst>
                <a:ext uri="{FF2B5EF4-FFF2-40B4-BE49-F238E27FC236}">
                  <a16:creationId xmlns:a16="http://schemas.microsoft.com/office/drawing/2014/main" id="{43908395-6AD6-46E6-BA23-75E41B56127D}"/>
                </a:ext>
              </a:extLst>
            </p:cNvPr>
            <p:cNvSpPr/>
            <p:nvPr/>
          </p:nvSpPr>
          <p:spPr>
            <a:xfrm>
              <a:off x="9501680" y="2862810"/>
              <a:ext cx="134464" cy="134464"/>
            </a:xfrm>
            <a:custGeom>
              <a:avLst/>
              <a:gdLst>
                <a:gd name="connsiteX0" fmla="*/ 24028 w 133350"/>
                <a:gd name="connsiteY0" fmla="*/ 3835 h 133350"/>
                <a:gd name="connsiteX1" fmla="*/ 3835 w 133350"/>
                <a:gd name="connsiteY1" fmla="*/ 4547 h 133350"/>
                <a:gd name="connsiteX2" fmla="*/ 3835 w 133350"/>
                <a:gd name="connsiteY2" fmla="*/ 24028 h 133350"/>
                <a:gd name="connsiteX3" fmla="*/ 118135 w 133350"/>
                <a:gd name="connsiteY3" fmla="*/ 138328 h 133350"/>
                <a:gd name="connsiteX4" fmla="*/ 138328 w 133350"/>
                <a:gd name="connsiteY4" fmla="*/ 137615 h 133350"/>
                <a:gd name="connsiteX5" fmla="*/ 138328 w 133350"/>
                <a:gd name="connsiteY5" fmla="*/ 118135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33350">
                  <a:moveTo>
                    <a:pt x="24028" y="3835"/>
                  </a:moveTo>
                  <a:cubicBezTo>
                    <a:pt x="18255" y="-1545"/>
                    <a:pt x="9214" y="-1226"/>
                    <a:pt x="3835" y="4547"/>
                  </a:cubicBezTo>
                  <a:cubicBezTo>
                    <a:pt x="-1278" y="10034"/>
                    <a:pt x="-1278" y="18541"/>
                    <a:pt x="3835" y="24028"/>
                  </a:cubicBezTo>
                  <a:lnTo>
                    <a:pt x="118135" y="138328"/>
                  </a:lnTo>
                  <a:cubicBezTo>
                    <a:pt x="123908" y="143707"/>
                    <a:pt x="132948" y="143388"/>
                    <a:pt x="138328" y="137615"/>
                  </a:cubicBezTo>
                  <a:cubicBezTo>
                    <a:pt x="143441" y="132128"/>
                    <a:pt x="143441" y="123622"/>
                    <a:pt x="138328" y="11813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6" name="Полилиния 89">
              <a:extLst>
                <a:ext uri="{FF2B5EF4-FFF2-40B4-BE49-F238E27FC236}">
                  <a16:creationId xmlns:a16="http://schemas.microsoft.com/office/drawing/2014/main" id="{AE6C1558-1466-40D7-9322-2B0E9871C4B3}"/>
                </a:ext>
              </a:extLst>
            </p:cNvPr>
            <p:cNvSpPr/>
            <p:nvPr/>
          </p:nvSpPr>
          <p:spPr>
            <a:xfrm>
              <a:off x="8983032" y="2353766"/>
              <a:ext cx="134464" cy="134464"/>
            </a:xfrm>
            <a:custGeom>
              <a:avLst/>
              <a:gdLst>
                <a:gd name="connsiteX0" fmla="*/ 128231 w 133350"/>
                <a:gd name="connsiteY0" fmla="*/ 142519 h 133350"/>
                <a:gd name="connsiteX1" fmla="*/ 142506 w 133350"/>
                <a:gd name="connsiteY1" fmla="*/ 128219 h 133350"/>
                <a:gd name="connsiteX2" fmla="*/ 138328 w 133350"/>
                <a:gd name="connsiteY2" fmla="*/ 118135 h 133350"/>
                <a:gd name="connsiteX3" fmla="*/ 24028 w 133350"/>
                <a:gd name="connsiteY3" fmla="*/ 3835 h 133350"/>
                <a:gd name="connsiteX4" fmla="*/ 3835 w 133350"/>
                <a:gd name="connsiteY4" fmla="*/ 4547 h 133350"/>
                <a:gd name="connsiteX5" fmla="*/ 3835 w 133350"/>
                <a:gd name="connsiteY5" fmla="*/ 24028 h 133350"/>
                <a:gd name="connsiteX6" fmla="*/ 118135 w 133350"/>
                <a:gd name="connsiteY6" fmla="*/ 138328 h 133350"/>
                <a:gd name="connsiteX7" fmla="*/ 128231 w 133350"/>
                <a:gd name="connsiteY7" fmla="*/ 14251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33350">
                  <a:moveTo>
                    <a:pt x="128231" y="142519"/>
                  </a:moveTo>
                  <a:cubicBezTo>
                    <a:pt x="136122" y="142512"/>
                    <a:pt x="142513" y="136109"/>
                    <a:pt x="142506" y="128219"/>
                  </a:cubicBezTo>
                  <a:cubicBezTo>
                    <a:pt x="142503" y="124437"/>
                    <a:pt x="141000" y="120811"/>
                    <a:pt x="138328" y="118135"/>
                  </a:cubicBezTo>
                  <a:lnTo>
                    <a:pt x="24028" y="3835"/>
                  </a:lnTo>
                  <a:cubicBezTo>
                    <a:pt x="18255" y="-1545"/>
                    <a:pt x="9214" y="-1226"/>
                    <a:pt x="3835" y="4547"/>
                  </a:cubicBezTo>
                  <a:cubicBezTo>
                    <a:pt x="-1278" y="10034"/>
                    <a:pt x="-1278" y="18541"/>
                    <a:pt x="3835" y="24028"/>
                  </a:cubicBezTo>
                  <a:lnTo>
                    <a:pt x="118135" y="138328"/>
                  </a:lnTo>
                  <a:cubicBezTo>
                    <a:pt x="120811" y="141008"/>
                    <a:pt x="124443" y="142515"/>
                    <a:pt x="128231" y="14251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7" name="Полилиния 90">
              <a:extLst>
                <a:ext uri="{FF2B5EF4-FFF2-40B4-BE49-F238E27FC236}">
                  <a16:creationId xmlns:a16="http://schemas.microsoft.com/office/drawing/2014/main" id="{00D2106E-26CF-48F3-ADD7-FC6AFE79FC67}"/>
                </a:ext>
              </a:extLst>
            </p:cNvPr>
            <p:cNvSpPr/>
            <p:nvPr/>
          </p:nvSpPr>
          <p:spPr>
            <a:xfrm>
              <a:off x="9496532" y="2348963"/>
              <a:ext cx="134464" cy="134464"/>
            </a:xfrm>
            <a:custGeom>
              <a:avLst/>
              <a:gdLst>
                <a:gd name="connsiteX0" fmla="*/ 4178 w 133350"/>
                <a:gd name="connsiteY0" fmla="*/ 138328 h 133350"/>
                <a:gd name="connsiteX1" fmla="*/ 24371 w 133350"/>
                <a:gd name="connsiteY1" fmla="*/ 138328 h 133350"/>
                <a:gd name="connsiteX2" fmla="*/ 138671 w 133350"/>
                <a:gd name="connsiteY2" fmla="*/ 24028 h 133350"/>
                <a:gd name="connsiteX3" fmla="*/ 137959 w 133350"/>
                <a:gd name="connsiteY3" fmla="*/ 3835 h 133350"/>
                <a:gd name="connsiteX4" fmla="*/ 118478 w 133350"/>
                <a:gd name="connsiteY4" fmla="*/ 3835 h 133350"/>
                <a:gd name="connsiteX5" fmla="*/ 4178 w 133350"/>
                <a:gd name="connsiteY5" fmla="*/ 118135 h 133350"/>
                <a:gd name="connsiteX6" fmla="*/ 4178 w 133350"/>
                <a:gd name="connsiteY6" fmla="*/ 1383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133350">
                  <a:moveTo>
                    <a:pt x="4178" y="138328"/>
                  </a:moveTo>
                  <a:cubicBezTo>
                    <a:pt x="9757" y="143899"/>
                    <a:pt x="18793" y="143899"/>
                    <a:pt x="24371" y="138328"/>
                  </a:cubicBezTo>
                  <a:lnTo>
                    <a:pt x="138671" y="24028"/>
                  </a:lnTo>
                  <a:cubicBezTo>
                    <a:pt x="144051" y="18255"/>
                    <a:pt x="143732" y="9214"/>
                    <a:pt x="137959" y="3835"/>
                  </a:cubicBezTo>
                  <a:cubicBezTo>
                    <a:pt x="132472" y="-1278"/>
                    <a:pt x="123965" y="-1278"/>
                    <a:pt x="118478" y="3835"/>
                  </a:cubicBezTo>
                  <a:lnTo>
                    <a:pt x="4178" y="118135"/>
                  </a:lnTo>
                  <a:cubicBezTo>
                    <a:pt x="-1393" y="123713"/>
                    <a:pt x="-1393" y="132749"/>
                    <a:pt x="4178" y="138328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8" name="Полилиния 91">
              <a:extLst>
                <a:ext uri="{FF2B5EF4-FFF2-40B4-BE49-F238E27FC236}">
                  <a16:creationId xmlns:a16="http://schemas.microsoft.com/office/drawing/2014/main" id="{820F6413-3871-4018-9786-42CB4805E89D}"/>
                </a:ext>
              </a:extLst>
            </p:cNvPr>
            <p:cNvSpPr/>
            <p:nvPr/>
          </p:nvSpPr>
          <p:spPr>
            <a:xfrm>
              <a:off x="8987116" y="2867611"/>
              <a:ext cx="144069" cy="144069"/>
            </a:xfrm>
            <a:custGeom>
              <a:avLst/>
              <a:gdLst>
                <a:gd name="connsiteX0" fmla="*/ 118847 w 142875"/>
                <a:gd name="connsiteY0" fmla="*/ 3835 h 142875"/>
                <a:gd name="connsiteX1" fmla="*/ 4547 w 142875"/>
                <a:gd name="connsiteY1" fmla="*/ 118135 h 142875"/>
                <a:gd name="connsiteX2" fmla="*/ 3835 w 142875"/>
                <a:gd name="connsiteY2" fmla="*/ 138328 h 142875"/>
                <a:gd name="connsiteX3" fmla="*/ 24028 w 142875"/>
                <a:gd name="connsiteY3" fmla="*/ 139041 h 142875"/>
                <a:gd name="connsiteX4" fmla="*/ 24740 w 142875"/>
                <a:gd name="connsiteY4" fmla="*/ 138328 h 142875"/>
                <a:gd name="connsiteX5" fmla="*/ 139040 w 142875"/>
                <a:gd name="connsiteY5" fmla="*/ 24028 h 142875"/>
                <a:gd name="connsiteX6" fmla="*/ 138328 w 142875"/>
                <a:gd name="connsiteY6" fmla="*/ 3835 h 142875"/>
                <a:gd name="connsiteX7" fmla="*/ 118847 w 142875"/>
                <a:gd name="connsiteY7" fmla="*/ 383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2875" h="142875">
                  <a:moveTo>
                    <a:pt x="118847" y="3835"/>
                  </a:moveTo>
                  <a:lnTo>
                    <a:pt x="4547" y="118135"/>
                  </a:lnTo>
                  <a:cubicBezTo>
                    <a:pt x="-1226" y="123514"/>
                    <a:pt x="-1545" y="132555"/>
                    <a:pt x="3835" y="138328"/>
                  </a:cubicBezTo>
                  <a:cubicBezTo>
                    <a:pt x="9214" y="144101"/>
                    <a:pt x="18255" y="144420"/>
                    <a:pt x="24028" y="139041"/>
                  </a:cubicBezTo>
                  <a:cubicBezTo>
                    <a:pt x="24274" y="138811"/>
                    <a:pt x="24511" y="138574"/>
                    <a:pt x="24740" y="138328"/>
                  </a:cubicBezTo>
                  <a:lnTo>
                    <a:pt x="139040" y="24028"/>
                  </a:lnTo>
                  <a:cubicBezTo>
                    <a:pt x="144420" y="18255"/>
                    <a:pt x="144101" y="9214"/>
                    <a:pt x="138328" y="3835"/>
                  </a:cubicBezTo>
                  <a:cubicBezTo>
                    <a:pt x="132841" y="-1278"/>
                    <a:pt x="124334" y="-1278"/>
                    <a:pt x="118847" y="383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9" name="Полилиния 92">
              <a:extLst>
                <a:ext uri="{FF2B5EF4-FFF2-40B4-BE49-F238E27FC236}">
                  <a16:creationId xmlns:a16="http://schemas.microsoft.com/office/drawing/2014/main" id="{17F57BD1-FAE0-4A3D-94C3-186DF7C38419}"/>
                </a:ext>
              </a:extLst>
            </p:cNvPr>
            <p:cNvSpPr/>
            <p:nvPr/>
          </p:nvSpPr>
          <p:spPr>
            <a:xfrm>
              <a:off x="8997079" y="2780811"/>
              <a:ext cx="48023" cy="48023"/>
            </a:xfrm>
            <a:custGeom>
              <a:avLst/>
              <a:gdLst>
                <a:gd name="connsiteX0" fmla="*/ 47625 w 47625"/>
                <a:gd name="connsiteY0" fmla="*/ 23813 h 47625"/>
                <a:gd name="connsiteX1" fmla="*/ 23813 w 47625"/>
                <a:gd name="connsiteY1" fmla="*/ 47625 h 47625"/>
                <a:gd name="connsiteX2" fmla="*/ 0 w 47625"/>
                <a:gd name="connsiteY2" fmla="*/ 23813 h 47625"/>
                <a:gd name="connsiteX3" fmla="*/ 23813 w 47625"/>
                <a:gd name="connsiteY3" fmla="*/ 0 h 47625"/>
                <a:gd name="connsiteX4" fmla="*/ 47625 w 47625"/>
                <a:gd name="connsiteY4" fmla="*/ 23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0" name="Полилиния 93">
              <a:extLst>
                <a:ext uri="{FF2B5EF4-FFF2-40B4-BE49-F238E27FC236}">
                  <a16:creationId xmlns:a16="http://schemas.microsoft.com/office/drawing/2014/main" id="{CA9E762E-60A1-421D-9A23-AFDF4F119F41}"/>
                </a:ext>
              </a:extLst>
            </p:cNvPr>
            <p:cNvSpPr/>
            <p:nvPr/>
          </p:nvSpPr>
          <p:spPr>
            <a:xfrm>
              <a:off x="8910638" y="2713579"/>
              <a:ext cx="48023" cy="48023"/>
            </a:xfrm>
            <a:custGeom>
              <a:avLst/>
              <a:gdLst>
                <a:gd name="connsiteX0" fmla="*/ 47625 w 47625"/>
                <a:gd name="connsiteY0" fmla="*/ 23813 h 47625"/>
                <a:gd name="connsiteX1" fmla="*/ 23813 w 47625"/>
                <a:gd name="connsiteY1" fmla="*/ 47625 h 47625"/>
                <a:gd name="connsiteX2" fmla="*/ 0 w 47625"/>
                <a:gd name="connsiteY2" fmla="*/ 23813 h 47625"/>
                <a:gd name="connsiteX3" fmla="*/ 23813 w 47625"/>
                <a:gd name="connsiteY3" fmla="*/ 0 h 47625"/>
                <a:gd name="connsiteX4" fmla="*/ 47625 w 47625"/>
                <a:gd name="connsiteY4" fmla="*/ 23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1" name="Полилиния 94">
              <a:extLst>
                <a:ext uri="{FF2B5EF4-FFF2-40B4-BE49-F238E27FC236}">
                  <a16:creationId xmlns:a16="http://schemas.microsoft.com/office/drawing/2014/main" id="{E3C7631A-465B-410B-BA98-2679C91FB62F}"/>
                </a:ext>
              </a:extLst>
            </p:cNvPr>
            <p:cNvSpPr/>
            <p:nvPr/>
          </p:nvSpPr>
          <p:spPr>
            <a:xfrm>
              <a:off x="9679006" y="2588719"/>
              <a:ext cx="48023" cy="48023"/>
            </a:xfrm>
            <a:custGeom>
              <a:avLst/>
              <a:gdLst>
                <a:gd name="connsiteX0" fmla="*/ 47625 w 47625"/>
                <a:gd name="connsiteY0" fmla="*/ 23813 h 47625"/>
                <a:gd name="connsiteX1" fmla="*/ 23813 w 47625"/>
                <a:gd name="connsiteY1" fmla="*/ 47625 h 47625"/>
                <a:gd name="connsiteX2" fmla="*/ 0 w 47625"/>
                <a:gd name="connsiteY2" fmla="*/ 23813 h 47625"/>
                <a:gd name="connsiteX3" fmla="*/ 23813 w 47625"/>
                <a:gd name="connsiteY3" fmla="*/ 0 h 47625"/>
                <a:gd name="connsiteX4" fmla="*/ 47625 w 47625"/>
                <a:gd name="connsiteY4" fmla="*/ 23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2" name="Полилиния 95">
              <a:extLst>
                <a:ext uri="{FF2B5EF4-FFF2-40B4-BE49-F238E27FC236}">
                  <a16:creationId xmlns:a16="http://schemas.microsoft.com/office/drawing/2014/main" id="{9FE9A9FA-0F14-4F39-88F3-041BE8809743}"/>
                </a:ext>
              </a:extLst>
            </p:cNvPr>
            <p:cNvSpPr/>
            <p:nvPr/>
          </p:nvSpPr>
          <p:spPr>
            <a:xfrm>
              <a:off x="9121939" y="2348604"/>
              <a:ext cx="48023" cy="48023"/>
            </a:xfrm>
            <a:custGeom>
              <a:avLst/>
              <a:gdLst>
                <a:gd name="connsiteX0" fmla="*/ 47625 w 47625"/>
                <a:gd name="connsiteY0" fmla="*/ 23813 h 47625"/>
                <a:gd name="connsiteX1" fmla="*/ 23813 w 47625"/>
                <a:gd name="connsiteY1" fmla="*/ 47625 h 47625"/>
                <a:gd name="connsiteX2" fmla="*/ 0 w 47625"/>
                <a:gd name="connsiteY2" fmla="*/ 23813 h 47625"/>
                <a:gd name="connsiteX3" fmla="*/ 23813 w 47625"/>
                <a:gd name="connsiteY3" fmla="*/ 0 h 47625"/>
                <a:gd name="connsiteX4" fmla="*/ 47625 w 47625"/>
                <a:gd name="connsiteY4" fmla="*/ 23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83" name="Группа 82">
            <a:extLst>
              <a:ext uri="{FF2B5EF4-FFF2-40B4-BE49-F238E27FC236}">
                <a16:creationId xmlns:a16="http://schemas.microsoft.com/office/drawing/2014/main" id="{A81D58D6-269E-4715-81AB-1B69983AFD24}"/>
              </a:ext>
            </a:extLst>
          </p:cNvPr>
          <p:cNvGrpSpPr/>
          <p:nvPr/>
        </p:nvGrpSpPr>
        <p:grpSpPr>
          <a:xfrm>
            <a:off x="6971589" y="2520980"/>
            <a:ext cx="350768" cy="359021"/>
            <a:chOff x="8910638" y="2267501"/>
            <a:chExt cx="816391" cy="835600"/>
          </a:xfrm>
          <a:solidFill>
            <a:schemeClr val="accent1"/>
          </a:solidFill>
        </p:grpSpPr>
        <p:sp>
          <p:nvSpPr>
            <p:cNvPr id="84" name="Полилиния 87">
              <a:extLst>
                <a:ext uri="{FF2B5EF4-FFF2-40B4-BE49-F238E27FC236}">
                  <a16:creationId xmlns:a16="http://schemas.microsoft.com/office/drawing/2014/main" id="{DB310B87-3077-429D-A0B7-D867ECF27685}"/>
                </a:ext>
              </a:extLst>
            </p:cNvPr>
            <p:cNvSpPr/>
            <p:nvPr/>
          </p:nvSpPr>
          <p:spPr>
            <a:xfrm>
              <a:off x="9064325" y="2267501"/>
              <a:ext cx="509044" cy="835600"/>
            </a:xfrm>
            <a:custGeom>
              <a:avLst/>
              <a:gdLst>
                <a:gd name="connsiteX0" fmla="*/ 513194 w 504825"/>
                <a:gd name="connsiteY0" fmla="*/ 413044 h 828675"/>
                <a:gd name="connsiteX1" fmla="*/ 500050 w 504825"/>
                <a:gd name="connsiteY1" fmla="*/ 404281 h 828675"/>
                <a:gd name="connsiteX2" fmla="*/ 335553 w 504825"/>
                <a:gd name="connsiteY2" fmla="*/ 404281 h 828675"/>
                <a:gd name="connsiteX3" fmla="*/ 430803 w 504825"/>
                <a:gd name="connsiteY3" fmla="*/ 17375 h 828675"/>
                <a:gd name="connsiteX4" fmla="*/ 419941 w 504825"/>
                <a:gd name="connsiteY4" fmla="*/ 338 h 828675"/>
                <a:gd name="connsiteX5" fmla="*/ 406705 w 504825"/>
                <a:gd name="connsiteY5" fmla="*/ 4231 h 828675"/>
                <a:gd name="connsiteX6" fmla="*/ 4178 w 504825"/>
                <a:gd name="connsiteY6" fmla="*/ 408472 h 828675"/>
                <a:gd name="connsiteX7" fmla="*/ 4191 w 504825"/>
                <a:gd name="connsiteY7" fmla="*/ 428677 h 828675"/>
                <a:gd name="connsiteX8" fmla="*/ 14275 w 504825"/>
                <a:gd name="connsiteY8" fmla="*/ 432856 h 828675"/>
                <a:gd name="connsiteX9" fmla="*/ 178772 w 504825"/>
                <a:gd name="connsiteY9" fmla="*/ 432856 h 828675"/>
                <a:gd name="connsiteX10" fmla="*/ 83522 w 504825"/>
                <a:gd name="connsiteY10" fmla="*/ 819761 h 828675"/>
                <a:gd name="connsiteX11" fmla="*/ 94384 w 504825"/>
                <a:gd name="connsiteY11" fmla="*/ 836799 h 828675"/>
                <a:gd name="connsiteX12" fmla="*/ 107620 w 504825"/>
                <a:gd name="connsiteY12" fmla="*/ 832906 h 828675"/>
                <a:gd name="connsiteX13" fmla="*/ 510146 w 504825"/>
                <a:gd name="connsiteY13" fmla="*/ 428665 h 828675"/>
                <a:gd name="connsiteX14" fmla="*/ 513194 w 504825"/>
                <a:gd name="connsiteY14" fmla="*/ 413044 h 828675"/>
                <a:gd name="connsiteX15" fmla="*/ 123812 w 504825"/>
                <a:gd name="connsiteY15" fmla="*/ 776613 h 828675"/>
                <a:gd name="connsiteX16" fmla="*/ 211061 w 504825"/>
                <a:gd name="connsiteY16" fmla="*/ 421997 h 828675"/>
                <a:gd name="connsiteX17" fmla="*/ 200621 w 504825"/>
                <a:gd name="connsiteY17" fmla="*/ 404698 h 828675"/>
                <a:gd name="connsiteX18" fmla="*/ 197060 w 504825"/>
                <a:gd name="connsiteY18" fmla="*/ 404281 h 828675"/>
                <a:gd name="connsiteX19" fmla="*/ 48660 w 504825"/>
                <a:gd name="connsiteY19" fmla="*/ 404281 h 828675"/>
                <a:gd name="connsiteX20" fmla="*/ 390512 w 504825"/>
                <a:gd name="connsiteY20" fmla="*/ 60523 h 828675"/>
                <a:gd name="connsiteX21" fmla="*/ 303454 w 504825"/>
                <a:gd name="connsiteY21" fmla="*/ 415139 h 828675"/>
                <a:gd name="connsiteX22" fmla="*/ 313895 w 504825"/>
                <a:gd name="connsiteY22" fmla="*/ 432438 h 828675"/>
                <a:gd name="connsiteX23" fmla="*/ 317265 w 504825"/>
                <a:gd name="connsiteY23" fmla="*/ 432856 h 828675"/>
                <a:gd name="connsiteX24" fmla="*/ 465665 w 504825"/>
                <a:gd name="connsiteY24" fmla="*/ 432856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4825" h="828675">
                  <a:moveTo>
                    <a:pt x="513194" y="413044"/>
                  </a:moveTo>
                  <a:cubicBezTo>
                    <a:pt x="510973" y="407746"/>
                    <a:pt x="505795" y="404294"/>
                    <a:pt x="500050" y="404281"/>
                  </a:cubicBezTo>
                  <a:lnTo>
                    <a:pt x="335553" y="404281"/>
                  </a:lnTo>
                  <a:lnTo>
                    <a:pt x="430803" y="17375"/>
                  </a:lnTo>
                  <a:cubicBezTo>
                    <a:pt x="432508" y="9671"/>
                    <a:pt x="427645" y="2043"/>
                    <a:pt x="419941" y="338"/>
                  </a:cubicBezTo>
                  <a:cubicBezTo>
                    <a:pt x="415153" y="-722"/>
                    <a:pt x="410157" y="748"/>
                    <a:pt x="406705" y="4231"/>
                  </a:cubicBezTo>
                  <a:lnTo>
                    <a:pt x="4178" y="408472"/>
                  </a:lnTo>
                  <a:cubicBezTo>
                    <a:pt x="-1398" y="414055"/>
                    <a:pt x="-1392" y="423101"/>
                    <a:pt x="4191" y="428677"/>
                  </a:cubicBezTo>
                  <a:cubicBezTo>
                    <a:pt x="6867" y="431350"/>
                    <a:pt x="10493" y="432852"/>
                    <a:pt x="14275" y="432856"/>
                  </a:cubicBezTo>
                  <a:lnTo>
                    <a:pt x="178772" y="432856"/>
                  </a:lnTo>
                  <a:lnTo>
                    <a:pt x="83522" y="819761"/>
                  </a:lnTo>
                  <a:cubicBezTo>
                    <a:pt x="81817" y="827466"/>
                    <a:pt x="86680" y="835093"/>
                    <a:pt x="94384" y="836799"/>
                  </a:cubicBezTo>
                  <a:cubicBezTo>
                    <a:pt x="99172" y="837858"/>
                    <a:pt x="104168" y="836389"/>
                    <a:pt x="107620" y="832906"/>
                  </a:cubicBezTo>
                  <a:lnTo>
                    <a:pt x="510146" y="428665"/>
                  </a:lnTo>
                  <a:cubicBezTo>
                    <a:pt x="514237" y="424558"/>
                    <a:pt x="515441" y="418387"/>
                    <a:pt x="513194" y="413044"/>
                  </a:cubicBezTo>
                  <a:close/>
                  <a:moveTo>
                    <a:pt x="123812" y="776613"/>
                  </a:moveTo>
                  <a:lnTo>
                    <a:pt x="211061" y="421997"/>
                  </a:lnTo>
                  <a:cubicBezTo>
                    <a:pt x="212956" y="414337"/>
                    <a:pt x="208281" y="406592"/>
                    <a:pt x="200621" y="404698"/>
                  </a:cubicBezTo>
                  <a:cubicBezTo>
                    <a:pt x="199456" y="404410"/>
                    <a:pt x="198260" y="404270"/>
                    <a:pt x="197060" y="404281"/>
                  </a:cubicBezTo>
                  <a:lnTo>
                    <a:pt x="48660" y="404281"/>
                  </a:lnTo>
                  <a:lnTo>
                    <a:pt x="390512" y="60523"/>
                  </a:lnTo>
                  <a:lnTo>
                    <a:pt x="303454" y="415139"/>
                  </a:lnTo>
                  <a:cubicBezTo>
                    <a:pt x="301560" y="422799"/>
                    <a:pt x="306235" y="430544"/>
                    <a:pt x="313895" y="432438"/>
                  </a:cubicBezTo>
                  <a:cubicBezTo>
                    <a:pt x="314998" y="432711"/>
                    <a:pt x="316129" y="432851"/>
                    <a:pt x="317265" y="432856"/>
                  </a:cubicBezTo>
                  <a:lnTo>
                    <a:pt x="465665" y="4328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5" name="Полилиния 88">
              <a:extLst>
                <a:ext uri="{FF2B5EF4-FFF2-40B4-BE49-F238E27FC236}">
                  <a16:creationId xmlns:a16="http://schemas.microsoft.com/office/drawing/2014/main" id="{43908395-6AD6-46E6-BA23-75E41B56127D}"/>
                </a:ext>
              </a:extLst>
            </p:cNvPr>
            <p:cNvSpPr/>
            <p:nvPr/>
          </p:nvSpPr>
          <p:spPr>
            <a:xfrm>
              <a:off x="9501680" y="2862810"/>
              <a:ext cx="134464" cy="134464"/>
            </a:xfrm>
            <a:custGeom>
              <a:avLst/>
              <a:gdLst>
                <a:gd name="connsiteX0" fmla="*/ 24028 w 133350"/>
                <a:gd name="connsiteY0" fmla="*/ 3835 h 133350"/>
                <a:gd name="connsiteX1" fmla="*/ 3835 w 133350"/>
                <a:gd name="connsiteY1" fmla="*/ 4547 h 133350"/>
                <a:gd name="connsiteX2" fmla="*/ 3835 w 133350"/>
                <a:gd name="connsiteY2" fmla="*/ 24028 h 133350"/>
                <a:gd name="connsiteX3" fmla="*/ 118135 w 133350"/>
                <a:gd name="connsiteY3" fmla="*/ 138328 h 133350"/>
                <a:gd name="connsiteX4" fmla="*/ 138328 w 133350"/>
                <a:gd name="connsiteY4" fmla="*/ 137615 h 133350"/>
                <a:gd name="connsiteX5" fmla="*/ 138328 w 133350"/>
                <a:gd name="connsiteY5" fmla="*/ 118135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33350">
                  <a:moveTo>
                    <a:pt x="24028" y="3835"/>
                  </a:moveTo>
                  <a:cubicBezTo>
                    <a:pt x="18255" y="-1545"/>
                    <a:pt x="9214" y="-1226"/>
                    <a:pt x="3835" y="4547"/>
                  </a:cubicBezTo>
                  <a:cubicBezTo>
                    <a:pt x="-1278" y="10034"/>
                    <a:pt x="-1278" y="18541"/>
                    <a:pt x="3835" y="24028"/>
                  </a:cubicBezTo>
                  <a:lnTo>
                    <a:pt x="118135" y="138328"/>
                  </a:lnTo>
                  <a:cubicBezTo>
                    <a:pt x="123908" y="143707"/>
                    <a:pt x="132948" y="143388"/>
                    <a:pt x="138328" y="137615"/>
                  </a:cubicBezTo>
                  <a:cubicBezTo>
                    <a:pt x="143441" y="132128"/>
                    <a:pt x="143441" y="123622"/>
                    <a:pt x="138328" y="11813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6" name="Полилиния 89">
              <a:extLst>
                <a:ext uri="{FF2B5EF4-FFF2-40B4-BE49-F238E27FC236}">
                  <a16:creationId xmlns:a16="http://schemas.microsoft.com/office/drawing/2014/main" id="{AE6C1558-1466-40D7-9322-2B0E9871C4B3}"/>
                </a:ext>
              </a:extLst>
            </p:cNvPr>
            <p:cNvSpPr/>
            <p:nvPr/>
          </p:nvSpPr>
          <p:spPr>
            <a:xfrm>
              <a:off x="8983032" y="2353766"/>
              <a:ext cx="134464" cy="134464"/>
            </a:xfrm>
            <a:custGeom>
              <a:avLst/>
              <a:gdLst>
                <a:gd name="connsiteX0" fmla="*/ 128231 w 133350"/>
                <a:gd name="connsiteY0" fmla="*/ 142519 h 133350"/>
                <a:gd name="connsiteX1" fmla="*/ 142506 w 133350"/>
                <a:gd name="connsiteY1" fmla="*/ 128219 h 133350"/>
                <a:gd name="connsiteX2" fmla="*/ 138328 w 133350"/>
                <a:gd name="connsiteY2" fmla="*/ 118135 h 133350"/>
                <a:gd name="connsiteX3" fmla="*/ 24028 w 133350"/>
                <a:gd name="connsiteY3" fmla="*/ 3835 h 133350"/>
                <a:gd name="connsiteX4" fmla="*/ 3835 w 133350"/>
                <a:gd name="connsiteY4" fmla="*/ 4547 h 133350"/>
                <a:gd name="connsiteX5" fmla="*/ 3835 w 133350"/>
                <a:gd name="connsiteY5" fmla="*/ 24028 h 133350"/>
                <a:gd name="connsiteX6" fmla="*/ 118135 w 133350"/>
                <a:gd name="connsiteY6" fmla="*/ 138328 h 133350"/>
                <a:gd name="connsiteX7" fmla="*/ 128231 w 133350"/>
                <a:gd name="connsiteY7" fmla="*/ 14251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33350">
                  <a:moveTo>
                    <a:pt x="128231" y="142519"/>
                  </a:moveTo>
                  <a:cubicBezTo>
                    <a:pt x="136122" y="142512"/>
                    <a:pt x="142513" y="136109"/>
                    <a:pt x="142506" y="128219"/>
                  </a:cubicBezTo>
                  <a:cubicBezTo>
                    <a:pt x="142503" y="124437"/>
                    <a:pt x="141000" y="120811"/>
                    <a:pt x="138328" y="118135"/>
                  </a:cubicBezTo>
                  <a:lnTo>
                    <a:pt x="24028" y="3835"/>
                  </a:lnTo>
                  <a:cubicBezTo>
                    <a:pt x="18255" y="-1545"/>
                    <a:pt x="9214" y="-1226"/>
                    <a:pt x="3835" y="4547"/>
                  </a:cubicBezTo>
                  <a:cubicBezTo>
                    <a:pt x="-1278" y="10034"/>
                    <a:pt x="-1278" y="18541"/>
                    <a:pt x="3835" y="24028"/>
                  </a:cubicBezTo>
                  <a:lnTo>
                    <a:pt x="118135" y="138328"/>
                  </a:lnTo>
                  <a:cubicBezTo>
                    <a:pt x="120811" y="141008"/>
                    <a:pt x="124443" y="142515"/>
                    <a:pt x="128231" y="14251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7" name="Полилиния 90">
              <a:extLst>
                <a:ext uri="{FF2B5EF4-FFF2-40B4-BE49-F238E27FC236}">
                  <a16:creationId xmlns:a16="http://schemas.microsoft.com/office/drawing/2014/main" id="{00D2106E-26CF-48F3-ADD7-FC6AFE79FC67}"/>
                </a:ext>
              </a:extLst>
            </p:cNvPr>
            <p:cNvSpPr/>
            <p:nvPr/>
          </p:nvSpPr>
          <p:spPr>
            <a:xfrm>
              <a:off x="9496532" y="2348963"/>
              <a:ext cx="134464" cy="134464"/>
            </a:xfrm>
            <a:custGeom>
              <a:avLst/>
              <a:gdLst>
                <a:gd name="connsiteX0" fmla="*/ 4178 w 133350"/>
                <a:gd name="connsiteY0" fmla="*/ 138328 h 133350"/>
                <a:gd name="connsiteX1" fmla="*/ 24371 w 133350"/>
                <a:gd name="connsiteY1" fmla="*/ 138328 h 133350"/>
                <a:gd name="connsiteX2" fmla="*/ 138671 w 133350"/>
                <a:gd name="connsiteY2" fmla="*/ 24028 h 133350"/>
                <a:gd name="connsiteX3" fmla="*/ 137959 w 133350"/>
                <a:gd name="connsiteY3" fmla="*/ 3835 h 133350"/>
                <a:gd name="connsiteX4" fmla="*/ 118478 w 133350"/>
                <a:gd name="connsiteY4" fmla="*/ 3835 h 133350"/>
                <a:gd name="connsiteX5" fmla="*/ 4178 w 133350"/>
                <a:gd name="connsiteY5" fmla="*/ 118135 h 133350"/>
                <a:gd name="connsiteX6" fmla="*/ 4178 w 133350"/>
                <a:gd name="connsiteY6" fmla="*/ 1383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133350">
                  <a:moveTo>
                    <a:pt x="4178" y="138328"/>
                  </a:moveTo>
                  <a:cubicBezTo>
                    <a:pt x="9757" y="143899"/>
                    <a:pt x="18793" y="143899"/>
                    <a:pt x="24371" y="138328"/>
                  </a:cubicBezTo>
                  <a:lnTo>
                    <a:pt x="138671" y="24028"/>
                  </a:lnTo>
                  <a:cubicBezTo>
                    <a:pt x="144051" y="18255"/>
                    <a:pt x="143732" y="9214"/>
                    <a:pt x="137959" y="3835"/>
                  </a:cubicBezTo>
                  <a:cubicBezTo>
                    <a:pt x="132472" y="-1278"/>
                    <a:pt x="123965" y="-1278"/>
                    <a:pt x="118478" y="3835"/>
                  </a:cubicBezTo>
                  <a:lnTo>
                    <a:pt x="4178" y="118135"/>
                  </a:lnTo>
                  <a:cubicBezTo>
                    <a:pt x="-1393" y="123713"/>
                    <a:pt x="-1393" y="132749"/>
                    <a:pt x="4178" y="138328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8" name="Полилиния 91">
              <a:extLst>
                <a:ext uri="{FF2B5EF4-FFF2-40B4-BE49-F238E27FC236}">
                  <a16:creationId xmlns:a16="http://schemas.microsoft.com/office/drawing/2014/main" id="{820F6413-3871-4018-9786-42CB4805E89D}"/>
                </a:ext>
              </a:extLst>
            </p:cNvPr>
            <p:cNvSpPr/>
            <p:nvPr/>
          </p:nvSpPr>
          <p:spPr>
            <a:xfrm>
              <a:off x="8987116" y="2867611"/>
              <a:ext cx="144069" cy="144069"/>
            </a:xfrm>
            <a:custGeom>
              <a:avLst/>
              <a:gdLst>
                <a:gd name="connsiteX0" fmla="*/ 118847 w 142875"/>
                <a:gd name="connsiteY0" fmla="*/ 3835 h 142875"/>
                <a:gd name="connsiteX1" fmla="*/ 4547 w 142875"/>
                <a:gd name="connsiteY1" fmla="*/ 118135 h 142875"/>
                <a:gd name="connsiteX2" fmla="*/ 3835 w 142875"/>
                <a:gd name="connsiteY2" fmla="*/ 138328 h 142875"/>
                <a:gd name="connsiteX3" fmla="*/ 24028 w 142875"/>
                <a:gd name="connsiteY3" fmla="*/ 139041 h 142875"/>
                <a:gd name="connsiteX4" fmla="*/ 24740 w 142875"/>
                <a:gd name="connsiteY4" fmla="*/ 138328 h 142875"/>
                <a:gd name="connsiteX5" fmla="*/ 139040 w 142875"/>
                <a:gd name="connsiteY5" fmla="*/ 24028 h 142875"/>
                <a:gd name="connsiteX6" fmla="*/ 138328 w 142875"/>
                <a:gd name="connsiteY6" fmla="*/ 3835 h 142875"/>
                <a:gd name="connsiteX7" fmla="*/ 118847 w 142875"/>
                <a:gd name="connsiteY7" fmla="*/ 383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2875" h="142875">
                  <a:moveTo>
                    <a:pt x="118847" y="3835"/>
                  </a:moveTo>
                  <a:lnTo>
                    <a:pt x="4547" y="118135"/>
                  </a:lnTo>
                  <a:cubicBezTo>
                    <a:pt x="-1226" y="123514"/>
                    <a:pt x="-1545" y="132555"/>
                    <a:pt x="3835" y="138328"/>
                  </a:cubicBezTo>
                  <a:cubicBezTo>
                    <a:pt x="9214" y="144101"/>
                    <a:pt x="18255" y="144420"/>
                    <a:pt x="24028" y="139041"/>
                  </a:cubicBezTo>
                  <a:cubicBezTo>
                    <a:pt x="24274" y="138811"/>
                    <a:pt x="24511" y="138574"/>
                    <a:pt x="24740" y="138328"/>
                  </a:cubicBezTo>
                  <a:lnTo>
                    <a:pt x="139040" y="24028"/>
                  </a:lnTo>
                  <a:cubicBezTo>
                    <a:pt x="144420" y="18255"/>
                    <a:pt x="144101" y="9214"/>
                    <a:pt x="138328" y="3835"/>
                  </a:cubicBezTo>
                  <a:cubicBezTo>
                    <a:pt x="132841" y="-1278"/>
                    <a:pt x="124334" y="-1278"/>
                    <a:pt x="118847" y="383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9" name="Полилиния 92">
              <a:extLst>
                <a:ext uri="{FF2B5EF4-FFF2-40B4-BE49-F238E27FC236}">
                  <a16:creationId xmlns:a16="http://schemas.microsoft.com/office/drawing/2014/main" id="{17F57BD1-FAE0-4A3D-94C3-186DF7C38419}"/>
                </a:ext>
              </a:extLst>
            </p:cNvPr>
            <p:cNvSpPr/>
            <p:nvPr/>
          </p:nvSpPr>
          <p:spPr>
            <a:xfrm>
              <a:off x="8997079" y="2780811"/>
              <a:ext cx="48023" cy="48023"/>
            </a:xfrm>
            <a:custGeom>
              <a:avLst/>
              <a:gdLst>
                <a:gd name="connsiteX0" fmla="*/ 47625 w 47625"/>
                <a:gd name="connsiteY0" fmla="*/ 23813 h 47625"/>
                <a:gd name="connsiteX1" fmla="*/ 23813 w 47625"/>
                <a:gd name="connsiteY1" fmla="*/ 47625 h 47625"/>
                <a:gd name="connsiteX2" fmla="*/ 0 w 47625"/>
                <a:gd name="connsiteY2" fmla="*/ 23813 h 47625"/>
                <a:gd name="connsiteX3" fmla="*/ 23813 w 47625"/>
                <a:gd name="connsiteY3" fmla="*/ 0 h 47625"/>
                <a:gd name="connsiteX4" fmla="*/ 47625 w 47625"/>
                <a:gd name="connsiteY4" fmla="*/ 23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0" name="Полилиния 93">
              <a:extLst>
                <a:ext uri="{FF2B5EF4-FFF2-40B4-BE49-F238E27FC236}">
                  <a16:creationId xmlns:a16="http://schemas.microsoft.com/office/drawing/2014/main" id="{CA9E762E-60A1-421D-9A23-AFDF4F119F41}"/>
                </a:ext>
              </a:extLst>
            </p:cNvPr>
            <p:cNvSpPr/>
            <p:nvPr/>
          </p:nvSpPr>
          <p:spPr>
            <a:xfrm>
              <a:off x="8910638" y="2713579"/>
              <a:ext cx="48023" cy="48023"/>
            </a:xfrm>
            <a:custGeom>
              <a:avLst/>
              <a:gdLst>
                <a:gd name="connsiteX0" fmla="*/ 47625 w 47625"/>
                <a:gd name="connsiteY0" fmla="*/ 23813 h 47625"/>
                <a:gd name="connsiteX1" fmla="*/ 23813 w 47625"/>
                <a:gd name="connsiteY1" fmla="*/ 47625 h 47625"/>
                <a:gd name="connsiteX2" fmla="*/ 0 w 47625"/>
                <a:gd name="connsiteY2" fmla="*/ 23813 h 47625"/>
                <a:gd name="connsiteX3" fmla="*/ 23813 w 47625"/>
                <a:gd name="connsiteY3" fmla="*/ 0 h 47625"/>
                <a:gd name="connsiteX4" fmla="*/ 47625 w 47625"/>
                <a:gd name="connsiteY4" fmla="*/ 23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1" name="Полилиния 94">
              <a:extLst>
                <a:ext uri="{FF2B5EF4-FFF2-40B4-BE49-F238E27FC236}">
                  <a16:creationId xmlns:a16="http://schemas.microsoft.com/office/drawing/2014/main" id="{E3C7631A-465B-410B-BA98-2679C91FB62F}"/>
                </a:ext>
              </a:extLst>
            </p:cNvPr>
            <p:cNvSpPr/>
            <p:nvPr/>
          </p:nvSpPr>
          <p:spPr>
            <a:xfrm>
              <a:off x="9679006" y="2588719"/>
              <a:ext cx="48023" cy="48023"/>
            </a:xfrm>
            <a:custGeom>
              <a:avLst/>
              <a:gdLst>
                <a:gd name="connsiteX0" fmla="*/ 47625 w 47625"/>
                <a:gd name="connsiteY0" fmla="*/ 23813 h 47625"/>
                <a:gd name="connsiteX1" fmla="*/ 23813 w 47625"/>
                <a:gd name="connsiteY1" fmla="*/ 47625 h 47625"/>
                <a:gd name="connsiteX2" fmla="*/ 0 w 47625"/>
                <a:gd name="connsiteY2" fmla="*/ 23813 h 47625"/>
                <a:gd name="connsiteX3" fmla="*/ 23813 w 47625"/>
                <a:gd name="connsiteY3" fmla="*/ 0 h 47625"/>
                <a:gd name="connsiteX4" fmla="*/ 47625 w 47625"/>
                <a:gd name="connsiteY4" fmla="*/ 23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2" name="Полилиния 95">
              <a:extLst>
                <a:ext uri="{FF2B5EF4-FFF2-40B4-BE49-F238E27FC236}">
                  <a16:creationId xmlns:a16="http://schemas.microsoft.com/office/drawing/2014/main" id="{9FE9A9FA-0F14-4F39-88F3-041BE8809743}"/>
                </a:ext>
              </a:extLst>
            </p:cNvPr>
            <p:cNvSpPr/>
            <p:nvPr/>
          </p:nvSpPr>
          <p:spPr>
            <a:xfrm>
              <a:off x="9121939" y="2348604"/>
              <a:ext cx="48023" cy="48023"/>
            </a:xfrm>
            <a:custGeom>
              <a:avLst/>
              <a:gdLst>
                <a:gd name="connsiteX0" fmla="*/ 47625 w 47625"/>
                <a:gd name="connsiteY0" fmla="*/ 23813 h 47625"/>
                <a:gd name="connsiteX1" fmla="*/ 23813 w 47625"/>
                <a:gd name="connsiteY1" fmla="*/ 47625 h 47625"/>
                <a:gd name="connsiteX2" fmla="*/ 0 w 47625"/>
                <a:gd name="connsiteY2" fmla="*/ 23813 h 47625"/>
                <a:gd name="connsiteX3" fmla="*/ 23813 w 47625"/>
                <a:gd name="connsiteY3" fmla="*/ 0 h 47625"/>
                <a:gd name="connsiteX4" fmla="*/ 47625 w 47625"/>
                <a:gd name="connsiteY4" fmla="*/ 23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93" name="Группа 92">
            <a:extLst>
              <a:ext uri="{FF2B5EF4-FFF2-40B4-BE49-F238E27FC236}">
                <a16:creationId xmlns:a16="http://schemas.microsoft.com/office/drawing/2014/main" id="{A81D58D6-269E-4715-81AB-1B69983AFD24}"/>
              </a:ext>
            </a:extLst>
          </p:cNvPr>
          <p:cNvGrpSpPr/>
          <p:nvPr/>
        </p:nvGrpSpPr>
        <p:grpSpPr>
          <a:xfrm>
            <a:off x="2329601" y="1056265"/>
            <a:ext cx="350768" cy="359021"/>
            <a:chOff x="8910638" y="2267501"/>
            <a:chExt cx="816391" cy="835600"/>
          </a:xfrm>
          <a:solidFill>
            <a:schemeClr val="accent1"/>
          </a:solidFill>
        </p:grpSpPr>
        <p:sp>
          <p:nvSpPr>
            <p:cNvPr id="94" name="Полилиния 87">
              <a:extLst>
                <a:ext uri="{FF2B5EF4-FFF2-40B4-BE49-F238E27FC236}">
                  <a16:creationId xmlns:a16="http://schemas.microsoft.com/office/drawing/2014/main" id="{DB310B87-3077-429D-A0B7-D867ECF27685}"/>
                </a:ext>
              </a:extLst>
            </p:cNvPr>
            <p:cNvSpPr/>
            <p:nvPr/>
          </p:nvSpPr>
          <p:spPr>
            <a:xfrm>
              <a:off x="9064325" y="2267501"/>
              <a:ext cx="509044" cy="835600"/>
            </a:xfrm>
            <a:custGeom>
              <a:avLst/>
              <a:gdLst>
                <a:gd name="connsiteX0" fmla="*/ 513194 w 504825"/>
                <a:gd name="connsiteY0" fmla="*/ 413044 h 828675"/>
                <a:gd name="connsiteX1" fmla="*/ 500050 w 504825"/>
                <a:gd name="connsiteY1" fmla="*/ 404281 h 828675"/>
                <a:gd name="connsiteX2" fmla="*/ 335553 w 504825"/>
                <a:gd name="connsiteY2" fmla="*/ 404281 h 828675"/>
                <a:gd name="connsiteX3" fmla="*/ 430803 w 504825"/>
                <a:gd name="connsiteY3" fmla="*/ 17375 h 828675"/>
                <a:gd name="connsiteX4" fmla="*/ 419941 w 504825"/>
                <a:gd name="connsiteY4" fmla="*/ 338 h 828675"/>
                <a:gd name="connsiteX5" fmla="*/ 406705 w 504825"/>
                <a:gd name="connsiteY5" fmla="*/ 4231 h 828675"/>
                <a:gd name="connsiteX6" fmla="*/ 4178 w 504825"/>
                <a:gd name="connsiteY6" fmla="*/ 408472 h 828675"/>
                <a:gd name="connsiteX7" fmla="*/ 4191 w 504825"/>
                <a:gd name="connsiteY7" fmla="*/ 428677 h 828675"/>
                <a:gd name="connsiteX8" fmla="*/ 14275 w 504825"/>
                <a:gd name="connsiteY8" fmla="*/ 432856 h 828675"/>
                <a:gd name="connsiteX9" fmla="*/ 178772 w 504825"/>
                <a:gd name="connsiteY9" fmla="*/ 432856 h 828675"/>
                <a:gd name="connsiteX10" fmla="*/ 83522 w 504825"/>
                <a:gd name="connsiteY10" fmla="*/ 819761 h 828675"/>
                <a:gd name="connsiteX11" fmla="*/ 94384 w 504825"/>
                <a:gd name="connsiteY11" fmla="*/ 836799 h 828675"/>
                <a:gd name="connsiteX12" fmla="*/ 107620 w 504825"/>
                <a:gd name="connsiteY12" fmla="*/ 832906 h 828675"/>
                <a:gd name="connsiteX13" fmla="*/ 510146 w 504825"/>
                <a:gd name="connsiteY13" fmla="*/ 428665 h 828675"/>
                <a:gd name="connsiteX14" fmla="*/ 513194 w 504825"/>
                <a:gd name="connsiteY14" fmla="*/ 413044 h 828675"/>
                <a:gd name="connsiteX15" fmla="*/ 123812 w 504825"/>
                <a:gd name="connsiteY15" fmla="*/ 776613 h 828675"/>
                <a:gd name="connsiteX16" fmla="*/ 211061 w 504825"/>
                <a:gd name="connsiteY16" fmla="*/ 421997 h 828675"/>
                <a:gd name="connsiteX17" fmla="*/ 200621 w 504825"/>
                <a:gd name="connsiteY17" fmla="*/ 404698 h 828675"/>
                <a:gd name="connsiteX18" fmla="*/ 197060 w 504825"/>
                <a:gd name="connsiteY18" fmla="*/ 404281 h 828675"/>
                <a:gd name="connsiteX19" fmla="*/ 48660 w 504825"/>
                <a:gd name="connsiteY19" fmla="*/ 404281 h 828675"/>
                <a:gd name="connsiteX20" fmla="*/ 390512 w 504825"/>
                <a:gd name="connsiteY20" fmla="*/ 60523 h 828675"/>
                <a:gd name="connsiteX21" fmla="*/ 303454 w 504825"/>
                <a:gd name="connsiteY21" fmla="*/ 415139 h 828675"/>
                <a:gd name="connsiteX22" fmla="*/ 313895 w 504825"/>
                <a:gd name="connsiteY22" fmla="*/ 432438 h 828675"/>
                <a:gd name="connsiteX23" fmla="*/ 317265 w 504825"/>
                <a:gd name="connsiteY23" fmla="*/ 432856 h 828675"/>
                <a:gd name="connsiteX24" fmla="*/ 465665 w 504825"/>
                <a:gd name="connsiteY24" fmla="*/ 432856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4825" h="828675">
                  <a:moveTo>
                    <a:pt x="513194" y="413044"/>
                  </a:moveTo>
                  <a:cubicBezTo>
                    <a:pt x="510973" y="407746"/>
                    <a:pt x="505795" y="404294"/>
                    <a:pt x="500050" y="404281"/>
                  </a:cubicBezTo>
                  <a:lnTo>
                    <a:pt x="335553" y="404281"/>
                  </a:lnTo>
                  <a:lnTo>
                    <a:pt x="430803" y="17375"/>
                  </a:lnTo>
                  <a:cubicBezTo>
                    <a:pt x="432508" y="9671"/>
                    <a:pt x="427645" y="2043"/>
                    <a:pt x="419941" y="338"/>
                  </a:cubicBezTo>
                  <a:cubicBezTo>
                    <a:pt x="415153" y="-722"/>
                    <a:pt x="410157" y="748"/>
                    <a:pt x="406705" y="4231"/>
                  </a:cubicBezTo>
                  <a:lnTo>
                    <a:pt x="4178" y="408472"/>
                  </a:lnTo>
                  <a:cubicBezTo>
                    <a:pt x="-1398" y="414055"/>
                    <a:pt x="-1392" y="423101"/>
                    <a:pt x="4191" y="428677"/>
                  </a:cubicBezTo>
                  <a:cubicBezTo>
                    <a:pt x="6867" y="431350"/>
                    <a:pt x="10493" y="432852"/>
                    <a:pt x="14275" y="432856"/>
                  </a:cubicBezTo>
                  <a:lnTo>
                    <a:pt x="178772" y="432856"/>
                  </a:lnTo>
                  <a:lnTo>
                    <a:pt x="83522" y="819761"/>
                  </a:lnTo>
                  <a:cubicBezTo>
                    <a:pt x="81817" y="827466"/>
                    <a:pt x="86680" y="835093"/>
                    <a:pt x="94384" y="836799"/>
                  </a:cubicBezTo>
                  <a:cubicBezTo>
                    <a:pt x="99172" y="837858"/>
                    <a:pt x="104168" y="836389"/>
                    <a:pt x="107620" y="832906"/>
                  </a:cubicBezTo>
                  <a:lnTo>
                    <a:pt x="510146" y="428665"/>
                  </a:lnTo>
                  <a:cubicBezTo>
                    <a:pt x="514237" y="424558"/>
                    <a:pt x="515441" y="418387"/>
                    <a:pt x="513194" y="413044"/>
                  </a:cubicBezTo>
                  <a:close/>
                  <a:moveTo>
                    <a:pt x="123812" y="776613"/>
                  </a:moveTo>
                  <a:lnTo>
                    <a:pt x="211061" y="421997"/>
                  </a:lnTo>
                  <a:cubicBezTo>
                    <a:pt x="212956" y="414337"/>
                    <a:pt x="208281" y="406592"/>
                    <a:pt x="200621" y="404698"/>
                  </a:cubicBezTo>
                  <a:cubicBezTo>
                    <a:pt x="199456" y="404410"/>
                    <a:pt x="198260" y="404270"/>
                    <a:pt x="197060" y="404281"/>
                  </a:cubicBezTo>
                  <a:lnTo>
                    <a:pt x="48660" y="404281"/>
                  </a:lnTo>
                  <a:lnTo>
                    <a:pt x="390512" y="60523"/>
                  </a:lnTo>
                  <a:lnTo>
                    <a:pt x="303454" y="415139"/>
                  </a:lnTo>
                  <a:cubicBezTo>
                    <a:pt x="301560" y="422799"/>
                    <a:pt x="306235" y="430544"/>
                    <a:pt x="313895" y="432438"/>
                  </a:cubicBezTo>
                  <a:cubicBezTo>
                    <a:pt x="314998" y="432711"/>
                    <a:pt x="316129" y="432851"/>
                    <a:pt x="317265" y="432856"/>
                  </a:cubicBezTo>
                  <a:lnTo>
                    <a:pt x="465665" y="4328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4" name="Полилиния 88">
              <a:extLst>
                <a:ext uri="{FF2B5EF4-FFF2-40B4-BE49-F238E27FC236}">
                  <a16:creationId xmlns:a16="http://schemas.microsoft.com/office/drawing/2014/main" id="{43908395-6AD6-46E6-BA23-75E41B56127D}"/>
                </a:ext>
              </a:extLst>
            </p:cNvPr>
            <p:cNvSpPr/>
            <p:nvPr/>
          </p:nvSpPr>
          <p:spPr>
            <a:xfrm>
              <a:off x="9501680" y="2862810"/>
              <a:ext cx="134464" cy="134464"/>
            </a:xfrm>
            <a:custGeom>
              <a:avLst/>
              <a:gdLst>
                <a:gd name="connsiteX0" fmla="*/ 24028 w 133350"/>
                <a:gd name="connsiteY0" fmla="*/ 3835 h 133350"/>
                <a:gd name="connsiteX1" fmla="*/ 3835 w 133350"/>
                <a:gd name="connsiteY1" fmla="*/ 4547 h 133350"/>
                <a:gd name="connsiteX2" fmla="*/ 3835 w 133350"/>
                <a:gd name="connsiteY2" fmla="*/ 24028 h 133350"/>
                <a:gd name="connsiteX3" fmla="*/ 118135 w 133350"/>
                <a:gd name="connsiteY3" fmla="*/ 138328 h 133350"/>
                <a:gd name="connsiteX4" fmla="*/ 138328 w 133350"/>
                <a:gd name="connsiteY4" fmla="*/ 137615 h 133350"/>
                <a:gd name="connsiteX5" fmla="*/ 138328 w 133350"/>
                <a:gd name="connsiteY5" fmla="*/ 118135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33350">
                  <a:moveTo>
                    <a:pt x="24028" y="3835"/>
                  </a:moveTo>
                  <a:cubicBezTo>
                    <a:pt x="18255" y="-1545"/>
                    <a:pt x="9214" y="-1226"/>
                    <a:pt x="3835" y="4547"/>
                  </a:cubicBezTo>
                  <a:cubicBezTo>
                    <a:pt x="-1278" y="10034"/>
                    <a:pt x="-1278" y="18541"/>
                    <a:pt x="3835" y="24028"/>
                  </a:cubicBezTo>
                  <a:lnTo>
                    <a:pt x="118135" y="138328"/>
                  </a:lnTo>
                  <a:cubicBezTo>
                    <a:pt x="123908" y="143707"/>
                    <a:pt x="132948" y="143388"/>
                    <a:pt x="138328" y="137615"/>
                  </a:cubicBezTo>
                  <a:cubicBezTo>
                    <a:pt x="143441" y="132128"/>
                    <a:pt x="143441" y="123622"/>
                    <a:pt x="138328" y="11813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5" name="Полилиния 89">
              <a:extLst>
                <a:ext uri="{FF2B5EF4-FFF2-40B4-BE49-F238E27FC236}">
                  <a16:creationId xmlns:a16="http://schemas.microsoft.com/office/drawing/2014/main" id="{AE6C1558-1466-40D7-9322-2B0E9871C4B3}"/>
                </a:ext>
              </a:extLst>
            </p:cNvPr>
            <p:cNvSpPr/>
            <p:nvPr/>
          </p:nvSpPr>
          <p:spPr>
            <a:xfrm>
              <a:off x="8983032" y="2353766"/>
              <a:ext cx="134464" cy="134464"/>
            </a:xfrm>
            <a:custGeom>
              <a:avLst/>
              <a:gdLst>
                <a:gd name="connsiteX0" fmla="*/ 128231 w 133350"/>
                <a:gd name="connsiteY0" fmla="*/ 142519 h 133350"/>
                <a:gd name="connsiteX1" fmla="*/ 142506 w 133350"/>
                <a:gd name="connsiteY1" fmla="*/ 128219 h 133350"/>
                <a:gd name="connsiteX2" fmla="*/ 138328 w 133350"/>
                <a:gd name="connsiteY2" fmla="*/ 118135 h 133350"/>
                <a:gd name="connsiteX3" fmla="*/ 24028 w 133350"/>
                <a:gd name="connsiteY3" fmla="*/ 3835 h 133350"/>
                <a:gd name="connsiteX4" fmla="*/ 3835 w 133350"/>
                <a:gd name="connsiteY4" fmla="*/ 4547 h 133350"/>
                <a:gd name="connsiteX5" fmla="*/ 3835 w 133350"/>
                <a:gd name="connsiteY5" fmla="*/ 24028 h 133350"/>
                <a:gd name="connsiteX6" fmla="*/ 118135 w 133350"/>
                <a:gd name="connsiteY6" fmla="*/ 138328 h 133350"/>
                <a:gd name="connsiteX7" fmla="*/ 128231 w 133350"/>
                <a:gd name="connsiteY7" fmla="*/ 14251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33350">
                  <a:moveTo>
                    <a:pt x="128231" y="142519"/>
                  </a:moveTo>
                  <a:cubicBezTo>
                    <a:pt x="136122" y="142512"/>
                    <a:pt x="142513" y="136109"/>
                    <a:pt x="142506" y="128219"/>
                  </a:cubicBezTo>
                  <a:cubicBezTo>
                    <a:pt x="142503" y="124437"/>
                    <a:pt x="141000" y="120811"/>
                    <a:pt x="138328" y="118135"/>
                  </a:cubicBezTo>
                  <a:lnTo>
                    <a:pt x="24028" y="3835"/>
                  </a:lnTo>
                  <a:cubicBezTo>
                    <a:pt x="18255" y="-1545"/>
                    <a:pt x="9214" y="-1226"/>
                    <a:pt x="3835" y="4547"/>
                  </a:cubicBezTo>
                  <a:cubicBezTo>
                    <a:pt x="-1278" y="10034"/>
                    <a:pt x="-1278" y="18541"/>
                    <a:pt x="3835" y="24028"/>
                  </a:cubicBezTo>
                  <a:lnTo>
                    <a:pt x="118135" y="138328"/>
                  </a:lnTo>
                  <a:cubicBezTo>
                    <a:pt x="120811" y="141008"/>
                    <a:pt x="124443" y="142515"/>
                    <a:pt x="128231" y="14251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6" name="Полилиния 90">
              <a:extLst>
                <a:ext uri="{FF2B5EF4-FFF2-40B4-BE49-F238E27FC236}">
                  <a16:creationId xmlns:a16="http://schemas.microsoft.com/office/drawing/2014/main" id="{00D2106E-26CF-48F3-ADD7-FC6AFE79FC67}"/>
                </a:ext>
              </a:extLst>
            </p:cNvPr>
            <p:cNvSpPr/>
            <p:nvPr/>
          </p:nvSpPr>
          <p:spPr>
            <a:xfrm>
              <a:off x="9496532" y="2348963"/>
              <a:ext cx="134464" cy="134464"/>
            </a:xfrm>
            <a:custGeom>
              <a:avLst/>
              <a:gdLst>
                <a:gd name="connsiteX0" fmla="*/ 4178 w 133350"/>
                <a:gd name="connsiteY0" fmla="*/ 138328 h 133350"/>
                <a:gd name="connsiteX1" fmla="*/ 24371 w 133350"/>
                <a:gd name="connsiteY1" fmla="*/ 138328 h 133350"/>
                <a:gd name="connsiteX2" fmla="*/ 138671 w 133350"/>
                <a:gd name="connsiteY2" fmla="*/ 24028 h 133350"/>
                <a:gd name="connsiteX3" fmla="*/ 137959 w 133350"/>
                <a:gd name="connsiteY3" fmla="*/ 3835 h 133350"/>
                <a:gd name="connsiteX4" fmla="*/ 118478 w 133350"/>
                <a:gd name="connsiteY4" fmla="*/ 3835 h 133350"/>
                <a:gd name="connsiteX5" fmla="*/ 4178 w 133350"/>
                <a:gd name="connsiteY5" fmla="*/ 118135 h 133350"/>
                <a:gd name="connsiteX6" fmla="*/ 4178 w 133350"/>
                <a:gd name="connsiteY6" fmla="*/ 1383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133350">
                  <a:moveTo>
                    <a:pt x="4178" y="138328"/>
                  </a:moveTo>
                  <a:cubicBezTo>
                    <a:pt x="9757" y="143899"/>
                    <a:pt x="18793" y="143899"/>
                    <a:pt x="24371" y="138328"/>
                  </a:cubicBezTo>
                  <a:lnTo>
                    <a:pt x="138671" y="24028"/>
                  </a:lnTo>
                  <a:cubicBezTo>
                    <a:pt x="144051" y="18255"/>
                    <a:pt x="143732" y="9214"/>
                    <a:pt x="137959" y="3835"/>
                  </a:cubicBezTo>
                  <a:cubicBezTo>
                    <a:pt x="132472" y="-1278"/>
                    <a:pt x="123965" y="-1278"/>
                    <a:pt x="118478" y="3835"/>
                  </a:cubicBezTo>
                  <a:lnTo>
                    <a:pt x="4178" y="118135"/>
                  </a:lnTo>
                  <a:cubicBezTo>
                    <a:pt x="-1393" y="123713"/>
                    <a:pt x="-1393" y="132749"/>
                    <a:pt x="4178" y="138328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7" name="Полилиния 91">
              <a:extLst>
                <a:ext uri="{FF2B5EF4-FFF2-40B4-BE49-F238E27FC236}">
                  <a16:creationId xmlns:a16="http://schemas.microsoft.com/office/drawing/2014/main" id="{820F6413-3871-4018-9786-42CB4805E89D}"/>
                </a:ext>
              </a:extLst>
            </p:cNvPr>
            <p:cNvSpPr/>
            <p:nvPr/>
          </p:nvSpPr>
          <p:spPr>
            <a:xfrm>
              <a:off x="8987116" y="2867611"/>
              <a:ext cx="144069" cy="144069"/>
            </a:xfrm>
            <a:custGeom>
              <a:avLst/>
              <a:gdLst>
                <a:gd name="connsiteX0" fmla="*/ 118847 w 142875"/>
                <a:gd name="connsiteY0" fmla="*/ 3835 h 142875"/>
                <a:gd name="connsiteX1" fmla="*/ 4547 w 142875"/>
                <a:gd name="connsiteY1" fmla="*/ 118135 h 142875"/>
                <a:gd name="connsiteX2" fmla="*/ 3835 w 142875"/>
                <a:gd name="connsiteY2" fmla="*/ 138328 h 142875"/>
                <a:gd name="connsiteX3" fmla="*/ 24028 w 142875"/>
                <a:gd name="connsiteY3" fmla="*/ 139041 h 142875"/>
                <a:gd name="connsiteX4" fmla="*/ 24740 w 142875"/>
                <a:gd name="connsiteY4" fmla="*/ 138328 h 142875"/>
                <a:gd name="connsiteX5" fmla="*/ 139040 w 142875"/>
                <a:gd name="connsiteY5" fmla="*/ 24028 h 142875"/>
                <a:gd name="connsiteX6" fmla="*/ 138328 w 142875"/>
                <a:gd name="connsiteY6" fmla="*/ 3835 h 142875"/>
                <a:gd name="connsiteX7" fmla="*/ 118847 w 142875"/>
                <a:gd name="connsiteY7" fmla="*/ 383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2875" h="142875">
                  <a:moveTo>
                    <a:pt x="118847" y="3835"/>
                  </a:moveTo>
                  <a:lnTo>
                    <a:pt x="4547" y="118135"/>
                  </a:lnTo>
                  <a:cubicBezTo>
                    <a:pt x="-1226" y="123514"/>
                    <a:pt x="-1545" y="132555"/>
                    <a:pt x="3835" y="138328"/>
                  </a:cubicBezTo>
                  <a:cubicBezTo>
                    <a:pt x="9214" y="144101"/>
                    <a:pt x="18255" y="144420"/>
                    <a:pt x="24028" y="139041"/>
                  </a:cubicBezTo>
                  <a:cubicBezTo>
                    <a:pt x="24274" y="138811"/>
                    <a:pt x="24511" y="138574"/>
                    <a:pt x="24740" y="138328"/>
                  </a:cubicBezTo>
                  <a:lnTo>
                    <a:pt x="139040" y="24028"/>
                  </a:lnTo>
                  <a:cubicBezTo>
                    <a:pt x="144420" y="18255"/>
                    <a:pt x="144101" y="9214"/>
                    <a:pt x="138328" y="3835"/>
                  </a:cubicBezTo>
                  <a:cubicBezTo>
                    <a:pt x="132841" y="-1278"/>
                    <a:pt x="124334" y="-1278"/>
                    <a:pt x="118847" y="383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8" name="Полилиния 92">
              <a:extLst>
                <a:ext uri="{FF2B5EF4-FFF2-40B4-BE49-F238E27FC236}">
                  <a16:creationId xmlns:a16="http://schemas.microsoft.com/office/drawing/2014/main" id="{17F57BD1-FAE0-4A3D-94C3-186DF7C38419}"/>
                </a:ext>
              </a:extLst>
            </p:cNvPr>
            <p:cNvSpPr/>
            <p:nvPr/>
          </p:nvSpPr>
          <p:spPr>
            <a:xfrm>
              <a:off x="8997079" y="2780811"/>
              <a:ext cx="48023" cy="48023"/>
            </a:xfrm>
            <a:custGeom>
              <a:avLst/>
              <a:gdLst>
                <a:gd name="connsiteX0" fmla="*/ 47625 w 47625"/>
                <a:gd name="connsiteY0" fmla="*/ 23813 h 47625"/>
                <a:gd name="connsiteX1" fmla="*/ 23813 w 47625"/>
                <a:gd name="connsiteY1" fmla="*/ 47625 h 47625"/>
                <a:gd name="connsiteX2" fmla="*/ 0 w 47625"/>
                <a:gd name="connsiteY2" fmla="*/ 23813 h 47625"/>
                <a:gd name="connsiteX3" fmla="*/ 23813 w 47625"/>
                <a:gd name="connsiteY3" fmla="*/ 0 h 47625"/>
                <a:gd name="connsiteX4" fmla="*/ 47625 w 47625"/>
                <a:gd name="connsiteY4" fmla="*/ 23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9" name="Полилиния 93">
              <a:extLst>
                <a:ext uri="{FF2B5EF4-FFF2-40B4-BE49-F238E27FC236}">
                  <a16:creationId xmlns:a16="http://schemas.microsoft.com/office/drawing/2014/main" id="{CA9E762E-60A1-421D-9A23-AFDF4F119F41}"/>
                </a:ext>
              </a:extLst>
            </p:cNvPr>
            <p:cNvSpPr/>
            <p:nvPr/>
          </p:nvSpPr>
          <p:spPr>
            <a:xfrm>
              <a:off x="8910638" y="2713579"/>
              <a:ext cx="48023" cy="48023"/>
            </a:xfrm>
            <a:custGeom>
              <a:avLst/>
              <a:gdLst>
                <a:gd name="connsiteX0" fmla="*/ 47625 w 47625"/>
                <a:gd name="connsiteY0" fmla="*/ 23813 h 47625"/>
                <a:gd name="connsiteX1" fmla="*/ 23813 w 47625"/>
                <a:gd name="connsiteY1" fmla="*/ 47625 h 47625"/>
                <a:gd name="connsiteX2" fmla="*/ 0 w 47625"/>
                <a:gd name="connsiteY2" fmla="*/ 23813 h 47625"/>
                <a:gd name="connsiteX3" fmla="*/ 23813 w 47625"/>
                <a:gd name="connsiteY3" fmla="*/ 0 h 47625"/>
                <a:gd name="connsiteX4" fmla="*/ 47625 w 47625"/>
                <a:gd name="connsiteY4" fmla="*/ 23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0" name="Полилиния 94">
              <a:extLst>
                <a:ext uri="{FF2B5EF4-FFF2-40B4-BE49-F238E27FC236}">
                  <a16:creationId xmlns:a16="http://schemas.microsoft.com/office/drawing/2014/main" id="{E3C7631A-465B-410B-BA98-2679C91FB62F}"/>
                </a:ext>
              </a:extLst>
            </p:cNvPr>
            <p:cNvSpPr/>
            <p:nvPr/>
          </p:nvSpPr>
          <p:spPr>
            <a:xfrm>
              <a:off x="9679006" y="2588719"/>
              <a:ext cx="48023" cy="48023"/>
            </a:xfrm>
            <a:custGeom>
              <a:avLst/>
              <a:gdLst>
                <a:gd name="connsiteX0" fmla="*/ 47625 w 47625"/>
                <a:gd name="connsiteY0" fmla="*/ 23813 h 47625"/>
                <a:gd name="connsiteX1" fmla="*/ 23813 w 47625"/>
                <a:gd name="connsiteY1" fmla="*/ 47625 h 47625"/>
                <a:gd name="connsiteX2" fmla="*/ 0 w 47625"/>
                <a:gd name="connsiteY2" fmla="*/ 23813 h 47625"/>
                <a:gd name="connsiteX3" fmla="*/ 23813 w 47625"/>
                <a:gd name="connsiteY3" fmla="*/ 0 h 47625"/>
                <a:gd name="connsiteX4" fmla="*/ 47625 w 47625"/>
                <a:gd name="connsiteY4" fmla="*/ 23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1" name="Полилиния 95">
              <a:extLst>
                <a:ext uri="{FF2B5EF4-FFF2-40B4-BE49-F238E27FC236}">
                  <a16:creationId xmlns:a16="http://schemas.microsoft.com/office/drawing/2014/main" id="{9FE9A9FA-0F14-4F39-88F3-041BE8809743}"/>
                </a:ext>
              </a:extLst>
            </p:cNvPr>
            <p:cNvSpPr/>
            <p:nvPr/>
          </p:nvSpPr>
          <p:spPr>
            <a:xfrm>
              <a:off x="9121939" y="2348604"/>
              <a:ext cx="48023" cy="48023"/>
            </a:xfrm>
            <a:custGeom>
              <a:avLst/>
              <a:gdLst>
                <a:gd name="connsiteX0" fmla="*/ 47625 w 47625"/>
                <a:gd name="connsiteY0" fmla="*/ 23813 h 47625"/>
                <a:gd name="connsiteX1" fmla="*/ 23813 w 47625"/>
                <a:gd name="connsiteY1" fmla="*/ 47625 h 47625"/>
                <a:gd name="connsiteX2" fmla="*/ 0 w 47625"/>
                <a:gd name="connsiteY2" fmla="*/ 23813 h 47625"/>
                <a:gd name="connsiteX3" fmla="*/ 23813 w 47625"/>
                <a:gd name="connsiteY3" fmla="*/ 0 h 47625"/>
                <a:gd name="connsiteX4" fmla="*/ 47625 w 47625"/>
                <a:gd name="connsiteY4" fmla="*/ 23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122" name="Группа 121">
            <a:extLst>
              <a:ext uri="{FF2B5EF4-FFF2-40B4-BE49-F238E27FC236}">
                <a16:creationId xmlns:a16="http://schemas.microsoft.com/office/drawing/2014/main" id="{A81D58D6-269E-4715-81AB-1B69983AFD24}"/>
              </a:ext>
            </a:extLst>
          </p:cNvPr>
          <p:cNvGrpSpPr/>
          <p:nvPr/>
        </p:nvGrpSpPr>
        <p:grpSpPr>
          <a:xfrm>
            <a:off x="2336580" y="2508831"/>
            <a:ext cx="350768" cy="359021"/>
            <a:chOff x="8910638" y="2267501"/>
            <a:chExt cx="816391" cy="835600"/>
          </a:xfrm>
          <a:solidFill>
            <a:schemeClr val="accent1"/>
          </a:solidFill>
        </p:grpSpPr>
        <p:sp>
          <p:nvSpPr>
            <p:cNvPr id="123" name="Полилиния 87">
              <a:extLst>
                <a:ext uri="{FF2B5EF4-FFF2-40B4-BE49-F238E27FC236}">
                  <a16:creationId xmlns:a16="http://schemas.microsoft.com/office/drawing/2014/main" id="{DB310B87-3077-429D-A0B7-D867ECF27685}"/>
                </a:ext>
              </a:extLst>
            </p:cNvPr>
            <p:cNvSpPr/>
            <p:nvPr/>
          </p:nvSpPr>
          <p:spPr>
            <a:xfrm>
              <a:off x="9064325" y="2267501"/>
              <a:ext cx="509044" cy="835600"/>
            </a:xfrm>
            <a:custGeom>
              <a:avLst/>
              <a:gdLst>
                <a:gd name="connsiteX0" fmla="*/ 513194 w 504825"/>
                <a:gd name="connsiteY0" fmla="*/ 413044 h 828675"/>
                <a:gd name="connsiteX1" fmla="*/ 500050 w 504825"/>
                <a:gd name="connsiteY1" fmla="*/ 404281 h 828675"/>
                <a:gd name="connsiteX2" fmla="*/ 335553 w 504825"/>
                <a:gd name="connsiteY2" fmla="*/ 404281 h 828675"/>
                <a:gd name="connsiteX3" fmla="*/ 430803 w 504825"/>
                <a:gd name="connsiteY3" fmla="*/ 17375 h 828675"/>
                <a:gd name="connsiteX4" fmla="*/ 419941 w 504825"/>
                <a:gd name="connsiteY4" fmla="*/ 338 h 828675"/>
                <a:gd name="connsiteX5" fmla="*/ 406705 w 504825"/>
                <a:gd name="connsiteY5" fmla="*/ 4231 h 828675"/>
                <a:gd name="connsiteX6" fmla="*/ 4178 w 504825"/>
                <a:gd name="connsiteY6" fmla="*/ 408472 h 828675"/>
                <a:gd name="connsiteX7" fmla="*/ 4191 w 504825"/>
                <a:gd name="connsiteY7" fmla="*/ 428677 h 828675"/>
                <a:gd name="connsiteX8" fmla="*/ 14275 w 504825"/>
                <a:gd name="connsiteY8" fmla="*/ 432856 h 828675"/>
                <a:gd name="connsiteX9" fmla="*/ 178772 w 504825"/>
                <a:gd name="connsiteY9" fmla="*/ 432856 h 828675"/>
                <a:gd name="connsiteX10" fmla="*/ 83522 w 504825"/>
                <a:gd name="connsiteY10" fmla="*/ 819761 h 828675"/>
                <a:gd name="connsiteX11" fmla="*/ 94384 w 504825"/>
                <a:gd name="connsiteY11" fmla="*/ 836799 h 828675"/>
                <a:gd name="connsiteX12" fmla="*/ 107620 w 504825"/>
                <a:gd name="connsiteY12" fmla="*/ 832906 h 828675"/>
                <a:gd name="connsiteX13" fmla="*/ 510146 w 504825"/>
                <a:gd name="connsiteY13" fmla="*/ 428665 h 828675"/>
                <a:gd name="connsiteX14" fmla="*/ 513194 w 504825"/>
                <a:gd name="connsiteY14" fmla="*/ 413044 h 828675"/>
                <a:gd name="connsiteX15" fmla="*/ 123812 w 504825"/>
                <a:gd name="connsiteY15" fmla="*/ 776613 h 828675"/>
                <a:gd name="connsiteX16" fmla="*/ 211061 w 504825"/>
                <a:gd name="connsiteY16" fmla="*/ 421997 h 828675"/>
                <a:gd name="connsiteX17" fmla="*/ 200621 w 504825"/>
                <a:gd name="connsiteY17" fmla="*/ 404698 h 828675"/>
                <a:gd name="connsiteX18" fmla="*/ 197060 w 504825"/>
                <a:gd name="connsiteY18" fmla="*/ 404281 h 828675"/>
                <a:gd name="connsiteX19" fmla="*/ 48660 w 504825"/>
                <a:gd name="connsiteY19" fmla="*/ 404281 h 828675"/>
                <a:gd name="connsiteX20" fmla="*/ 390512 w 504825"/>
                <a:gd name="connsiteY20" fmla="*/ 60523 h 828675"/>
                <a:gd name="connsiteX21" fmla="*/ 303454 w 504825"/>
                <a:gd name="connsiteY21" fmla="*/ 415139 h 828675"/>
                <a:gd name="connsiteX22" fmla="*/ 313895 w 504825"/>
                <a:gd name="connsiteY22" fmla="*/ 432438 h 828675"/>
                <a:gd name="connsiteX23" fmla="*/ 317265 w 504825"/>
                <a:gd name="connsiteY23" fmla="*/ 432856 h 828675"/>
                <a:gd name="connsiteX24" fmla="*/ 465665 w 504825"/>
                <a:gd name="connsiteY24" fmla="*/ 432856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4825" h="828675">
                  <a:moveTo>
                    <a:pt x="513194" y="413044"/>
                  </a:moveTo>
                  <a:cubicBezTo>
                    <a:pt x="510973" y="407746"/>
                    <a:pt x="505795" y="404294"/>
                    <a:pt x="500050" y="404281"/>
                  </a:cubicBezTo>
                  <a:lnTo>
                    <a:pt x="335553" y="404281"/>
                  </a:lnTo>
                  <a:lnTo>
                    <a:pt x="430803" y="17375"/>
                  </a:lnTo>
                  <a:cubicBezTo>
                    <a:pt x="432508" y="9671"/>
                    <a:pt x="427645" y="2043"/>
                    <a:pt x="419941" y="338"/>
                  </a:cubicBezTo>
                  <a:cubicBezTo>
                    <a:pt x="415153" y="-722"/>
                    <a:pt x="410157" y="748"/>
                    <a:pt x="406705" y="4231"/>
                  </a:cubicBezTo>
                  <a:lnTo>
                    <a:pt x="4178" y="408472"/>
                  </a:lnTo>
                  <a:cubicBezTo>
                    <a:pt x="-1398" y="414055"/>
                    <a:pt x="-1392" y="423101"/>
                    <a:pt x="4191" y="428677"/>
                  </a:cubicBezTo>
                  <a:cubicBezTo>
                    <a:pt x="6867" y="431350"/>
                    <a:pt x="10493" y="432852"/>
                    <a:pt x="14275" y="432856"/>
                  </a:cubicBezTo>
                  <a:lnTo>
                    <a:pt x="178772" y="432856"/>
                  </a:lnTo>
                  <a:lnTo>
                    <a:pt x="83522" y="819761"/>
                  </a:lnTo>
                  <a:cubicBezTo>
                    <a:pt x="81817" y="827466"/>
                    <a:pt x="86680" y="835093"/>
                    <a:pt x="94384" y="836799"/>
                  </a:cubicBezTo>
                  <a:cubicBezTo>
                    <a:pt x="99172" y="837858"/>
                    <a:pt x="104168" y="836389"/>
                    <a:pt x="107620" y="832906"/>
                  </a:cubicBezTo>
                  <a:lnTo>
                    <a:pt x="510146" y="428665"/>
                  </a:lnTo>
                  <a:cubicBezTo>
                    <a:pt x="514237" y="424558"/>
                    <a:pt x="515441" y="418387"/>
                    <a:pt x="513194" y="413044"/>
                  </a:cubicBezTo>
                  <a:close/>
                  <a:moveTo>
                    <a:pt x="123812" y="776613"/>
                  </a:moveTo>
                  <a:lnTo>
                    <a:pt x="211061" y="421997"/>
                  </a:lnTo>
                  <a:cubicBezTo>
                    <a:pt x="212956" y="414337"/>
                    <a:pt x="208281" y="406592"/>
                    <a:pt x="200621" y="404698"/>
                  </a:cubicBezTo>
                  <a:cubicBezTo>
                    <a:pt x="199456" y="404410"/>
                    <a:pt x="198260" y="404270"/>
                    <a:pt x="197060" y="404281"/>
                  </a:cubicBezTo>
                  <a:lnTo>
                    <a:pt x="48660" y="404281"/>
                  </a:lnTo>
                  <a:lnTo>
                    <a:pt x="390512" y="60523"/>
                  </a:lnTo>
                  <a:lnTo>
                    <a:pt x="303454" y="415139"/>
                  </a:lnTo>
                  <a:cubicBezTo>
                    <a:pt x="301560" y="422799"/>
                    <a:pt x="306235" y="430544"/>
                    <a:pt x="313895" y="432438"/>
                  </a:cubicBezTo>
                  <a:cubicBezTo>
                    <a:pt x="314998" y="432711"/>
                    <a:pt x="316129" y="432851"/>
                    <a:pt x="317265" y="432856"/>
                  </a:cubicBezTo>
                  <a:lnTo>
                    <a:pt x="465665" y="4328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4" name="Полилиния 88">
              <a:extLst>
                <a:ext uri="{FF2B5EF4-FFF2-40B4-BE49-F238E27FC236}">
                  <a16:creationId xmlns:a16="http://schemas.microsoft.com/office/drawing/2014/main" id="{43908395-6AD6-46E6-BA23-75E41B56127D}"/>
                </a:ext>
              </a:extLst>
            </p:cNvPr>
            <p:cNvSpPr/>
            <p:nvPr/>
          </p:nvSpPr>
          <p:spPr>
            <a:xfrm>
              <a:off x="9501680" y="2862810"/>
              <a:ext cx="134464" cy="134464"/>
            </a:xfrm>
            <a:custGeom>
              <a:avLst/>
              <a:gdLst>
                <a:gd name="connsiteX0" fmla="*/ 24028 w 133350"/>
                <a:gd name="connsiteY0" fmla="*/ 3835 h 133350"/>
                <a:gd name="connsiteX1" fmla="*/ 3835 w 133350"/>
                <a:gd name="connsiteY1" fmla="*/ 4547 h 133350"/>
                <a:gd name="connsiteX2" fmla="*/ 3835 w 133350"/>
                <a:gd name="connsiteY2" fmla="*/ 24028 h 133350"/>
                <a:gd name="connsiteX3" fmla="*/ 118135 w 133350"/>
                <a:gd name="connsiteY3" fmla="*/ 138328 h 133350"/>
                <a:gd name="connsiteX4" fmla="*/ 138328 w 133350"/>
                <a:gd name="connsiteY4" fmla="*/ 137615 h 133350"/>
                <a:gd name="connsiteX5" fmla="*/ 138328 w 133350"/>
                <a:gd name="connsiteY5" fmla="*/ 118135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33350">
                  <a:moveTo>
                    <a:pt x="24028" y="3835"/>
                  </a:moveTo>
                  <a:cubicBezTo>
                    <a:pt x="18255" y="-1545"/>
                    <a:pt x="9214" y="-1226"/>
                    <a:pt x="3835" y="4547"/>
                  </a:cubicBezTo>
                  <a:cubicBezTo>
                    <a:pt x="-1278" y="10034"/>
                    <a:pt x="-1278" y="18541"/>
                    <a:pt x="3835" y="24028"/>
                  </a:cubicBezTo>
                  <a:lnTo>
                    <a:pt x="118135" y="138328"/>
                  </a:lnTo>
                  <a:cubicBezTo>
                    <a:pt x="123908" y="143707"/>
                    <a:pt x="132948" y="143388"/>
                    <a:pt x="138328" y="137615"/>
                  </a:cubicBezTo>
                  <a:cubicBezTo>
                    <a:pt x="143441" y="132128"/>
                    <a:pt x="143441" y="123622"/>
                    <a:pt x="138328" y="11813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5" name="Полилиния 89">
              <a:extLst>
                <a:ext uri="{FF2B5EF4-FFF2-40B4-BE49-F238E27FC236}">
                  <a16:creationId xmlns:a16="http://schemas.microsoft.com/office/drawing/2014/main" id="{AE6C1558-1466-40D7-9322-2B0E9871C4B3}"/>
                </a:ext>
              </a:extLst>
            </p:cNvPr>
            <p:cNvSpPr/>
            <p:nvPr/>
          </p:nvSpPr>
          <p:spPr>
            <a:xfrm>
              <a:off x="8983032" y="2353766"/>
              <a:ext cx="134464" cy="134464"/>
            </a:xfrm>
            <a:custGeom>
              <a:avLst/>
              <a:gdLst>
                <a:gd name="connsiteX0" fmla="*/ 128231 w 133350"/>
                <a:gd name="connsiteY0" fmla="*/ 142519 h 133350"/>
                <a:gd name="connsiteX1" fmla="*/ 142506 w 133350"/>
                <a:gd name="connsiteY1" fmla="*/ 128219 h 133350"/>
                <a:gd name="connsiteX2" fmla="*/ 138328 w 133350"/>
                <a:gd name="connsiteY2" fmla="*/ 118135 h 133350"/>
                <a:gd name="connsiteX3" fmla="*/ 24028 w 133350"/>
                <a:gd name="connsiteY3" fmla="*/ 3835 h 133350"/>
                <a:gd name="connsiteX4" fmla="*/ 3835 w 133350"/>
                <a:gd name="connsiteY4" fmla="*/ 4547 h 133350"/>
                <a:gd name="connsiteX5" fmla="*/ 3835 w 133350"/>
                <a:gd name="connsiteY5" fmla="*/ 24028 h 133350"/>
                <a:gd name="connsiteX6" fmla="*/ 118135 w 133350"/>
                <a:gd name="connsiteY6" fmla="*/ 138328 h 133350"/>
                <a:gd name="connsiteX7" fmla="*/ 128231 w 133350"/>
                <a:gd name="connsiteY7" fmla="*/ 14251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33350">
                  <a:moveTo>
                    <a:pt x="128231" y="142519"/>
                  </a:moveTo>
                  <a:cubicBezTo>
                    <a:pt x="136122" y="142512"/>
                    <a:pt x="142513" y="136109"/>
                    <a:pt x="142506" y="128219"/>
                  </a:cubicBezTo>
                  <a:cubicBezTo>
                    <a:pt x="142503" y="124437"/>
                    <a:pt x="141000" y="120811"/>
                    <a:pt x="138328" y="118135"/>
                  </a:cubicBezTo>
                  <a:lnTo>
                    <a:pt x="24028" y="3835"/>
                  </a:lnTo>
                  <a:cubicBezTo>
                    <a:pt x="18255" y="-1545"/>
                    <a:pt x="9214" y="-1226"/>
                    <a:pt x="3835" y="4547"/>
                  </a:cubicBezTo>
                  <a:cubicBezTo>
                    <a:pt x="-1278" y="10034"/>
                    <a:pt x="-1278" y="18541"/>
                    <a:pt x="3835" y="24028"/>
                  </a:cubicBezTo>
                  <a:lnTo>
                    <a:pt x="118135" y="138328"/>
                  </a:lnTo>
                  <a:cubicBezTo>
                    <a:pt x="120811" y="141008"/>
                    <a:pt x="124443" y="142515"/>
                    <a:pt x="128231" y="14251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6" name="Полилиния 90">
              <a:extLst>
                <a:ext uri="{FF2B5EF4-FFF2-40B4-BE49-F238E27FC236}">
                  <a16:creationId xmlns:a16="http://schemas.microsoft.com/office/drawing/2014/main" id="{00D2106E-26CF-48F3-ADD7-FC6AFE79FC67}"/>
                </a:ext>
              </a:extLst>
            </p:cNvPr>
            <p:cNvSpPr/>
            <p:nvPr/>
          </p:nvSpPr>
          <p:spPr>
            <a:xfrm>
              <a:off x="9496532" y="2348963"/>
              <a:ext cx="134464" cy="134464"/>
            </a:xfrm>
            <a:custGeom>
              <a:avLst/>
              <a:gdLst>
                <a:gd name="connsiteX0" fmla="*/ 4178 w 133350"/>
                <a:gd name="connsiteY0" fmla="*/ 138328 h 133350"/>
                <a:gd name="connsiteX1" fmla="*/ 24371 w 133350"/>
                <a:gd name="connsiteY1" fmla="*/ 138328 h 133350"/>
                <a:gd name="connsiteX2" fmla="*/ 138671 w 133350"/>
                <a:gd name="connsiteY2" fmla="*/ 24028 h 133350"/>
                <a:gd name="connsiteX3" fmla="*/ 137959 w 133350"/>
                <a:gd name="connsiteY3" fmla="*/ 3835 h 133350"/>
                <a:gd name="connsiteX4" fmla="*/ 118478 w 133350"/>
                <a:gd name="connsiteY4" fmla="*/ 3835 h 133350"/>
                <a:gd name="connsiteX5" fmla="*/ 4178 w 133350"/>
                <a:gd name="connsiteY5" fmla="*/ 118135 h 133350"/>
                <a:gd name="connsiteX6" fmla="*/ 4178 w 133350"/>
                <a:gd name="connsiteY6" fmla="*/ 1383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133350">
                  <a:moveTo>
                    <a:pt x="4178" y="138328"/>
                  </a:moveTo>
                  <a:cubicBezTo>
                    <a:pt x="9757" y="143899"/>
                    <a:pt x="18793" y="143899"/>
                    <a:pt x="24371" y="138328"/>
                  </a:cubicBezTo>
                  <a:lnTo>
                    <a:pt x="138671" y="24028"/>
                  </a:lnTo>
                  <a:cubicBezTo>
                    <a:pt x="144051" y="18255"/>
                    <a:pt x="143732" y="9214"/>
                    <a:pt x="137959" y="3835"/>
                  </a:cubicBezTo>
                  <a:cubicBezTo>
                    <a:pt x="132472" y="-1278"/>
                    <a:pt x="123965" y="-1278"/>
                    <a:pt x="118478" y="3835"/>
                  </a:cubicBezTo>
                  <a:lnTo>
                    <a:pt x="4178" y="118135"/>
                  </a:lnTo>
                  <a:cubicBezTo>
                    <a:pt x="-1393" y="123713"/>
                    <a:pt x="-1393" y="132749"/>
                    <a:pt x="4178" y="138328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7" name="Полилиния 91">
              <a:extLst>
                <a:ext uri="{FF2B5EF4-FFF2-40B4-BE49-F238E27FC236}">
                  <a16:creationId xmlns:a16="http://schemas.microsoft.com/office/drawing/2014/main" id="{820F6413-3871-4018-9786-42CB4805E89D}"/>
                </a:ext>
              </a:extLst>
            </p:cNvPr>
            <p:cNvSpPr/>
            <p:nvPr/>
          </p:nvSpPr>
          <p:spPr>
            <a:xfrm>
              <a:off x="8987116" y="2867611"/>
              <a:ext cx="144069" cy="144069"/>
            </a:xfrm>
            <a:custGeom>
              <a:avLst/>
              <a:gdLst>
                <a:gd name="connsiteX0" fmla="*/ 118847 w 142875"/>
                <a:gd name="connsiteY0" fmla="*/ 3835 h 142875"/>
                <a:gd name="connsiteX1" fmla="*/ 4547 w 142875"/>
                <a:gd name="connsiteY1" fmla="*/ 118135 h 142875"/>
                <a:gd name="connsiteX2" fmla="*/ 3835 w 142875"/>
                <a:gd name="connsiteY2" fmla="*/ 138328 h 142875"/>
                <a:gd name="connsiteX3" fmla="*/ 24028 w 142875"/>
                <a:gd name="connsiteY3" fmla="*/ 139041 h 142875"/>
                <a:gd name="connsiteX4" fmla="*/ 24740 w 142875"/>
                <a:gd name="connsiteY4" fmla="*/ 138328 h 142875"/>
                <a:gd name="connsiteX5" fmla="*/ 139040 w 142875"/>
                <a:gd name="connsiteY5" fmla="*/ 24028 h 142875"/>
                <a:gd name="connsiteX6" fmla="*/ 138328 w 142875"/>
                <a:gd name="connsiteY6" fmla="*/ 3835 h 142875"/>
                <a:gd name="connsiteX7" fmla="*/ 118847 w 142875"/>
                <a:gd name="connsiteY7" fmla="*/ 383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2875" h="142875">
                  <a:moveTo>
                    <a:pt x="118847" y="3835"/>
                  </a:moveTo>
                  <a:lnTo>
                    <a:pt x="4547" y="118135"/>
                  </a:lnTo>
                  <a:cubicBezTo>
                    <a:pt x="-1226" y="123514"/>
                    <a:pt x="-1545" y="132555"/>
                    <a:pt x="3835" y="138328"/>
                  </a:cubicBezTo>
                  <a:cubicBezTo>
                    <a:pt x="9214" y="144101"/>
                    <a:pt x="18255" y="144420"/>
                    <a:pt x="24028" y="139041"/>
                  </a:cubicBezTo>
                  <a:cubicBezTo>
                    <a:pt x="24274" y="138811"/>
                    <a:pt x="24511" y="138574"/>
                    <a:pt x="24740" y="138328"/>
                  </a:cubicBezTo>
                  <a:lnTo>
                    <a:pt x="139040" y="24028"/>
                  </a:lnTo>
                  <a:cubicBezTo>
                    <a:pt x="144420" y="18255"/>
                    <a:pt x="144101" y="9214"/>
                    <a:pt x="138328" y="3835"/>
                  </a:cubicBezTo>
                  <a:cubicBezTo>
                    <a:pt x="132841" y="-1278"/>
                    <a:pt x="124334" y="-1278"/>
                    <a:pt x="118847" y="383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8" name="Полилиния 92">
              <a:extLst>
                <a:ext uri="{FF2B5EF4-FFF2-40B4-BE49-F238E27FC236}">
                  <a16:creationId xmlns:a16="http://schemas.microsoft.com/office/drawing/2014/main" id="{17F57BD1-FAE0-4A3D-94C3-186DF7C38419}"/>
                </a:ext>
              </a:extLst>
            </p:cNvPr>
            <p:cNvSpPr/>
            <p:nvPr/>
          </p:nvSpPr>
          <p:spPr>
            <a:xfrm>
              <a:off x="8997079" y="2780811"/>
              <a:ext cx="48023" cy="48023"/>
            </a:xfrm>
            <a:custGeom>
              <a:avLst/>
              <a:gdLst>
                <a:gd name="connsiteX0" fmla="*/ 47625 w 47625"/>
                <a:gd name="connsiteY0" fmla="*/ 23813 h 47625"/>
                <a:gd name="connsiteX1" fmla="*/ 23813 w 47625"/>
                <a:gd name="connsiteY1" fmla="*/ 47625 h 47625"/>
                <a:gd name="connsiteX2" fmla="*/ 0 w 47625"/>
                <a:gd name="connsiteY2" fmla="*/ 23813 h 47625"/>
                <a:gd name="connsiteX3" fmla="*/ 23813 w 47625"/>
                <a:gd name="connsiteY3" fmla="*/ 0 h 47625"/>
                <a:gd name="connsiteX4" fmla="*/ 47625 w 47625"/>
                <a:gd name="connsiteY4" fmla="*/ 23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9" name="Полилиния 93">
              <a:extLst>
                <a:ext uri="{FF2B5EF4-FFF2-40B4-BE49-F238E27FC236}">
                  <a16:creationId xmlns:a16="http://schemas.microsoft.com/office/drawing/2014/main" id="{CA9E762E-60A1-421D-9A23-AFDF4F119F41}"/>
                </a:ext>
              </a:extLst>
            </p:cNvPr>
            <p:cNvSpPr/>
            <p:nvPr/>
          </p:nvSpPr>
          <p:spPr>
            <a:xfrm>
              <a:off x="8910638" y="2713579"/>
              <a:ext cx="48023" cy="48023"/>
            </a:xfrm>
            <a:custGeom>
              <a:avLst/>
              <a:gdLst>
                <a:gd name="connsiteX0" fmla="*/ 47625 w 47625"/>
                <a:gd name="connsiteY0" fmla="*/ 23813 h 47625"/>
                <a:gd name="connsiteX1" fmla="*/ 23813 w 47625"/>
                <a:gd name="connsiteY1" fmla="*/ 47625 h 47625"/>
                <a:gd name="connsiteX2" fmla="*/ 0 w 47625"/>
                <a:gd name="connsiteY2" fmla="*/ 23813 h 47625"/>
                <a:gd name="connsiteX3" fmla="*/ 23813 w 47625"/>
                <a:gd name="connsiteY3" fmla="*/ 0 h 47625"/>
                <a:gd name="connsiteX4" fmla="*/ 47625 w 47625"/>
                <a:gd name="connsiteY4" fmla="*/ 23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0" name="Полилиния 94">
              <a:extLst>
                <a:ext uri="{FF2B5EF4-FFF2-40B4-BE49-F238E27FC236}">
                  <a16:creationId xmlns:a16="http://schemas.microsoft.com/office/drawing/2014/main" id="{E3C7631A-465B-410B-BA98-2679C91FB62F}"/>
                </a:ext>
              </a:extLst>
            </p:cNvPr>
            <p:cNvSpPr/>
            <p:nvPr/>
          </p:nvSpPr>
          <p:spPr>
            <a:xfrm>
              <a:off x="9679006" y="2588719"/>
              <a:ext cx="48023" cy="48023"/>
            </a:xfrm>
            <a:custGeom>
              <a:avLst/>
              <a:gdLst>
                <a:gd name="connsiteX0" fmla="*/ 47625 w 47625"/>
                <a:gd name="connsiteY0" fmla="*/ 23813 h 47625"/>
                <a:gd name="connsiteX1" fmla="*/ 23813 w 47625"/>
                <a:gd name="connsiteY1" fmla="*/ 47625 h 47625"/>
                <a:gd name="connsiteX2" fmla="*/ 0 w 47625"/>
                <a:gd name="connsiteY2" fmla="*/ 23813 h 47625"/>
                <a:gd name="connsiteX3" fmla="*/ 23813 w 47625"/>
                <a:gd name="connsiteY3" fmla="*/ 0 h 47625"/>
                <a:gd name="connsiteX4" fmla="*/ 47625 w 47625"/>
                <a:gd name="connsiteY4" fmla="*/ 23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1" name="Полилиния 95">
              <a:extLst>
                <a:ext uri="{FF2B5EF4-FFF2-40B4-BE49-F238E27FC236}">
                  <a16:creationId xmlns:a16="http://schemas.microsoft.com/office/drawing/2014/main" id="{9FE9A9FA-0F14-4F39-88F3-041BE8809743}"/>
                </a:ext>
              </a:extLst>
            </p:cNvPr>
            <p:cNvSpPr/>
            <p:nvPr/>
          </p:nvSpPr>
          <p:spPr>
            <a:xfrm>
              <a:off x="9121939" y="2348604"/>
              <a:ext cx="48023" cy="48023"/>
            </a:xfrm>
            <a:custGeom>
              <a:avLst/>
              <a:gdLst>
                <a:gd name="connsiteX0" fmla="*/ 47625 w 47625"/>
                <a:gd name="connsiteY0" fmla="*/ 23813 h 47625"/>
                <a:gd name="connsiteX1" fmla="*/ 23813 w 47625"/>
                <a:gd name="connsiteY1" fmla="*/ 47625 h 47625"/>
                <a:gd name="connsiteX2" fmla="*/ 0 w 47625"/>
                <a:gd name="connsiteY2" fmla="*/ 23813 h 47625"/>
                <a:gd name="connsiteX3" fmla="*/ 23813 w 47625"/>
                <a:gd name="connsiteY3" fmla="*/ 0 h 47625"/>
                <a:gd name="connsiteX4" fmla="*/ 47625 w 47625"/>
                <a:gd name="connsiteY4" fmla="*/ 23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56" name="Номер слайда 1"/>
          <p:cNvSpPr txBox="1">
            <a:spLocks/>
          </p:cNvSpPr>
          <p:nvPr/>
        </p:nvSpPr>
        <p:spPr>
          <a:xfrm>
            <a:off x="198406" y="6374922"/>
            <a:ext cx="3119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C173F88-3387-453B-9303-AC0210B95CB8}" type="slidenum">
              <a:rPr lang="ru-RU" sz="2000" smtClean="0">
                <a:latin typeface="Bahnschrift Light Condensed" panose="020B0502040204020203" pitchFamily="34" charset="0"/>
              </a:rPr>
              <a:pPr/>
              <a:t>2</a:t>
            </a:fld>
            <a:endParaRPr lang="ru-RU" sz="2000" dirty="0">
              <a:latin typeface="Bahnschrift Light Condensed" panose="020B0502040204020203" pitchFamily="34" charset="0"/>
            </a:endParaRPr>
          </a:p>
        </p:txBody>
      </p: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9ABFD37D-66F6-4714-974D-7D8A683DB2EE}"/>
              </a:ext>
            </a:extLst>
          </p:cNvPr>
          <p:cNvCxnSpPr/>
          <p:nvPr/>
        </p:nvCxnSpPr>
        <p:spPr>
          <a:xfrm flipV="1">
            <a:off x="731008" y="685800"/>
            <a:ext cx="11460992" cy="3396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FB00D60B-6E8B-4390-B2E5-2246499B5849}"/>
              </a:ext>
            </a:extLst>
          </p:cNvPr>
          <p:cNvSpPr/>
          <p:nvPr/>
        </p:nvSpPr>
        <p:spPr>
          <a:xfrm>
            <a:off x="2225506" y="3212932"/>
            <a:ext cx="2911303" cy="1354217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marL="342900" indent="-342900" defTabSz="457200">
              <a:spcAft>
                <a:spcPts val="554"/>
              </a:spcAft>
              <a:buFontTx/>
              <a:buChar char="-"/>
              <a:defRPr/>
            </a:pPr>
            <a:r>
              <a:rPr kumimoji="0" lang="ru-RU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Bahnschrift Condensed" panose="020B0502040204020203" pitchFamily="34" charset="0"/>
              </a:rPr>
              <a:t>аренда на льготных условиях</a:t>
            </a:r>
          </a:p>
          <a:p>
            <a:pPr marL="342900" indent="-342900" defTabSz="457200">
              <a:spcAft>
                <a:spcPts val="554"/>
              </a:spcAft>
              <a:buFontTx/>
              <a:buChar char="-"/>
              <a:defRPr/>
            </a:pPr>
            <a:r>
              <a:rPr lang="ru-RU" baseline="0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</a:rPr>
              <a:t>безвозмездное пользование</a:t>
            </a:r>
          </a:p>
          <a:p>
            <a:pPr marL="342900" indent="-342900" defTabSz="457200">
              <a:spcAft>
                <a:spcPts val="554"/>
              </a:spcAft>
              <a:buFontTx/>
              <a:buChar char="-"/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</a:rPr>
              <a:t>с</a:t>
            </a:r>
            <a:r>
              <a:rPr kumimoji="0" lang="ru-RU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Bahnschrift Condensed" panose="020B0502040204020203" pitchFamily="34" charset="0"/>
              </a:rPr>
              <a:t>оциальным</a:t>
            </a:r>
            <a:r>
              <a:rPr kumimoji="0" lang="ru-RU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Bahnschrift Condensed" panose="020B0502040204020203" pitchFamily="34" charset="0"/>
              </a:rPr>
              <a:t> предпринимателям за 1 рубль</a:t>
            </a:r>
            <a:endParaRPr kumimoji="0" lang="ru-RU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Bahnschrift Condensed" panose="020B0502040204020203" pitchFamily="34" charset="0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FB00D60B-6E8B-4390-B2E5-2246499B5849}"/>
              </a:ext>
            </a:extLst>
          </p:cNvPr>
          <p:cNvSpPr/>
          <p:nvPr/>
        </p:nvSpPr>
        <p:spPr>
          <a:xfrm>
            <a:off x="6801530" y="3164684"/>
            <a:ext cx="3682349" cy="3724096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marL="342900" indent="-342900" defTabSz="457200">
              <a:spcAft>
                <a:spcPts val="554"/>
              </a:spcAft>
              <a:buFontTx/>
              <a:buChar char="-"/>
              <a:defRPr/>
            </a:pPr>
            <a:r>
              <a:rPr kumimoji="0" lang="ru-RU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Bahnschrift Condensed" panose="020B0502040204020203" pitchFamily="34" charset="0"/>
              </a:rPr>
              <a:t>возмещение затрат для СЗВД</a:t>
            </a:r>
          </a:p>
          <a:p>
            <a:pPr marL="342900" indent="-342900" defTabSz="457200">
              <a:spcAft>
                <a:spcPts val="554"/>
              </a:spcAft>
              <a:buFontTx/>
              <a:buChar char="-"/>
              <a:defRPr/>
            </a:pPr>
            <a:r>
              <a:rPr lang="ru-RU" baseline="0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</a:rPr>
              <a:t>возмещение затрат инновационным компаниям</a:t>
            </a:r>
          </a:p>
          <a:p>
            <a:pPr marL="342900" indent="-342900" defTabSz="457200">
              <a:spcAft>
                <a:spcPts val="554"/>
              </a:spcAft>
              <a:buFontTx/>
              <a:buChar char="-"/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</a:rPr>
              <a:t>ф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</a:rPr>
              <a:t>инансовое обеспечение затрат предпринимателям в производственной сфере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Bahnschrift Condensed" panose="020B0502040204020203" pitchFamily="34" charset="0"/>
            </a:endParaRPr>
          </a:p>
          <a:p>
            <a:pPr marL="342900" indent="-342900" defTabSz="457200">
              <a:spcAft>
                <a:spcPts val="554"/>
              </a:spcAft>
              <a:buFontTx/>
              <a:buChar char="-"/>
              <a:defRPr/>
            </a:pPr>
            <a:r>
              <a:rPr lang="ru-RU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финансовое обеспечение затрат предпринимателям в сфере социального предпринимательства</a:t>
            </a:r>
          </a:p>
          <a:p>
            <a:pPr marL="342900" indent="-342900" defTabSz="457200">
              <a:spcAft>
                <a:spcPts val="554"/>
              </a:spcAft>
              <a:buFontTx/>
              <a:buChar char="-"/>
              <a:defRPr/>
            </a:pPr>
            <a:r>
              <a:rPr lang="ru-RU" dirty="0">
                <a:solidFill>
                  <a:srgbClr val="C00000"/>
                </a:solidFill>
                <a:latin typeface="Bahnschrift Condensed" panose="020B0502040204020203" pitchFamily="34" charset="0"/>
              </a:rPr>
              <a:t>ф</a:t>
            </a:r>
            <a:r>
              <a:rPr lang="ru-RU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инансовое обеспечение затрат предпринимателям в сфере креативных индустрий</a:t>
            </a:r>
          </a:p>
        </p:txBody>
      </p:sp>
      <p:pic>
        <p:nvPicPr>
          <p:cNvPr id="3" name="Picture 2" descr="http://qrcoder.ru/code/?t.me%2Finvestiruyvsurgut&amp;4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435" y="1121751"/>
            <a:ext cx="1257300" cy="125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qrcoder.ru/code/?https%3A%2F%2Finvest.admsurgut.ru%2Fpages%2Fimushchestvennaia-podderzhka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336" y="3222756"/>
            <a:ext cx="1274599" cy="1274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qrcoder.ru/code/?https%3A%2F%2Finvest.admsurgut.ru%2Flist%2Fmeropriiatiia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6510" y="1155306"/>
            <a:ext cx="1290968" cy="129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qrcoder.ru/code/?https%3A%2F%2Finvest.admsurgut.ru%2Fpages%2Ffinansovaia-podderzhka-feb2018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6510" y="3188290"/>
            <a:ext cx="1295676" cy="1295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2180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27">
            <a:extLst>
              <a:ext uri="{FF2B5EF4-FFF2-40B4-BE49-F238E27FC236}">
                <a16:creationId xmlns:a16="http://schemas.microsoft.com/office/drawing/2014/main" id="{B855BADB-9D7C-C3EE-41D5-BE7257BE908B}"/>
              </a:ext>
            </a:extLst>
          </p:cNvPr>
          <p:cNvGrpSpPr/>
          <p:nvPr/>
        </p:nvGrpSpPr>
        <p:grpSpPr>
          <a:xfrm>
            <a:off x="541543" y="559104"/>
            <a:ext cx="11650457" cy="5281662"/>
            <a:chOff x="1017253" y="1059476"/>
            <a:chExt cx="7204990" cy="3266337"/>
          </a:xfrm>
        </p:grpSpPr>
        <p:grpSp>
          <p:nvGrpSpPr>
            <p:cNvPr id="6" name="Group 39984">
              <a:extLst>
                <a:ext uri="{FF2B5EF4-FFF2-40B4-BE49-F238E27FC236}">
                  <a16:creationId xmlns:a16="http://schemas.microsoft.com/office/drawing/2014/main" id="{C8F94B63-6A1A-AD5E-F8C6-F9E06C449A0F}"/>
                </a:ext>
              </a:extLst>
            </p:cNvPr>
            <p:cNvGrpSpPr/>
            <p:nvPr/>
          </p:nvGrpSpPr>
          <p:grpSpPr>
            <a:xfrm>
              <a:off x="1652094" y="1911395"/>
              <a:ext cx="5920780" cy="715499"/>
              <a:chOff x="-811472" y="0"/>
              <a:chExt cx="10730204" cy="1296695"/>
            </a:xfrm>
            <a:effectLst>
              <a:outerShdw blurRad="177800" dist="38100" dir="2700000" algn="tl" rotWithShape="0">
                <a:prstClr val="black">
                  <a:alpha val="30000"/>
                </a:prstClr>
              </a:outerShdw>
            </a:effectLst>
          </p:grpSpPr>
          <p:sp>
            <p:nvSpPr>
              <p:cNvPr id="41" name="Shape 39980">
                <a:extLst>
                  <a:ext uri="{FF2B5EF4-FFF2-40B4-BE49-F238E27FC236}">
                    <a16:creationId xmlns:a16="http://schemas.microsoft.com/office/drawing/2014/main" id="{6DEE8503-42BF-7F12-4B65-46ACCA31235A}"/>
                  </a:ext>
                </a:extLst>
              </p:cNvPr>
              <p:cNvSpPr/>
              <p:nvPr/>
            </p:nvSpPr>
            <p:spPr>
              <a:xfrm>
                <a:off x="-811472" y="484502"/>
                <a:ext cx="10730204" cy="7807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476"/>
                    </a:moveTo>
                    <a:lnTo>
                      <a:pt x="0" y="0"/>
                    </a:ln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noFill/>
              <a:ln w="19050" cap="flat">
                <a:solidFill>
                  <a:srgbClr val="FFFFFF">
                    <a:lumMod val="75000"/>
                  </a:srgbClr>
                </a:solidFill>
                <a:prstDash val="solid"/>
                <a:miter lim="400000"/>
              </a:ln>
              <a:effectLst/>
            </p:spPr>
            <p:txBody>
              <a:bodyPr wrap="square" lIns="20092" tIns="20092" rIns="20092" bIns="20092" numCol="1" anchor="ctr">
                <a:no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13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2" name="Shape 39981">
                <a:extLst>
                  <a:ext uri="{FF2B5EF4-FFF2-40B4-BE49-F238E27FC236}">
                    <a16:creationId xmlns:a16="http://schemas.microsoft.com/office/drawing/2014/main" id="{4F359B26-F645-8371-BB33-EEF32376EFB8}"/>
                  </a:ext>
                </a:extLst>
              </p:cNvPr>
              <p:cNvSpPr/>
              <p:nvPr/>
            </p:nvSpPr>
            <p:spPr>
              <a:xfrm>
                <a:off x="4594453" y="0"/>
                <a:ext cx="1" cy="1263286"/>
              </a:xfrm>
              <a:prstGeom prst="line">
                <a:avLst/>
              </a:prstGeom>
              <a:noFill/>
              <a:ln w="19050" cap="flat">
                <a:solidFill>
                  <a:srgbClr val="FFFFFF">
                    <a:lumMod val="75000"/>
                  </a:srgbClr>
                </a:solidFill>
                <a:prstDash val="solid"/>
                <a:miter lim="400000"/>
              </a:ln>
              <a:effectLst/>
            </p:spPr>
            <p:txBody>
              <a:bodyPr wrap="square" lIns="20092" tIns="20092" rIns="20092" bIns="20092" numCol="1" anchor="ctr">
                <a:no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13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3" name="Shape 39982">
                <a:extLst>
                  <a:ext uri="{FF2B5EF4-FFF2-40B4-BE49-F238E27FC236}">
                    <a16:creationId xmlns:a16="http://schemas.microsoft.com/office/drawing/2014/main" id="{A7A5C2A8-9F2F-B981-41BA-5714E8CFA758}"/>
                  </a:ext>
                </a:extLst>
              </p:cNvPr>
              <p:cNvSpPr/>
              <p:nvPr/>
            </p:nvSpPr>
            <p:spPr>
              <a:xfrm>
                <a:off x="1868730" y="516009"/>
                <a:ext cx="1" cy="780686"/>
              </a:xfrm>
              <a:prstGeom prst="line">
                <a:avLst/>
              </a:prstGeom>
              <a:noFill/>
              <a:ln w="19050" cap="flat">
                <a:solidFill>
                  <a:srgbClr val="FFFFFF">
                    <a:lumMod val="75000"/>
                  </a:srgbClr>
                </a:solidFill>
                <a:prstDash val="solid"/>
                <a:miter lim="400000"/>
              </a:ln>
              <a:effectLst/>
            </p:spPr>
            <p:txBody>
              <a:bodyPr wrap="square" lIns="20092" tIns="20092" rIns="20092" bIns="20092" numCol="1" anchor="ctr">
                <a:no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13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4" name="Shape 39983">
                <a:extLst>
                  <a:ext uri="{FF2B5EF4-FFF2-40B4-BE49-F238E27FC236}">
                    <a16:creationId xmlns:a16="http://schemas.microsoft.com/office/drawing/2014/main" id="{17F92A6B-D3E0-BB15-F5F1-B26DF839F1F4}"/>
                  </a:ext>
                </a:extLst>
              </p:cNvPr>
              <p:cNvSpPr/>
              <p:nvPr/>
            </p:nvSpPr>
            <p:spPr>
              <a:xfrm>
                <a:off x="7253269" y="452119"/>
                <a:ext cx="1" cy="780686"/>
              </a:xfrm>
              <a:prstGeom prst="line">
                <a:avLst/>
              </a:prstGeom>
              <a:noFill/>
              <a:ln w="19050" cap="flat">
                <a:solidFill>
                  <a:srgbClr val="FFFFFF">
                    <a:lumMod val="75000"/>
                  </a:srgbClr>
                </a:solidFill>
                <a:prstDash val="solid"/>
                <a:miter lim="400000"/>
              </a:ln>
              <a:effectLst/>
            </p:spPr>
            <p:txBody>
              <a:bodyPr wrap="square" lIns="20092" tIns="20092" rIns="20092" bIns="20092" numCol="1" anchor="ctr">
                <a:no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13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Group 39961">
              <a:extLst>
                <a:ext uri="{FF2B5EF4-FFF2-40B4-BE49-F238E27FC236}">
                  <a16:creationId xmlns:a16="http://schemas.microsoft.com/office/drawing/2014/main" id="{A583DD72-715E-525E-15E3-F4402A3A3BAD}"/>
                </a:ext>
              </a:extLst>
            </p:cNvPr>
            <p:cNvGrpSpPr/>
            <p:nvPr/>
          </p:nvGrpSpPr>
          <p:grpSpPr>
            <a:xfrm>
              <a:off x="3540522" y="1059476"/>
              <a:ext cx="1987888" cy="1013306"/>
              <a:chOff x="-1031034" y="-91263"/>
              <a:chExt cx="3602642" cy="1836407"/>
            </a:xfrm>
            <a:solidFill>
              <a:srgbClr val="1E74AE"/>
            </a:solidFill>
            <a:effectLst>
              <a:outerShdw blurRad="177800" dist="38100" dir="2700000" algn="tl" rotWithShape="0">
                <a:prstClr val="black">
                  <a:alpha val="30000"/>
                </a:prstClr>
              </a:outerShdw>
            </a:effectLst>
          </p:grpSpPr>
          <p:sp>
            <p:nvSpPr>
              <p:cNvPr id="39" name="Shape 39959">
                <a:extLst>
                  <a:ext uri="{FF2B5EF4-FFF2-40B4-BE49-F238E27FC236}">
                    <a16:creationId xmlns:a16="http://schemas.microsoft.com/office/drawing/2014/main" id="{D2AD6DA4-02F6-34DA-8915-0B54C1667E5A}"/>
                  </a:ext>
                </a:extLst>
              </p:cNvPr>
              <p:cNvSpPr/>
              <p:nvPr/>
            </p:nvSpPr>
            <p:spPr>
              <a:xfrm>
                <a:off x="-823141" y="-91263"/>
                <a:ext cx="2589050" cy="3662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86" h="21600" extrusionOk="0">
                    <a:moveTo>
                      <a:pt x="21586" y="21600"/>
                    </a:moveTo>
                    <a:lnTo>
                      <a:pt x="21586" y="17622"/>
                    </a:lnTo>
                    <a:cubicBezTo>
                      <a:pt x="21586" y="15553"/>
                      <a:pt x="21300" y="13860"/>
                      <a:pt x="20950" y="13860"/>
                    </a:cubicBezTo>
                    <a:lnTo>
                      <a:pt x="9943" y="13860"/>
                    </a:lnTo>
                    <a:cubicBezTo>
                      <a:pt x="9594" y="13860"/>
                      <a:pt x="9151" y="12442"/>
                      <a:pt x="8960" y="10709"/>
                    </a:cubicBezTo>
                    <a:lnTo>
                      <a:pt x="8126" y="3150"/>
                    </a:lnTo>
                    <a:cubicBezTo>
                      <a:pt x="7935" y="1418"/>
                      <a:pt x="7493" y="0"/>
                      <a:pt x="7143" y="0"/>
                    </a:cubicBezTo>
                    <a:lnTo>
                      <a:pt x="609" y="0"/>
                    </a:lnTo>
                    <a:cubicBezTo>
                      <a:pt x="260" y="0"/>
                      <a:pt x="-14" y="1692"/>
                      <a:pt x="1" y="3759"/>
                    </a:cubicBezTo>
                    <a:lnTo>
                      <a:pt x="128" y="21600"/>
                    </a:lnTo>
                    <a:cubicBezTo>
                      <a:pt x="128" y="21600"/>
                      <a:pt x="21586" y="21600"/>
                      <a:pt x="21586" y="21600"/>
                    </a:cubicBezTo>
                    <a:close/>
                  </a:path>
                </a:pathLst>
              </a:custGeom>
              <a:solidFill>
                <a:srgbClr val="42465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5069" tIns="15069" rIns="15069" bIns="15069" numCol="1" anchor="ctr">
                <a:no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sz="1013" dirty="0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0" name="Shape 39960">
                <a:extLst>
                  <a:ext uri="{FF2B5EF4-FFF2-40B4-BE49-F238E27FC236}">
                    <a16:creationId xmlns:a16="http://schemas.microsoft.com/office/drawing/2014/main" id="{CEF36451-AB1B-7F7D-10A5-6D3CFF6A4B37}"/>
                  </a:ext>
                </a:extLst>
              </p:cNvPr>
              <p:cNvSpPr/>
              <p:nvPr/>
            </p:nvSpPr>
            <p:spPr>
              <a:xfrm>
                <a:off x="-1031034" y="265225"/>
                <a:ext cx="3602642" cy="14799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40" h="21600" extrusionOk="0">
                    <a:moveTo>
                      <a:pt x="20041" y="20748"/>
                    </a:moveTo>
                    <a:cubicBezTo>
                      <a:pt x="20006" y="21217"/>
                      <a:pt x="19733" y="21600"/>
                      <a:pt x="19435" y="21600"/>
                    </a:cubicBezTo>
                    <a:lnTo>
                      <a:pt x="1921" y="21600"/>
                    </a:lnTo>
                    <a:cubicBezTo>
                      <a:pt x="1623" y="21600"/>
                      <a:pt x="1354" y="21216"/>
                      <a:pt x="1323" y="20747"/>
                    </a:cubicBezTo>
                    <a:lnTo>
                      <a:pt x="3" y="853"/>
                    </a:lnTo>
                    <a:cubicBezTo>
                      <a:pt x="-28" y="384"/>
                      <a:pt x="190" y="0"/>
                      <a:pt x="488" y="0"/>
                    </a:cubicBezTo>
                    <a:lnTo>
                      <a:pt x="21059" y="0"/>
                    </a:lnTo>
                    <a:cubicBezTo>
                      <a:pt x="21357" y="0"/>
                      <a:pt x="21572" y="383"/>
                      <a:pt x="21537" y="852"/>
                    </a:cubicBezTo>
                    <a:cubicBezTo>
                      <a:pt x="21537" y="852"/>
                      <a:pt x="20041" y="20748"/>
                      <a:pt x="20041" y="20748"/>
                    </a:cubicBezTo>
                    <a:close/>
                  </a:path>
                </a:pathLst>
              </a:custGeom>
              <a:solidFill>
                <a:srgbClr val="42465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5069" tIns="15069" rIns="15069" bIns="15069" numCol="1" anchor="ctr">
                <a:no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sz="1013" dirty="0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8" name="标题 20">
              <a:extLst>
                <a:ext uri="{FF2B5EF4-FFF2-40B4-BE49-F238E27FC236}">
                  <a16:creationId xmlns:a16="http://schemas.microsoft.com/office/drawing/2014/main" id="{968F4F4E-4AC1-13C3-F86F-AFF80E9C547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587295" y="1342470"/>
              <a:ext cx="1894342" cy="423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b="0" kern="1200" cap="all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defRPr>
              </a:lvl1pPr>
              <a:lvl2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45725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914499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1371748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1828998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altLang="zh-CN" sz="2000" b="1" dirty="0" smtClean="0">
                  <a:solidFill>
                    <a:schemeClr val="bg1"/>
                  </a:solidFill>
                  <a:latin typeface="Bahnschrift" panose="020B0502040204020203" pitchFamily="34" charset="0"/>
                  <a:ea typeface="+mn-ea"/>
                  <a:cs typeface="+mn-ea"/>
                  <a:sym typeface="+mn-lt"/>
                </a:rPr>
                <a:t>Администрация города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altLang="zh-CN" b="1" smtClean="0">
                  <a:solidFill>
                    <a:schemeClr val="bg1"/>
                  </a:solidFill>
                  <a:latin typeface="Bahnschrift" panose="020B0502040204020203" pitchFamily="34" charset="0"/>
                  <a:ea typeface="+mn-ea"/>
                  <a:cs typeface="+mn-ea"/>
                  <a:sym typeface="+mn-lt"/>
                </a:rPr>
                <a:t>1 713,75 </a:t>
              </a:r>
              <a:r>
                <a:rPr lang="ru-RU" altLang="zh-CN" b="1" dirty="0" smtClean="0">
                  <a:solidFill>
                    <a:schemeClr val="bg1"/>
                  </a:solidFill>
                  <a:latin typeface="Bahnschrift" panose="020B0502040204020203" pitchFamily="34" charset="0"/>
                  <a:ea typeface="+mn-ea"/>
                  <a:cs typeface="+mn-ea"/>
                  <a:sym typeface="+mn-lt"/>
                </a:rPr>
                <a:t>млн. руб.</a:t>
              </a:r>
              <a:endParaRPr lang="en-US" altLang="zh-CN" b="1" dirty="0">
                <a:solidFill>
                  <a:schemeClr val="bg1"/>
                </a:solidFill>
                <a:latin typeface="Bahnschrift" panose="020B0502040204020203" pitchFamily="34" charset="0"/>
                <a:ea typeface="+mn-ea"/>
                <a:cs typeface="+mn-ea"/>
                <a:sym typeface="+mn-lt"/>
              </a:endParaRPr>
            </a:p>
          </p:txBody>
        </p:sp>
        <p:grpSp>
          <p:nvGrpSpPr>
            <p:cNvPr id="9" name="Group 39966">
              <a:extLst>
                <a:ext uri="{FF2B5EF4-FFF2-40B4-BE49-F238E27FC236}">
                  <a16:creationId xmlns:a16="http://schemas.microsoft.com/office/drawing/2014/main" id="{79EAA0AB-6BF2-150A-776C-F181A43CE015}"/>
                </a:ext>
              </a:extLst>
            </p:cNvPr>
            <p:cNvGrpSpPr/>
            <p:nvPr/>
          </p:nvGrpSpPr>
          <p:grpSpPr>
            <a:xfrm>
              <a:off x="1270562" y="2453077"/>
              <a:ext cx="1047206" cy="732804"/>
              <a:chOff x="-864971" y="-15689"/>
              <a:chExt cx="1897845" cy="1328054"/>
            </a:xfrm>
            <a:solidFill>
              <a:srgbClr val="1E74AE"/>
            </a:solidFill>
            <a:effectLst>
              <a:outerShdw blurRad="177800" dist="38100" dir="2700000" algn="tl" rotWithShape="0">
                <a:prstClr val="black">
                  <a:alpha val="30000"/>
                </a:prstClr>
              </a:outerShdw>
            </a:effectLst>
          </p:grpSpPr>
          <p:sp>
            <p:nvSpPr>
              <p:cNvPr id="37" name="Shape 39964">
                <a:extLst>
                  <a:ext uri="{FF2B5EF4-FFF2-40B4-BE49-F238E27FC236}">
                    <a16:creationId xmlns:a16="http://schemas.microsoft.com/office/drawing/2014/main" id="{89EE862D-B27A-AF3F-4646-33BF06C0EC0B}"/>
                  </a:ext>
                </a:extLst>
              </p:cNvPr>
              <p:cNvSpPr/>
              <p:nvPr/>
            </p:nvSpPr>
            <p:spPr>
              <a:xfrm>
                <a:off x="-747962" y="-15689"/>
                <a:ext cx="1257015" cy="1860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86" h="21600" extrusionOk="0">
                    <a:moveTo>
                      <a:pt x="21586" y="21600"/>
                    </a:moveTo>
                    <a:lnTo>
                      <a:pt x="21586" y="17622"/>
                    </a:lnTo>
                    <a:cubicBezTo>
                      <a:pt x="21586" y="15553"/>
                      <a:pt x="21300" y="13860"/>
                      <a:pt x="20950" y="13860"/>
                    </a:cubicBezTo>
                    <a:lnTo>
                      <a:pt x="9943" y="13860"/>
                    </a:lnTo>
                    <a:cubicBezTo>
                      <a:pt x="9594" y="13860"/>
                      <a:pt x="9151" y="12442"/>
                      <a:pt x="8960" y="10709"/>
                    </a:cubicBezTo>
                    <a:lnTo>
                      <a:pt x="8126" y="3150"/>
                    </a:lnTo>
                    <a:cubicBezTo>
                      <a:pt x="7935" y="1418"/>
                      <a:pt x="7493" y="0"/>
                      <a:pt x="7143" y="0"/>
                    </a:cubicBezTo>
                    <a:lnTo>
                      <a:pt x="609" y="0"/>
                    </a:lnTo>
                    <a:cubicBezTo>
                      <a:pt x="260" y="0"/>
                      <a:pt x="-14" y="1692"/>
                      <a:pt x="1" y="3759"/>
                    </a:cubicBezTo>
                    <a:lnTo>
                      <a:pt x="128" y="21600"/>
                    </a:lnTo>
                    <a:cubicBezTo>
                      <a:pt x="128" y="21600"/>
                      <a:pt x="21586" y="21600"/>
                      <a:pt x="21586" y="21600"/>
                    </a:cubicBezTo>
                    <a:close/>
                  </a:path>
                </a:pathLst>
              </a:custGeom>
              <a:solidFill>
                <a:srgbClr val="575C7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5069" tIns="15069" rIns="15069" bIns="15069" numCol="1" anchor="ctr">
                <a:no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sz="1013" dirty="0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8" name="Shape 39965">
                <a:extLst>
                  <a:ext uri="{FF2B5EF4-FFF2-40B4-BE49-F238E27FC236}">
                    <a16:creationId xmlns:a16="http://schemas.microsoft.com/office/drawing/2014/main" id="{FDC7EA20-919A-3C4E-62F9-565CE8CFF765}"/>
                  </a:ext>
                </a:extLst>
              </p:cNvPr>
              <p:cNvSpPr/>
              <p:nvPr/>
            </p:nvSpPr>
            <p:spPr>
              <a:xfrm>
                <a:off x="-864971" y="170386"/>
                <a:ext cx="1897845" cy="114197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40" h="21600" extrusionOk="0">
                    <a:moveTo>
                      <a:pt x="20041" y="20748"/>
                    </a:moveTo>
                    <a:cubicBezTo>
                      <a:pt x="20006" y="21217"/>
                      <a:pt x="19733" y="21600"/>
                      <a:pt x="19435" y="21600"/>
                    </a:cubicBezTo>
                    <a:lnTo>
                      <a:pt x="1921" y="21600"/>
                    </a:lnTo>
                    <a:cubicBezTo>
                      <a:pt x="1623" y="21600"/>
                      <a:pt x="1354" y="21216"/>
                      <a:pt x="1323" y="20747"/>
                    </a:cubicBezTo>
                    <a:lnTo>
                      <a:pt x="3" y="853"/>
                    </a:lnTo>
                    <a:cubicBezTo>
                      <a:pt x="-28" y="384"/>
                      <a:pt x="190" y="0"/>
                      <a:pt x="488" y="0"/>
                    </a:cubicBezTo>
                    <a:lnTo>
                      <a:pt x="21059" y="0"/>
                    </a:lnTo>
                    <a:cubicBezTo>
                      <a:pt x="21357" y="0"/>
                      <a:pt x="21572" y="383"/>
                      <a:pt x="21537" y="852"/>
                    </a:cubicBezTo>
                    <a:cubicBezTo>
                      <a:pt x="21537" y="852"/>
                      <a:pt x="20041" y="20748"/>
                      <a:pt x="20041" y="20748"/>
                    </a:cubicBezTo>
                    <a:close/>
                  </a:path>
                </a:pathLst>
              </a:custGeom>
              <a:solidFill>
                <a:srgbClr val="575C7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5069" tIns="15069" rIns="15069" bIns="15069" numCol="1" anchor="ctr">
                <a:no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sz="1013" dirty="0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0" name="Group 39969">
              <a:extLst>
                <a:ext uri="{FF2B5EF4-FFF2-40B4-BE49-F238E27FC236}">
                  <a16:creationId xmlns:a16="http://schemas.microsoft.com/office/drawing/2014/main" id="{C82D7D8B-9162-30D8-56ED-654E9D4E2144}"/>
                </a:ext>
              </a:extLst>
            </p:cNvPr>
            <p:cNvGrpSpPr/>
            <p:nvPr/>
          </p:nvGrpSpPr>
          <p:grpSpPr>
            <a:xfrm>
              <a:off x="4127980" y="2461733"/>
              <a:ext cx="1131197" cy="719523"/>
              <a:chOff x="-283883" y="-1"/>
              <a:chExt cx="2050061" cy="1303983"/>
            </a:xfrm>
            <a:solidFill>
              <a:srgbClr val="1E74AE"/>
            </a:solidFill>
            <a:effectLst>
              <a:outerShdw blurRad="177800" dist="38100" dir="2700000" algn="tl" rotWithShape="0">
                <a:prstClr val="black">
                  <a:alpha val="30000"/>
                </a:prstClr>
              </a:outerShdw>
            </a:effectLst>
          </p:grpSpPr>
          <p:sp>
            <p:nvSpPr>
              <p:cNvPr id="35" name="Shape 39967">
                <a:extLst>
                  <a:ext uri="{FF2B5EF4-FFF2-40B4-BE49-F238E27FC236}">
                    <a16:creationId xmlns:a16="http://schemas.microsoft.com/office/drawing/2014/main" id="{85180BEC-031C-9A8C-394A-01496A476547}"/>
                  </a:ext>
                </a:extLst>
              </p:cNvPr>
              <p:cNvSpPr/>
              <p:nvPr/>
            </p:nvSpPr>
            <p:spPr>
              <a:xfrm>
                <a:off x="-216976" y="-1"/>
                <a:ext cx="1571515" cy="1676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86" h="21600" extrusionOk="0">
                    <a:moveTo>
                      <a:pt x="21586" y="21600"/>
                    </a:moveTo>
                    <a:lnTo>
                      <a:pt x="21586" y="17622"/>
                    </a:lnTo>
                    <a:cubicBezTo>
                      <a:pt x="21586" y="15553"/>
                      <a:pt x="21300" y="13860"/>
                      <a:pt x="20950" y="13860"/>
                    </a:cubicBezTo>
                    <a:lnTo>
                      <a:pt x="9943" y="13860"/>
                    </a:lnTo>
                    <a:cubicBezTo>
                      <a:pt x="9594" y="13860"/>
                      <a:pt x="9151" y="12442"/>
                      <a:pt x="8960" y="10709"/>
                    </a:cubicBezTo>
                    <a:lnTo>
                      <a:pt x="8126" y="3150"/>
                    </a:lnTo>
                    <a:cubicBezTo>
                      <a:pt x="7935" y="1418"/>
                      <a:pt x="7493" y="0"/>
                      <a:pt x="7143" y="0"/>
                    </a:cubicBezTo>
                    <a:lnTo>
                      <a:pt x="609" y="0"/>
                    </a:lnTo>
                    <a:cubicBezTo>
                      <a:pt x="260" y="0"/>
                      <a:pt x="-14" y="1692"/>
                      <a:pt x="1" y="3759"/>
                    </a:cubicBezTo>
                    <a:lnTo>
                      <a:pt x="128" y="21600"/>
                    </a:lnTo>
                    <a:cubicBezTo>
                      <a:pt x="128" y="21600"/>
                      <a:pt x="21586" y="21600"/>
                      <a:pt x="21586" y="21600"/>
                    </a:cubicBezTo>
                    <a:close/>
                  </a:path>
                </a:pathLst>
              </a:custGeom>
              <a:solidFill>
                <a:srgbClr val="A0AAC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5069" tIns="15069" rIns="15069" bIns="15069" numCol="1" anchor="ctr">
                <a:no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sz="1013" dirty="0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6" name="Shape 39968">
                <a:extLst>
                  <a:ext uri="{FF2B5EF4-FFF2-40B4-BE49-F238E27FC236}">
                    <a16:creationId xmlns:a16="http://schemas.microsoft.com/office/drawing/2014/main" id="{A939D489-D875-AE82-7FB2-9498CB80AA81}"/>
                  </a:ext>
                </a:extLst>
              </p:cNvPr>
              <p:cNvSpPr/>
              <p:nvPr/>
            </p:nvSpPr>
            <p:spPr>
              <a:xfrm>
                <a:off x="-283883" y="176816"/>
                <a:ext cx="2050061" cy="11271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40" h="21600" extrusionOk="0">
                    <a:moveTo>
                      <a:pt x="20041" y="20748"/>
                    </a:moveTo>
                    <a:cubicBezTo>
                      <a:pt x="20006" y="21217"/>
                      <a:pt x="19733" y="21600"/>
                      <a:pt x="19435" y="21600"/>
                    </a:cubicBezTo>
                    <a:lnTo>
                      <a:pt x="1921" y="21600"/>
                    </a:lnTo>
                    <a:cubicBezTo>
                      <a:pt x="1623" y="21600"/>
                      <a:pt x="1354" y="21216"/>
                      <a:pt x="1323" y="20747"/>
                    </a:cubicBezTo>
                    <a:lnTo>
                      <a:pt x="3" y="853"/>
                    </a:lnTo>
                    <a:cubicBezTo>
                      <a:pt x="-28" y="384"/>
                      <a:pt x="190" y="0"/>
                      <a:pt x="488" y="0"/>
                    </a:cubicBezTo>
                    <a:lnTo>
                      <a:pt x="21059" y="0"/>
                    </a:lnTo>
                    <a:cubicBezTo>
                      <a:pt x="21357" y="0"/>
                      <a:pt x="21572" y="383"/>
                      <a:pt x="21537" y="852"/>
                    </a:cubicBezTo>
                    <a:cubicBezTo>
                      <a:pt x="21537" y="852"/>
                      <a:pt x="20041" y="20748"/>
                      <a:pt x="20041" y="20748"/>
                    </a:cubicBezTo>
                    <a:close/>
                  </a:path>
                </a:pathLst>
              </a:custGeom>
              <a:solidFill>
                <a:srgbClr val="A0AAC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5069" tIns="15069" rIns="15069" bIns="15069" numCol="1" anchor="ctr">
                <a:no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sz="1013" dirty="0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Group 39972">
              <a:extLst>
                <a:ext uri="{FF2B5EF4-FFF2-40B4-BE49-F238E27FC236}">
                  <a16:creationId xmlns:a16="http://schemas.microsoft.com/office/drawing/2014/main" id="{54B3584E-DEBC-B084-6879-ACBAC4A38ED3}"/>
                </a:ext>
              </a:extLst>
            </p:cNvPr>
            <p:cNvGrpSpPr/>
            <p:nvPr/>
          </p:nvGrpSpPr>
          <p:grpSpPr>
            <a:xfrm>
              <a:off x="2666311" y="2453077"/>
              <a:ext cx="1081662" cy="732805"/>
              <a:chOff x="-634161" y="-15688"/>
              <a:chExt cx="1960289" cy="1328053"/>
            </a:xfrm>
            <a:solidFill>
              <a:srgbClr val="FF9216"/>
            </a:solidFill>
            <a:effectLst>
              <a:outerShdw blurRad="177800" dist="38100" dir="2700000" algn="tl" rotWithShape="0">
                <a:prstClr val="black">
                  <a:alpha val="30000"/>
                </a:prstClr>
              </a:outerShdw>
            </a:effectLst>
          </p:grpSpPr>
          <p:sp>
            <p:nvSpPr>
              <p:cNvPr id="33" name="Shape 39970">
                <a:extLst>
                  <a:ext uri="{FF2B5EF4-FFF2-40B4-BE49-F238E27FC236}">
                    <a16:creationId xmlns:a16="http://schemas.microsoft.com/office/drawing/2014/main" id="{49B67600-4969-8C30-5D51-2F108354E747}"/>
                  </a:ext>
                </a:extLst>
              </p:cNvPr>
              <p:cNvSpPr/>
              <p:nvPr/>
            </p:nvSpPr>
            <p:spPr>
              <a:xfrm>
                <a:off x="-525079" y="-15688"/>
                <a:ext cx="1342236" cy="1833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86" h="21600" extrusionOk="0">
                    <a:moveTo>
                      <a:pt x="21586" y="21600"/>
                    </a:moveTo>
                    <a:lnTo>
                      <a:pt x="21586" y="17622"/>
                    </a:lnTo>
                    <a:cubicBezTo>
                      <a:pt x="21586" y="15553"/>
                      <a:pt x="21300" y="13860"/>
                      <a:pt x="20950" y="13860"/>
                    </a:cubicBezTo>
                    <a:lnTo>
                      <a:pt x="9943" y="13860"/>
                    </a:lnTo>
                    <a:cubicBezTo>
                      <a:pt x="9594" y="13860"/>
                      <a:pt x="9151" y="12442"/>
                      <a:pt x="8960" y="10709"/>
                    </a:cubicBezTo>
                    <a:lnTo>
                      <a:pt x="8126" y="3150"/>
                    </a:lnTo>
                    <a:cubicBezTo>
                      <a:pt x="7935" y="1418"/>
                      <a:pt x="7493" y="0"/>
                      <a:pt x="7143" y="0"/>
                    </a:cubicBezTo>
                    <a:lnTo>
                      <a:pt x="609" y="0"/>
                    </a:lnTo>
                    <a:cubicBezTo>
                      <a:pt x="260" y="0"/>
                      <a:pt x="-14" y="1692"/>
                      <a:pt x="1" y="3759"/>
                    </a:cubicBezTo>
                    <a:lnTo>
                      <a:pt x="128" y="21600"/>
                    </a:lnTo>
                    <a:cubicBezTo>
                      <a:pt x="128" y="21600"/>
                      <a:pt x="21586" y="21600"/>
                      <a:pt x="21586" y="21600"/>
                    </a:cubicBezTo>
                    <a:close/>
                  </a:path>
                </a:pathLst>
              </a:custGeom>
              <a:solidFill>
                <a:srgbClr val="757B8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5069" tIns="15069" rIns="15069" bIns="15069" numCol="1" anchor="ctr">
                <a:no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sz="1013" dirty="0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4" name="Shape 39971">
                <a:extLst>
                  <a:ext uri="{FF2B5EF4-FFF2-40B4-BE49-F238E27FC236}">
                    <a16:creationId xmlns:a16="http://schemas.microsoft.com/office/drawing/2014/main" id="{6A2A1B56-3B62-92E7-EC52-7DCDA02F7347}"/>
                  </a:ext>
                </a:extLst>
              </p:cNvPr>
              <p:cNvSpPr/>
              <p:nvPr/>
            </p:nvSpPr>
            <p:spPr>
              <a:xfrm>
                <a:off x="-634161" y="183300"/>
                <a:ext cx="1960289" cy="11290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40" h="21600" extrusionOk="0">
                    <a:moveTo>
                      <a:pt x="20041" y="20748"/>
                    </a:moveTo>
                    <a:cubicBezTo>
                      <a:pt x="20006" y="21217"/>
                      <a:pt x="19733" y="21600"/>
                      <a:pt x="19435" y="21600"/>
                    </a:cubicBezTo>
                    <a:lnTo>
                      <a:pt x="1921" y="21600"/>
                    </a:lnTo>
                    <a:cubicBezTo>
                      <a:pt x="1623" y="21600"/>
                      <a:pt x="1354" y="21216"/>
                      <a:pt x="1323" y="20747"/>
                    </a:cubicBezTo>
                    <a:lnTo>
                      <a:pt x="3" y="853"/>
                    </a:lnTo>
                    <a:cubicBezTo>
                      <a:pt x="-28" y="384"/>
                      <a:pt x="190" y="0"/>
                      <a:pt x="488" y="0"/>
                    </a:cubicBezTo>
                    <a:lnTo>
                      <a:pt x="21059" y="0"/>
                    </a:lnTo>
                    <a:cubicBezTo>
                      <a:pt x="21357" y="0"/>
                      <a:pt x="21572" y="383"/>
                      <a:pt x="21537" y="852"/>
                    </a:cubicBezTo>
                    <a:cubicBezTo>
                      <a:pt x="21537" y="852"/>
                      <a:pt x="20041" y="20748"/>
                      <a:pt x="20041" y="20748"/>
                    </a:cubicBezTo>
                    <a:close/>
                  </a:path>
                </a:pathLst>
              </a:custGeom>
              <a:solidFill>
                <a:srgbClr val="757B8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5069" tIns="15069" rIns="15069" bIns="15069" numCol="1" anchor="ctr">
                <a:no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sz="1013" dirty="0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2" name="Group 39975">
              <a:extLst>
                <a:ext uri="{FF2B5EF4-FFF2-40B4-BE49-F238E27FC236}">
                  <a16:creationId xmlns:a16="http://schemas.microsoft.com/office/drawing/2014/main" id="{3440F6CD-9B6B-05CF-F8ED-CC9C5E28898C}"/>
                </a:ext>
              </a:extLst>
            </p:cNvPr>
            <p:cNvGrpSpPr/>
            <p:nvPr/>
          </p:nvGrpSpPr>
          <p:grpSpPr>
            <a:xfrm>
              <a:off x="6939456" y="2434778"/>
              <a:ext cx="1152716" cy="760366"/>
              <a:chOff x="213944" y="-48852"/>
              <a:chExt cx="2089059" cy="1378004"/>
            </a:xfrm>
            <a:solidFill>
              <a:srgbClr val="1E74AE"/>
            </a:solidFill>
            <a:effectLst>
              <a:outerShdw blurRad="177800" dist="38100" dir="2700000" algn="tl" rotWithShape="0">
                <a:prstClr val="black">
                  <a:alpha val="30000"/>
                </a:prstClr>
              </a:outerShdw>
            </a:effectLst>
          </p:grpSpPr>
          <p:sp>
            <p:nvSpPr>
              <p:cNvPr id="31" name="Shape 39973">
                <a:extLst>
                  <a:ext uri="{FF2B5EF4-FFF2-40B4-BE49-F238E27FC236}">
                    <a16:creationId xmlns:a16="http://schemas.microsoft.com/office/drawing/2014/main" id="{F6A780B0-3A82-2604-BB22-409ACC5196DA}"/>
                  </a:ext>
                </a:extLst>
              </p:cNvPr>
              <p:cNvSpPr/>
              <p:nvPr/>
            </p:nvSpPr>
            <p:spPr>
              <a:xfrm>
                <a:off x="351477" y="-48852"/>
                <a:ext cx="1477602" cy="2321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86" h="21600" extrusionOk="0">
                    <a:moveTo>
                      <a:pt x="21586" y="21600"/>
                    </a:moveTo>
                    <a:lnTo>
                      <a:pt x="21586" y="17622"/>
                    </a:lnTo>
                    <a:cubicBezTo>
                      <a:pt x="21586" y="15553"/>
                      <a:pt x="21300" y="13860"/>
                      <a:pt x="20950" y="13860"/>
                    </a:cubicBezTo>
                    <a:lnTo>
                      <a:pt x="9943" y="13860"/>
                    </a:lnTo>
                    <a:cubicBezTo>
                      <a:pt x="9594" y="13860"/>
                      <a:pt x="9151" y="12442"/>
                      <a:pt x="8960" y="10709"/>
                    </a:cubicBezTo>
                    <a:lnTo>
                      <a:pt x="8126" y="3150"/>
                    </a:lnTo>
                    <a:cubicBezTo>
                      <a:pt x="7935" y="1418"/>
                      <a:pt x="7493" y="0"/>
                      <a:pt x="7143" y="0"/>
                    </a:cubicBezTo>
                    <a:lnTo>
                      <a:pt x="609" y="0"/>
                    </a:lnTo>
                    <a:cubicBezTo>
                      <a:pt x="260" y="0"/>
                      <a:pt x="-14" y="1692"/>
                      <a:pt x="1" y="3759"/>
                    </a:cubicBezTo>
                    <a:lnTo>
                      <a:pt x="128" y="21600"/>
                    </a:lnTo>
                    <a:cubicBezTo>
                      <a:pt x="128" y="21600"/>
                      <a:pt x="21586" y="21600"/>
                      <a:pt x="21586" y="21600"/>
                    </a:cubicBezTo>
                    <a:close/>
                  </a:path>
                </a:pathLst>
              </a:custGeom>
              <a:solidFill>
                <a:srgbClr val="BD9CA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5069" tIns="15069" rIns="15069" bIns="15069" numCol="1" anchor="ctr">
                <a:no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sz="1013" dirty="0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2" name="Shape 39974">
                <a:extLst>
                  <a:ext uri="{FF2B5EF4-FFF2-40B4-BE49-F238E27FC236}">
                    <a16:creationId xmlns:a16="http://schemas.microsoft.com/office/drawing/2014/main" id="{3720784B-C7C9-0968-B141-A4F2C924F86D}"/>
                  </a:ext>
                </a:extLst>
              </p:cNvPr>
              <p:cNvSpPr/>
              <p:nvPr/>
            </p:nvSpPr>
            <p:spPr>
              <a:xfrm>
                <a:off x="213944" y="193603"/>
                <a:ext cx="2089059" cy="1135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40" h="21600" extrusionOk="0">
                    <a:moveTo>
                      <a:pt x="20041" y="20748"/>
                    </a:moveTo>
                    <a:cubicBezTo>
                      <a:pt x="20006" y="21217"/>
                      <a:pt x="19733" y="21600"/>
                      <a:pt x="19435" y="21600"/>
                    </a:cubicBezTo>
                    <a:lnTo>
                      <a:pt x="1921" y="21600"/>
                    </a:lnTo>
                    <a:cubicBezTo>
                      <a:pt x="1623" y="21600"/>
                      <a:pt x="1354" y="21216"/>
                      <a:pt x="1323" y="20747"/>
                    </a:cubicBezTo>
                    <a:lnTo>
                      <a:pt x="3" y="853"/>
                    </a:lnTo>
                    <a:cubicBezTo>
                      <a:pt x="-28" y="384"/>
                      <a:pt x="190" y="0"/>
                      <a:pt x="488" y="0"/>
                    </a:cubicBezTo>
                    <a:lnTo>
                      <a:pt x="21059" y="0"/>
                    </a:lnTo>
                    <a:cubicBezTo>
                      <a:pt x="21357" y="0"/>
                      <a:pt x="21572" y="383"/>
                      <a:pt x="21537" y="852"/>
                    </a:cubicBezTo>
                    <a:cubicBezTo>
                      <a:pt x="21537" y="852"/>
                      <a:pt x="20041" y="20748"/>
                      <a:pt x="20041" y="20748"/>
                    </a:cubicBezTo>
                    <a:close/>
                  </a:path>
                </a:pathLst>
              </a:custGeom>
              <a:solidFill>
                <a:srgbClr val="BD9CA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5069" tIns="15069" rIns="15069" bIns="15069" numCol="1" anchor="ctr">
                <a:no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sz="1013" dirty="0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3" name="Group 39978">
              <a:extLst>
                <a:ext uri="{FF2B5EF4-FFF2-40B4-BE49-F238E27FC236}">
                  <a16:creationId xmlns:a16="http://schemas.microsoft.com/office/drawing/2014/main" id="{A8C56B14-D99D-D0BF-243B-F1874234455C}"/>
                </a:ext>
              </a:extLst>
            </p:cNvPr>
            <p:cNvGrpSpPr/>
            <p:nvPr/>
          </p:nvGrpSpPr>
          <p:grpSpPr>
            <a:xfrm>
              <a:off x="5516970" y="2445910"/>
              <a:ext cx="1129243" cy="735346"/>
              <a:chOff x="-65324" y="-28678"/>
              <a:chExt cx="2046522" cy="1332661"/>
            </a:xfrm>
            <a:solidFill>
              <a:srgbClr val="FF9216"/>
            </a:solidFill>
            <a:effectLst>
              <a:outerShdw blurRad="177800" dist="38100" dir="2700000" algn="tl" rotWithShape="0">
                <a:prstClr val="black">
                  <a:alpha val="30000"/>
                </a:prstClr>
              </a:outerShdw>
            </a:effectLst>
          </p:grpSpPr>
          <p:sp>
            <p:nvSpPr>
              <p:cNvPr id="29" name="Shape 39976">
                <a:extLst>
                  <a:ext uri="{FF2B5EF4-FFF2-40B4-BE49-F238E27FC236}">
                    <a16:creationId xmlns:a16="http://schemas.microsoft.com/office/drawing/2014/main" id="{CCF26F9F-AE9A-C109-FA27-2C31BCAA0DEF}"/>
                  </a:ext>
                </a:extLst>
              </p:cNvPr>
              <p:cNvSpPr/>
              <p:nvPr/>
            </p:nvSpPr>
            <p:spPr>
              <a:xfrm>
                <a:off x="41919" y="-28678"/>
                <a:ext cx="1409094" cy="2222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86" h="21600" extrusionOk="0">
                    <a:moveTo>
                      <a:pt x="21586" y="21600"/>
                    </a:moveTo>
                    <a:lnTo>
                      <a:pt x="21586" y="17622"/>
                    </a:lnTo>
                    <a:cubicBezTo>
                      <a:pt x="21586" y="15553"/>
                      <a:pt x="21300" y="13860"/>
                      <a:pt x="20950" y="13860"/>
                    </a:cubicBezTo>
                    <a:lnTo>
                      <a:pt x="9943" y="13860"/>
                    </a:lnTo>
                    <a:cubicBezTo>
                      <a:pt x="9594" y="13860"/>
                      <a:pt x="9151" y="12442"/>
                      <a:pt x="8960" y="10709"/>
                    </a:cubicBezTo>
                    <a:lnTo>
                      <a:pt x="8126" y="3150"/>
                    </a:lnTo>
                    <a:cubicBezTo>
                      <a:pt x="7935" y="1418"/>
                      <a:pt x="7493" y="0"/>
                      <a:pt x="7143" y="0"/>
                    </a:cubicBezTo>
                    <a:lnTo>
                      <a:pt x="609" y="0"/>
                    </a:lnTo>
                    <a:cubicBezTo>
                      <a:pt x="260" y="0"/>
                      <a:pt x="-14" y="1692"/>
                      <a:pt x="1" y="3759"/>
                    </a:cubicBezTo>
                    <a:lnTo>
                      <a:pt x="128" y="21600"/>
                    </a:lnTo>
                    <a:cubicBezTo>
                      <a:pt x="128" y="21600"/>
                      <a:pt x="21586" y="21600"/>
                      <a:pt x="21586" y="21600"/>
                    </a:cubicBezTo>
                    <a:close/>
                  </a:path>
                </a:pathLst>
              </a:custGeom>
              <a:solidFill>
                <a:srgbClr val="87696C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5069" tIns="15069" rIns="15069" bIns="15069" numCol="1" anchor="ctr">
                <a:no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sz="1013" dirty="0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0" name="Shape 39977">
                <a:extLst>
                  <a:ext uri="{FF2B5EF4-FFF2-40B4-BE49-F238E27FC236}">
                    <a16:creationId xmlns:a16="http://schemas.microsoft.com/office/drawing/2014/main" id="{98552F9F-C832-EAE7-368A-1560B55DEA77}"/>
                  </a:ext>
                </a:extLst>
              </p:cNvPr>
              <p:cNvSpPr/>
              <p:nvPr/>
            </p:nvSpPr>
            <p:spPr>
              <a:xfrm>
                <a:off x="-65324" y="176816"/>
                <a:ext cx="2046522" cy="11271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40" h="21600" extrusionOk="0">
                    <a:moveTo>
                      <a:pt x="20041" y="20748"/>
                    </a:moveTo>
                    <a:cubicBezTo>
                      <a:pt x="20006" y="21217"/>
                      <a:pt x="19733" y="21600"/>
                      <a:pt x="19435" y="21600"/>
                    </a:cubicBezTo>
                    <a:lnTo>
                      <a:pt x="1921" y="21600"/>
                    </a:lnTo>
                    <a:cubicBezTo>
                      <a:pt x="1623" y="21600"/>
                      <a:pt x="1354" y="21216"/>
                      <a:pt x="1323" y="20747"/>
                    </a:cubicBezTo>
                    <a:lnTo>
                      <a:pt x="3" y="853"/>
                    </a:lnTo>
                    <a:cubicBezTo>
                      <a:pt x="-28" y="384"/>
                      <a:pt x="190" y="0"/>
                      <a:pt x="488" y="0"/>
                    </a:cubicBezTo>
                    <a:lnTo>
                      <a:pt x="21059" y="0"/>
                    </a:lnTo>
                    <a:cubicBezTo>
                      <a:pt x="21357" y="0"/>
                      <a:pt x="21572" y="383"/>
                      <a:pt x="21537" y="852"/>
                    </a:cubicBezTo>
                    <a:cubicBezTo>
                      <a:pt x="21537" y="852"/>
                      <a:pt x="20041" y="20748"/>
                      <a:pt x="20041" y="20748"/>
                    </a:cubicBezTo>
                    <a:close/>
                  </a:path>
                </a:pathLst>
              </a:custGeom>
              <a:solidFill>
                <a:srgbClr val="87696C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5069" tIns="15069" rIns="15069" bIns="15069" numCol="1" anchor="ctr">
                <a:no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sz="1013" dirty="0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14" name="文本框 25">
              <a:extLst>
                <a:ext uri="{FF2B5EF4-FFF2-40B4-BE49-F238E27FC236}">
                  <a16:creationId xmlns:a16="http://schemas.microsoft.com/office/drawing/2014/main" id="{C8404DA3-8FA3-EDF4-C91D-284BC7BD6856}"/>
                </a:ext>
              </a:extLst>
            </p:cNvPr>
            <p:cNvSpPr txBox="1"/>
            <p:nvPr/>
          </p:nvSpPr>
          <p:spPr>
            <a:xfrm>
              <a:off x="1335126" y="2626894"/>
              <a:ext cx="852070" cy="499644"/>
            </a:xfrm>
            <a:prstGeom prst="rect">
              <a:avLst/>
            </a:prstGeom>
            <a:noFill/>
            <a:effectLst>
              <a:outerShdw blurRad="177800" dist="38100" dir="2700000" algn="tl" rotWithShape="0">
                <a:prstClr val="black">
                  <a:alpha val="30000"/>
                </a:prstClr>
              </a:outerShdw>
            </a:effectLst>
          </p:spPr>
          <p:txBody>
            <a:bodyPr wrap="square" lIns="68589" tIns="34295" rIns="68589" bIns="34295" rtlCol="0">
              <a:spAutoFit/>
            </a:bodyPr>
            <a:lstStyle/>
            <a:p>
              <a:pPr algn="ctr">
                <a:defRPr/>
              </a:pPr>
              <a:r>
                <a:rPr lang="ru-RU" altLang="zh-CN" sz="2400" kern="0" dirty="0" smtClean="0">
                  <a:solidFill>
                    <a:sysClr val="window" lastClr="FFFFFF"/>
                  </a:solidFill>
                  <a:latin typeface="Bahnschrift" panose="020B0502040204020203" pitchFamily="34" charset="0"/>
                  <a:cs typeface="+mn-ea"/>
                  <a:sym typeface="+mn-lt"/>
                </a:rPr>
                <a:t>63,6</a:t>
              </a:r>
            </a:p>
            <a:p>
              <a:pPr algn="ctr">
                <a:defRPr/>
              </a:pPr>
              <a:r>
                <a:rPr lang="ru-RU" altLang="zh-CN" sz="2400" kern="0" dirty="0">
                  <a:solidFill>
                    <a:sysClr val="window" lastClr="FFFFFF"/>
                  </a:solidFill>
                  <a:latin typeface="Bahnschrift" panose="020B0502040204020203" pitchFamily="34" charset="0"/>
                  <a:cs typeface="+mn-ea"/>
                  <a:sym typeface="+mn-lt"/>
                </a:rPr>
                <a:t>м</a:t>
              </a:r>
              <a:r>
                <a:rPr lang="ru-RU" altLang="zh-CN" sz="2400" kern="0" dirty="0" smtClean="0">
                  <a:solidFill>
                    <a:sysClr val="window" lastClr="FFFFFF"/>
                  </a:solidFill>
                  <a:latin typeface="Bahnschrift" panose="020B0502040204020203" pitchFamily="34" charset="0"/>
                  <a:cs typeface="+mn-ea"/>
                  <a:sym typeface="+mn-lt"/>
                </a:rPr>
                <a:t>лн. руб.</a:t>
              </a:r>
              <a:endParaRPr lang="zh-CN" altLang="en-US" sz="2400" kern="0" dirty="0">
                <a:solidFill>
                  <a:sysClr val="window" lastClr="FFFFFF"/>
                </a:solidFill>
                <a:latin typeface="Bahnschrift" panose="020B0502040204020203" pitchFamily="34" charset="0"/>
                <a:cs typeface="+mn-ea"/>
                <a:sym typeface="+mn-lt"/>
              </a:endParaRPr>
            </a:p>
          </p:txBody>
        </p:sp>
        <p:sp>
          <p:nvSpPr>
            <p:cNvPr id="15" name="文本框 25">
              <a:extLst>
                <a:ext uri="{FF2B5EF4-FFF2-40B4-BE49-F238E27FC236}">
                  <a16:creationId xmlns:a16="http://schemas.microsoft.com/office/drawing/2014/main" id="{54FF7EAF-7FB1-B89E-C4D3-70BD0F5F55C4}"/>
                </a:ext>
              </a:extLst>
            </p:cNvPr>
            <p:cNvSpPr txBox="1"/>
            <p:nvPr/>
          </p:nvSpPr>
          <p:spPr>
            <a:xfrm>
              <a:off x="2734564" y="2606956"/>
              <a:ext cx="928734" cy="728050"/>
            </a:xfrm>
            <a:prstGeom prst="rect">
              <a:avLst/>
            </a:prstGeom>
            <a:noFill/>
          </p:spPr>
          <p:txBody>
            <a:bodyPr wrap="square" lIns="68589" tIns="34295" rIns="68589" bIns="34295" rtlCol="0">
              <a:spAutoFit/>
            </a:bodyPr>
            <a:lstStyle/>
            <a:p>
              <a:pPr algn="ctr">
                <a:defRPr/>
              </a:pPr>
              <a:r>
                <a:rPr lang="ru-RU" altLang="zh-CN" sz="2400" kern="0" dirty="0" smtClean="0">
                  <a:solidFill>
                    <a:sysClr val="window" lastClr="FFFFFF"/>
                  </a:solidFill>
                  <a:latin typeface="Bahnschrift" panose="020B0502040204020203" pitchFamily="34" charset="0"/>
                  <a:cs typeface="+mn-ea"/>
                  <a:sym typeface="+mn-lt"/>
                </a:rPr>
                <a:t>352,7 </a:t>
              </a:r>
              <a:endParaRPr lang="ru-RU" altLang="zh-CN" sz="2400" kern="0" dirty="0">
                <a:solidFill>
                  <a:sysClr val="window" lastClr="FFFFFF"/>
                </a:solidFill>
                <a:latin typeface="Bahnschrift" panose="020B0502040204020203" pitchFamily="34" charset="0"/>
                <a:cs typeface="+mn-ea"/>
                <a:sym typeface="+mn-lt"/>
              </a:endParaRPr>
            </a:p>
            <a:p>
              <a:pPr algn="ctr">
                <a:defRPr/>
              </a:pPr>
              <a:r>
                <a:rPr lang="ru-RU" altLang="zh-CN" sz="2400" kern="0" dirty="0">
                  <a:solidFill>
                    <a:sysClr val="window" lastClr="FFFFFF"/>
                  </a:solidFill>
                  <a:latin typeface="Bahnschrift" panose="020B0502040204020203" pitchFamily="34" charset="0"/>
                  <a:cs typeface="+mn-ea"/>
                  <a:sym typeface="+mn-lt"/>
                </a:rPr>
                <a:t>млн. руб.</a:t>
              </a:r>
              <a:endParaRPr lang="zh-CN" altLang="en-US" sz="2400" kern="0" dirty="0">
                <a:solidFill>
                  <a:sysClr val="window" lastClr="FFFFFF"/>
                </a:solidFill>
                <a:latin typeface="Bahnschrift" panose="020B0502040204020203" pitchFamily="34" charset="0"/>
                <a:cs typeface="+mn-ea"/>
                <a:sym typeface="+mn-lt"/>
              </a:endParaRPr>
            </a:p>
            <a:p>
              <a:pPr algn="ctr">
                <a:defRPr/>
              </a:pPr>
              <a:endParaRPr lang="zh-CN" altLang="en-US" sz="2400" kern="0" dirty="0">
                <a:solidFill>
                  <a:sysClr val="window" lastClr="FFFFFF"/>
                </a:solidFill>
                <a:latin typeface="Bahnschrift" panose="020B0502040204020203" pitchFamily="34" charset="0"/>
                <a:cs typeface="+mn-ea"/>
                <a:sym typeface="+mn-lt"/>
              </a:endParaRPr>
            </a:p>
          </p:txBody>
        </p:sp>
        <p:sp>
          <p:nvSpPr>
            <p:cNvPr id="16" name="文本框 25">
              <a:extLst>
                <a:ext uri="{FF2B5EF4-FFF2-40B4-BE49-F238E27FC236}">
                  <a16:creationId xmlns:a16="http://schemas.microsoft.com/office/drawing/2014/main" id="{9EF83387-11DC-D1B8-5A66-974FFC1C64D0}"/>
                </a:ext>
              </a:extLst>
            </p:cNvPr>
            <p:cNvSpPr txBox="1"/>
            <p:nvPr/>
          </p:nvSpPr>
          <p:spPr>
            <a:xfrm>
              <a:off x="4212745" y="2606956"/>
              <a:ext cx="943160" cy="728050"/>
            </a:xfrm>
            <a:prstGeom prst="rect">
              <a:avLst/>
            </a:prstGeom>
            <a:noFill/>
          </p:spPr>
          <p:txBody>
            <a:bodyPr wrap="square" lIns="68589" tIns="34295" rIns="68589" bIns="34295" rtlCol="0">
              <a:spAutoFit/>
            </a:bodyPr>
            <a:lstStyle/>
            <a:p>
              <a:pPr algn="ctr">
                <a:defRPr/>
              </a:pPr>
              <a:r>
                <a:rPr lang="ru-RU" altLang="zh-CN" sz="2400" kern="0" dirty="0">
                  <a:solidFill>
                    <a:sysClr val="window" lastClr="FFFFFF"/>
                  </a:solidFill>
                  <a:latin typeface="Bahnschrift" panose="020B0502040204020203" pitchFamily="34" charset="0"/>
                  <a:cs typeface="+mn-ea"/>
                  <a:sym typeface="+mn-lt"/>
                </a:rPr>
                <a:t>32,5 </a:t>
              </a:r>
            </a:p>
            <a:p>
              <a:pPr algn="ctr">
                <a:defRPr/>
              </a:pPr>
              <a:r>
                <a:rPr lang="ru-RU" altLang="zh-CN" sz="2400" kern="0" dirty="0">
                  <a:solidFill>
                    <a:sysClr val="window" lastClr="FFFFFF"/>
                  </a:solidFill>
                  <a:latin typeface="Bahnschrift" panose="020B0502040204020203" pitchFamily="34" charset="0"/>
                  <a:cs typeface="+mn-ea"/>
                  <a:sym typeface="+mn-lt"/>
                </a:rPr>
                <a:t>млн. руб.</a:t>
              </a:r>
              <a:endParaRPr lang="zh-CN" altLang="en-US" sz="2400" kern="0" dirty="0">
                <a:solidFill>
                  <a:sysClr val="window" lastClr="FFFFFF"/>
                </a:solidFill>
                <a:latin typeface="Bahnschrift" panose="020B0502040204020203" pitchFamily="34" charset="0"/>
                <a:cs typeface="+mn-ea"/>
                <a:sym typeface="+mn-lt"/>
              </a:endParaRPr>
            </a:p>
            <a:p>
              <a:pPr algn="ctr">
                <a:defRPr/>
              </a:pPr>
              <a:endParaRPr lang="zh-CN" altLang="en-US" sz="2400" kern="0" dirty="0">
                <a:solidFill>
                  <a:sysClr val="window" lastClr="FFFFFF"/>
                </a:solidFill>
                <a:latin typeface="Bahnschrift" panose="020B0502040204020203" pitchFamily="34" charset="0"/>
                <a:cs typeface="+mn-ea"/>
                <a:sym typeface="+mn-lt"/>
              </a:endParaRPr>
            </a:p>
          </p:txBody>
        </p:sp>
        <p:sp>
          <p:nvSpPr>
            <p:cNvPr id="17" name="文本框 25">
              <a:extLst>
                <a:ext uri="{FF2B5EF4-FFF2-40B4-BE49-F238E27FC236}">
                  <a16:creationId xmlns:a16="http://schemas.microsoft.com/office/drawing/2014/main" id="{4D98A98D-38B9-E9A7-530D-90931697EFB3}"/>
                </a:ext>
              </a:extLst>
            </p:cNvPr>
            <p:cNvSpPr txBox="1"/>
            <p:nvPr/>
          </p:nvSpPr>
          <p:spPr>
            <a:xfrm>
              <a:off x="5639184" y="2591641"/>
              <a:ext cx="887079" cy="699499"/>
            </a:xfrm>
            <a:prstGeom prst="rect">
              <a:avLst/>
            </a:prstGeom>
            <a:noFill/>
          </p:spPr>
          <p:txBody>
            <a:bodyPr wrap="square" lIns="68589" tIns="34295" rIns="68589" bIns="34295" rtlCol="0">
              <a:spAutoFit/>
            </a:bodyPr>
            <a:lstStyle/>
            <a:p>
              <a:pPr algn="ctr">
                <a:defRPr/>
              </a:pPr>
              <a:r>
                <a:rPr lang="ru-RU" altLang="zh-CN" sz="2400" kern="0" dirty="0">
                  <a:solidFill>
                    <a:sysClr val="window" lastClr="FFFFFF"/>
                  </a:solidFill>
                  <a:latin typeface="Bahnschrift" panose="020B0502040204020203" pitchFamily="34" charset="0"/>
                  <a:cs typeface="+mn-ea"/>
                  <a:sym typeface="+mn-lt"/>
                </a:rPr>
                <a:t>1 231,77 млн. руб.</a:t>
              </a:r>
              <a:endParaRPr lang="zh-CN" altLang="en-US" sz="2400" kern="0" dirty="0">
                <a:solidFill>
                  <a:sysClr val="window" lastClr="FFFFFF"/>
                </a:solidFill>
                <a:latin typeface="Bahnschrift" panose="020B0502040204020203" pitchFamily="34" charset="0"/>
                <a:cs typeface="+mn-ea"/>
                <a:sym typeface="+mn-lt"/>
              </a:endParaRPr>
            </a:p>
            <a:p>
              <a:pPr algn="ctr">
                <a:defRPr/>
              </a:pPr>
              <a:endParaRPr lang="zh-CN" altLang="en-US" sz="2100" kern="0" dirty="0">
                <a:solidFill>
                  <a:sysClr val="window" lastClr="FFFFFF"/>
                </a:solidFill>
                <a:cs typeface="+mn-ea"/>
                <a:sym typeface="+mn-lt"/>
              </a:endParaRPr>
            </a:p>
          </p:txBody>
        </p:sp>
        <p:sp>
          <p:nvSpPr>
            <p:cNvPr id="18" name="文本框 25">
              <a:extLst>
                <a:ext uri="{FF2B5EF4-FFF2-40B4-BE49-F238E27FC236}">
                  <a16:creationId xmlns:a16="http://schemas.microsoft.com/office/drawing/2014/main" id="{8F1CF72C-A4C8-79B6-362B-766D44BBAAC1}"/>
                </a:ext>
              </a:extLst>
            </p:cNvPr>
            <p:cNvSpPr txBox="1"/>
            <p:nvPr/>
          </p:nvSpPr>
          <p:spPr>
            <a:xfrm>
              <a:off x="6939456" y="2585712"/>
              <a:ext cx="1103529" cy="651915"/>
            </a:xfrm>
            <a:prstGeom prst="rect">
              <a:avLst/>
            </a:prstGeom>
            <a:noFill/>
          </p:spPr>
          <p:txBody>
            <a:bodyPr wrap="square" lIns="68589" tIns="34295" rIns="68589" bIns="34295" rtlCol="0">
              <a:spAutoFit/>
            </a:bodyPr>
            <a:lstStyle/>
            <a:p>
              <a:pPr algn="ctr">
                <a:defRPr/>
              </a:pPr>
              <a:r>
                <a:rPr lang="ru-RU" altLang="zh-CN" sz="2400" kern="0" dirty="0">
                  <a:solidFill>
                    <a:sysClr val="window" lastClr="FFFFFF"/>
                  </a:solidFill>
                  <a:latin typeface="Bahnschrift" panose="020B0502040204020203" pitchFamily="34" charset="0"/>
                  <a:cs typeface="+mn-ea"/>
                  <a:sym typeface="+mn-lt"/>
                </a:rPr>
                <a:t>33,18 </a:t>
              </a:r>
            </a:p>
            <a:p>
              <a:pPr algn="ctr">
                <a:defRPr/>
              </a:pPr>
              <a:r>
                <a:rPr lang="ru-RU" altLang="zh-CN" sz="2400" kern="0" dirty="0">
                  <a:solidFill>
                    <a:sysClr val="window" lastClr="FFFFFF"/>
                  </a:solidFill>
                  <a:latin typeface="Bahnschrift" panose="020B0502040204020203" pitchFamily="34" charset="0"/>
                  <a:cs typeface="+mn-ea"/>
                  <a:sym typeface="+mn-lt"/>
                </a:rPr>
                <a:t>млн. руб.</a:t>
              </a:r>
              <a:endParaRPr lang="zh-CN" altLang="en-US" sz="2400" kern="0" dirty="0">
                <a:solidFill>
                  <a:sysClr val="window" lastClr="FFFFFF"/>
                </a:solidFill>
                <a:latin typeface="Bahnschrift" panose="020B0502040204020203" pitchFamily="34" charset="0"/>
                <a:cs typeface="+mn-ea"/>
                <a:sym typeface="+mn-lt"/>
              </a:endParaRPr>
            </a:p>
            <a:p>
              <a:pPr algn="ctr">
                <a:defRPr/>
              </a:pPr>
              <a:r>
                <a:rPr lang="ru-RU" altLang="zh-CN" sz="1600" kern="0" dirty="0" smtClean="0">
                  <a:solidFill>
                    <a:sysClr val="window" lastClr="FFFFFF"/>
                  </a:solidFill>
                  <a:cs typeface="+mn-ea"/>
                  <a:sym typeface="+mn-lt"/>
                </a:rPr>
                <a:t> </a:t>
              </a:r>
              <a:endParaRPr lang="zh-CN" altLang="en-US" sz="1600" kern="0" dirty="0">
                <a:solidFill>
                  <a:sysClr val="window" lastClr="FFFFFF"/>
                </a:solidFill>
                <a:cs typeface="+mn-ea"/>
                <a:sym typeface="+mn-lt"/>
              </a:endParaRPr>
            </a:p>
          </p:txBody>
        </p:sp>
        <p:sp>
          <p:nvSpPr>
            <p:cNvPr id="19" name="TextBox 30">
              <a:extLst>
                <a:ext uri="{FF2B5EF4-FFF2-40B4-BE49-F238E27FC236}">
                  <a16:creationId xmlns:a16="http://schemas.microsoft.com/office/drawing/2014/main" id="{6D6F23DC-0351-82F9-72A3-B8BEF6C85886}"/>
                </a:ext>
              </a:extLst>
            </p:cNvPr>
            <p:cNvSpPr txBox="1"/>
            <p:nvPr/>
          </p:nvSpPr>
          <p:spPr>
            <a:xfrm>
              <a:off x="1017253" y="3403556"/>
              <a:ext cx="1565650" cy="34260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altLang="zh-CN" b="1" dirty="0" smtClean="0">
                  <a:solidFill>
                    <a:srgbClr val="2E3D5C"/>
                  </a:solidFill>
                  <a:latin typeface="Bahnschrift" panose="020B0502040204020203" pitchFamily="34" charset="0"/>
                  <a:cs typeface="+mn-ea"/>
                  <a:sym typeface="+mn-lt"/>
                </a:rPr>
                <a:t>Субсидии субъектам МСП </a:t>
              </a:r>
              <a:endParaRPr lang="en-US" altLang="zh-CN" b="1" dirty="0">
                <a:solidFill>
                  <a:srgbClr val="2E3D5C"/>
                </a:solidFill>
                <a:latin typeface="Bahnschrift" panose="020B0502040204020203" pitchFamily="34" charset="0"/>
                <a:cs typeface="+mn-ea"/>
                <a:sym typeface="+mn-lt"/>
              </a:endParaRPr>
            </a:p>
          </p:txBody>
        </p:sp>
        <p:sp>
          <p:nvSpPr>
            <p:cNvPr id="20" name="TextBox 30">
              <a:extLst>
                <a:ext uri="{FF2B5EF4-FFF2-40B4-BE49-F238E27FC236}">
                  <a16:creationId xmlns:a16="http://schemas.microsoft.com/office/drawing/2014/main" id="{3BA9F53D-78DE-046B-AF96-EA2BF22B0991}"/>
                </a:ext>
              </a:extLst>
            </p:cNvPr>
            <p:cNvSpPr txBox="1"/>
            <p:nvPr/>
          </p:nvSpPr>
          <p:spPr>
            <a:xfrm>
              <a:off x="2582903" y="3391962"/>
              <a:ext cx="1376370" cy="5139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b="1">
                  <a:solidFill>
                    <a:srgbClr val="EF4136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altLang="zh-CN" dirty="0">
                  <a:solidFill>
                    <a:srgbClr val="2E3D5C"/>
                  </a:solidFill>
                  <a:latin typeface="Bahnschrift" panose="020B0502040204020203" pitchFamily="34" charset="0"/>
                  <a:ea typeface="+mn-ea"/>
                  <a:cs typeface="+mn-ea"/>
                  <a:sym typeface="+mn-lt"/>
                </a:rPr>
                <a:t>Субсидии в сфере образования, культуры и спорта</a:t>
              </a:r>
              <a:endParaRPr lang="en-US" altLang="zh-CN" dirty="0">
                <a:solidFill>
                  <a:srgbClr val="2E3D5C"/>
                </a:solidFill>
                <a:latin typeface="Bahnschrift" panose="020B0502040204020203" pitchFamily="34" charset="0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1" name="TextBox 30">
              <a:extLst>
                <a:ext uri="{FF2B5EF4-FFF2-40B4-BE49-F238E27FC236}">
                  <a16:creationId xmlns:a16="http://schemas.microsoft.com/office/drawing/2014/main" id="{C3C7BDDE-EEDA-AADF-A258-EB179644C057}"/>
                </a:ext>
              </a:extLst>
            </p:cNvPr>
            <p:cNvSpPr txBox="1"/>
            <p:nvPr/>
          </p:nvSpPr>
          <p:spPr>
            <a:xfrm>
              <a:off x="4061712" y="3391962"/>
              <a:ext cx="1286278" cy="5139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b="1">
                  <a:solidFill>
                    <a:srgbClr val="EF4136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altLang="zh-CN" dirty="0">
                  <a:solidFill>
                    <a:srgbClr val="2E3D5C"/>
                  </a:solidFill>
                  <a:latin typeface="Bahnschrift" panose="020B0502040204020203" pitchFamily="34" charset="0"/>
                  <a:ea typeface="+mn-ea"/>
                  <a:cs typeface="+mn-ea"/>
                  <a:sym typeface="+mn-lt"/>
                </a:rPr>
                <a:t>Субсидии в сфере городского хозяйства</a:t>
              </a:r>
              <a:endParaRPr lang="en-US" altLang="zh-CN" dirty="0">
                <a:solidFill>
                  <a:srgbClr val="2E3D5C"/>
                </a:solidFill>
                <a:latin typeface="Bahnschrift" panose="020B0502040204020203" pitchFamily="34" charset="0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2" name="TextBox 30">
              <a:extLst>
                <a:ext uri="{FF2B5EF4-FFF2-40B4-BE49-F238E27FC236}">
                  <a16:creationId xmlns:a16="http://schemas.microsoft.com/office/drawing/2014/main" id="{0B4BFAF0-7C06-681E-03DF-7C79581EEF2D}"/>
                </a:ext>
              </a:extLst>
            </p:cNvPr>
            <p:cNvSpPr txBox="1"/>
            <p:nvPr/>
          </p:nvSpPr>
          <p:spPr>
            <a:xfrm>
              <a:off x="5478102" y="3378022"/>
              <a:ext cx="1248012" cy="5139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b="1">
                  <a:solidFill>
                    <a:srgbClr val="EF4136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altLang="zh-CN" dirty="0">
                  <a:solidFill>
                    <a:srgbClr val="2E3D5C"/>
                  </a:solidFill>
                  <a:latin typeface="Bahnschrift" panose="020B0502040204020203" pitchFamily="34" charset="0"/>
                  <a:ea typeface="+mn-ea"/>
                  <a:cs typeface="+mn-ea"/>
                  <a:sym typeface="+mn-lt"/>
                </a:rPr>
                <a:t>Заключенные контракты в рамках 44-ФЗ </a:t>
              </a:r>
              <a:endParaRPr lang="en-US" altLang="zh-CN" dirty="0">
                <a:solidFill>
                  <a:srgbClr val="2E3D5C"/>
                </a:solidFill>
                <a:latin typeface="Bahnschrift" panose="020B0502040204020203" pitchFamily="34" charset="0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3" name="TextBox 30">
              <a:extLst>
                <a:ext uri="{FF2B5EF4-FFF2-40B4-BE49-F238E27FC236}">
                  <a16:creationId xmlns:a16="http://schemas.microsoft.com/office/drawing/2014/main" id="{8599189E-87AD-E0F3-5B7E-3A85F2BCE06B}"/>
                </a:ext>
              </a:extLst>
            </p:cNvPr>
            <p:cNvSpPr txBox="1"/>
            <p:nvPr/>
          </p:nvSpPr>
          <p:spPr>
            <a:xfrm>
              <a:off x="6981837" y="3379659"/>
              <a:ext cx="1110335" cy="34260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b="1">
                  <a:solidFill>
                    <a:srgbClr val="EF4136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altLang="zh-CN" dirty="0">
                  <a:solidFill>
                    <a:srgbClr val="2E3D5C"/>
                  </a:solidFill>
                  <a:latin typeface="Bahnschrift" panose="020B0502040204020203" pitchFamily="34" charset="0"/>
                  <a:ea typeface="+mn-ea"/>
                  <a:cs typeface="+mn-ea"/>
                  <a:sym typeface="+mn-lt"/>
                </a:rPr>
                <a:t>Имущественная поддержка</a:t>
              </a:r>
              <a:endParaRPr lang="en-US" altLang="zh-CN" dirty="0">
                <a:solidFill>
                  <a:srgbClr val="2E3D5C"/>
                </a:solidFill>
                <a:latin typeface="Bahnschrift" panose="020B0502040204020203" pitchFamily="34" charset="0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4" name="矩形 27">
              <a:extLst>
                <a:ext uri="{FF2B5EF4-FFF2-40B4-BE49-F238E27FC236}">
                  <a16:creationId xmlns:a16="http://schemas.microsoft.com/office/drawing/2014/main" id="{EB1D414E-5D7A-6F4A-2662-4C04F40925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2876" y="3978440"/>
              <a:ext cx="1355620" cy="3473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68589" tIns="34295" rIns="68589" bIns="34295">
              <a:spAutoFit/>
            </a:bodyPr>
            <a:lstStyle/>
            <a:p>
              <a:pPr>
                <a:defRPr/>
              </a:pPr>
              <a:r>
                <a:rPr lang="ru-RU" altLang="zh-CN" sz="1600" u="sng" kern="0" dirty="0" smtClean="0">
                  <a:solidFill>
                    <a:srgbClr val="2E3D5C"/>
                  </a:solidFill>
                  <a:latin typeface="Bahnschrift" panose="020B0502040204020203" pitchFamily="34" charset="0"/>
                  <a:cs typeface="+mn-ea"/>
                  <a:sym typeface="+mn-lt"/>
                </a:rPr>
                <a:t>185 получателей </a:t>
              </a:r>
            </a:p>
            <a:p>
              <a:pPr>
                <a:defRPr/>
              </a:pPr>
              <a:r>
                <a:rPr lang="ru-RU" altLang="zh-CN" sz="1600" kern="0" dirty="0" smtClean="0">
                  <a:solidFill>
                    <a:srgbClr val="2E3D5C"/>
                  </a:solidFill>
                  <a:latin typeface="Bahnschrift" panose="020B0502040204020203" pitchFamily="34" charset="0"/>
                  <a:cs typeface="+mn-ea"/>
                  <a:sym typeface="+mn-lt"/>
                </a:rPr>
                <a:t>(397  субсидий)</a:t>
              </a:r>
              <a:endParaRPr lang="zh-CN" altLang="en-US" sz="1600" kern="0" dirty="0">
                <a:solidFill>
                  <a:srgbClr val="2E3D5C"/>
                </a:solidFill>
                <a:latin typeface="Bahnschrift" panose="020B0502040204020203" pitchFamily="34" charset="0"/>
                <a:cs typeface="+mn-ea"/>
                <a:sym typeface="+mn-lt"/>
              </a:endParaRPr>
            </a:p>
          </p:txBody>
        </p:sp>
        <p:sp>
          <p:nvSpPr>
            <p:cNvPr id="25" name="矩形 27">
              <a:extLst>
                <a:ext uri="{FF2B5EF4-FFF2-40B4-BE49-F238E27FC236}">
                  <a16:creationId xmlns:a16="http://schemas.microsoft.com/office/drawing/2014/main" id="{DBA9C381-C78B-6943-56A8-8D043058F6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3693" y="3561551"/>
              <a:ext cx="1274790" cy="195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68589" tIns="34295" rIns="68589" bIns="34295">
              <a:spAutoFit/>
            </a:bodyPr>
            <a:lstStyle/>
            <a:p>
              <a:pPr marL="285750" indent="-285750">
                <a:buFontTx/>
                <a:buChar char="-"/>
                <a:defRPr/>
              </a:pPr>
              <a:endParaRPr lang="zh-CN" altLang="en-US" sz="1600" kern="0" dirty="0">
                <a:solidFill>
                  <a:srgbClr val="2E3D5C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7">
              <a:extLst>
                <a:ext uri="{FF2B5EF4-FFF2-40B4-BE49-F238E27FC236}">
                  <a16:creationId xmlns:a16="http://schemas.microsoft.com/office/drawing/2014/main" id="{C45E3313-8518-E5B0-809D-BEA77B1322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5717" y="3299272"/>
              <a:ext cx="1552353" cy="195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68589" tIns="34295" rIns="68589" bIns="34295">
              <a:spAutoFit/>
            </a:bodyPr>
            <a:lstStyle/>
            <a:p>
              <a:pPr marL="285750" indent="-285750" algn="ctr">
                <a:buFontTx/>
                <a:buChar char="-"/>
                <a:defRPr/>
              </a:pPr>
              <a:endParaRPr lang="zh-CN" altLang="en-US" sz="1600" kern="0" dirty="0">
                <a:solidFill>
                  <a:srgbClr val="2E3D5C"/>
                </a:solidFill>
                <a:cs typeface="+mn-ea"/>
                <a:sym typeface="+mn-lt"/>
              </a:endParaRPr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874723D2-FBF0-68AE-A07B-67F74B5B2A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91469" y="3955831"/>
              <a:ext cx="1130774" cy="195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68589" tIns="34295" rIns="68589" bIns="34295">
              <a:spAutoFit/>
            </a:bodyPr>
            <a:lstStyle/>
            <a:p>
              <a:pPr>
                <a:defRPr/>
              </a:pPr>
              <a:r>
                <a:rPr lang="ru-RU" altLang="zh-CN" sz="1600" u="sng" kern="0" dirty="0" smtClean="0">
                  <a:solidFill>
                    <a:srgbClr val="2E3D5C"/>
                  </a:solidFill>
                  <a:latin typeface="Bahnschrift" panose="020B0502040204020203" pitchFamily="34" charset="0"/>
                  <a:cs typeface="+mn-ea"/>
                  <a:sym typeface="+mn-lt"/>
                </a:rPr>
                <a:t>50 получателей</a:t>
              </a:r>
              <a:endParaRPr lang="zh-CN" altLang="en-US" sz="1600" u="sng" kern="0" dirty="0">
                <a:solidFill>
                  <a:srgbClr val="2E3D5C"/>
                </a:solidFill>
                <a:latin typeface="Bahnschrift" panose="020B0502040204020203" pitchFamily="34" charset="0"/>
                <a:cs typeface="+mn-ea"/>
                <a:sym typeface="+mn-lt"/>
              </a:endParaRPr>
            </a:p>
          </p:txBody>
        </p:sp>
      </p:grpSp>
      <p:sp>
        <p:nvSpPr>
          <p:cNvPr id="45" name="矩形 27">
            <a:extLst>
              <a:ext uri="{FF2B5EF4-FFF2-40B4-BE49-F238E27FC236}">
                <a16:creationId xmlns:a16="http://schemas.microsoft.com/office/drawing/2014/main" id="{EB1D414E-5D7A-6F4A-2662-4C04F40925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63004" y="5232681"/>
            <a:ext cx="1756900" cy="315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9" tIns="34295" rIns="68589" bIns="34295">
            <a:spAutoFit/>
          </a:bodyPr>
          <a:lstStyle/>
          <a:p>
            <a:pPr>
              <a:defRPr/>
            </a:pPr>
            <a:r>
              <a:rPr lang="ru-RU" altLang="zh-CN" sz="1600" u="sng" kern="0" dirty="0">
                <a:solidFill>
                  <a:srgbClr val="2E3D5C"/>
                </a:solidFill>
                <a:latin typeface="Bahnschrift" panose="020B0502040204020203" pitchFamily="34" charset="0"/>
                <a:cs typeface="+mn-ea"/>
                <a:sym typeface="+mn-lt"/>
              </a:rPr>
              <a:t>551 контрагент</a:t>
            </a:r>
            <a:endParaRPr lang="zh-CN" altLang="en-US" sz="1600" u="sng" kern="0" dirty="0">
              <a:solidFill>
                <a:srgbClr val="2E3D5C"/>
              </a:solidFill>
              <a:latin typeface="Bahnschrift" panose="020B0502040204020203" pitchFamily="34" charset="0"/>
              <a:cs typeface="+mn-ea"/>
              <a:sym typeface="+mn-lt"/>
            </a:endParaRPr>
          </a:p>
        </p:txBody>
      </p:sp>
      <p:sp>
        <p:nvSpPr>
          <p:cNvPr id="46" name="矩形 27">
            <a:extLst>
              <a:ext uri="{FF2B5EF4-FFF2-40B4-BE49-F238E27FC236}">
                <a16:creationId xmlns:a16="http://schemas.microsoft.com/office/drawing/2014/main" id="{874723D2-FBF0-68AE-A07B-67F74B5B2A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5394" y="5296175"/>
            <a:ext cx="1828460" cy="315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9" tIns="34295" rIns="68589" bIns="34295">
            <a:spAutoFit/>
          </a:bodyPr>
          <a:lstStyle/>
          <a:p>
            <a:pPr algn="ctr">
              <a:defRPr/>
            </a:pPr>
            <a:r>
              <a:rPr lang="ru-RU" altLang="zh-CN" sz="1600" u="sng" kern="0" dirty="0" smtClean="0">
                <a:solidFill>
                  <a:srgbClr val="2E3D5C"/>
                </a:solidFill>
                <a:latin typeface="Bahnschrift" panose="020B0502040204020203" pitchFamily="34" charset="0"/>
                <a:cs typeface="+mn-ea"/>
                <a:sym typeface="+mn-lt"/>
              </a:rPr>
              <a:t>38 получателей</a:t>
            </a:r>
            <a:endParaRPr lang="zh-CN" altLang="en-US" sz="1600" u="sng" kern="0" dirty="0">
              <a:solidFill>
                <a:srgbClr val="2E3D5C"/>
              </a:solidFill>
              <a:latin typeface="Bahnschrift" panose="020B0502040204020203" pitchFamily="34" charset="0"/>
              <a:cs typeface="+mn-ea"/>
              <a:sym typeface="+mn-lt"/>
            </a:endParaRPr>
          </a:p>
        </p:txBody>
      </p:sp>
      <p:sp>
        <p:nvSpPr>
          <p:cNvPr id="47" name="矩形 27">
            <a:extLst>
              <a:ext uri="{FF2B5EF4-FFF2-40B4-BE49-F238E27FC236}">
                <a16:creationId xmlns:a16="http://schemas.microsoft.com/office/drawing/2014/main" id="{874723D2-FBF0-68AE-A07B-67F74B5B2A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0152" y="5264825"/>
            <a:ext cx="1828460" cy="315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9" tIns="34295" rIns="68589" bIns="34295">
            <a:spAutoFit/>
          </a:bodyPr>
          <a:lstStyle/>
          <a:p>
            <a:pPr algn="ctr">
              <a:defRPr/>
            </a:pPr>
            <a:r>
              <a:rPr lang="ru-RU" altLang="zh-CN" sz="1600" u="sng" kern="0" dirty="0">
                <a:solidFill>
                  <a:srgbClr val="2E3D5C"/>
                </a:solidFill>
                <a:latin typeface="Bahnschrift" panose="020B0502040204020203" pitchFamily="34" charset="0"/>
                <a:cs typeface="+mn-ea"/>
                <a:sym typeface="+mn-lt"/>
              </a:rPr>
              <a:t>6 получателей</a:t>
            </a:r>
            <a:endParaRPr lang="zh-CN" altLang="en-US" sz="1600" u="sng" kern="0" dirty="0">
              <a:solidFill>
                <a:srgbClr val="2E3D5C"/>
              </a:solidFill>
              <a:latin typeface="Bahnschrift" panose="020B0502040204020203" pitchFamily="34" charset="0"/>
              <a:cs typeface="+mn-ea"/>
              <a:sym typeface="+mn-lt"/>
            </a:endParaRPr>
          </a:p>
        </p:txBody>
      </p: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9ABFD37D-66F6-4714-974D-7D8A683DB2EE}"/>
              </a:ext>
            </a:extLst>
          </p:cNvPr>
          <p:cNvCxnSpPr/>
          <p:nvPr/>
        </p:nvCxnSpPr>
        <p:spPr>
          <a:xfrm flipV="1">
            <a:off x="731008" y="480707"/>
            <a:ext cx="11460992" cy="3396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Заголовок 43">
            <a:extLst>
              <a:ext uri="{FF2B5EF4-FFF2-40B4-BE49-F238E27FC236}">
                <a16:creationId xmlns:a16="http://schemas.microsoft.com/office/drawing/2014/main" id="{C70F21D1-C1CD-41FE-86EF-C90BBA363C75}"/>
              </a:ext>
            </a:extLst>
          </p:cNvPr>
          <p:cNvSpPr txBox="1">
            <a:spLocks/>
          </p:cNvSpPr>
          <p:nvPr/>
        </p:nvSpPr>
        <p:spPr>
          <a:xfrm>
            <a:off x="731008" y="-52261"/>
            <a:ext cx="6002547" cy="6607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Финансовая поддержка в 2024 году</a:t>
            </a:r>
            <a:endParaRPr lang="ru-RU" sz="3200" dirty="0">
              <a:latin typeface="Bahnschrift Condensed" panose="020B0502040204020203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31057" y="5902348"/>
            <a:ext cx="38719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hnschrift" panose="020B0502040204020203" pitchFamily="34" charset="0"/>
                <a:ea typeface="Times New Roman" panose="02020603050405020304" pitchFamily="18" charset="0"/>
              </a:rPr>
              <a:t>1 рубль = 1,75 рубля</a:t>
            </a:r>
          </a:p>
          <a:p>
            <a:r>
              <a:rPr lang="ru-RU" sz="1200" kern="0" dirty="0" smtClean="0">
                <a:solidFill>
                  <a:srgbClr val="2E3D5C"/>
                </a:solidFill>
                <a:latin typeface="Bahnschrift" panose="020B0502040204020203" pitchFamily="34" charset="0"/>
                <a:cs typeface="+mn-ea"/>
              </a:rPr>
              <a:t>на </a:t>
            </a:r>
            <a:r>
              <a:rPr lang="ru-RU" sz="1200" kern="0" dirty="0">
                <a:solidFill>
                  <a:srgbClr val="2E3D5C"/>
                </a:solidFill>
                <a:latin typeface="Bahnschrift" panose="020B0502040204020203" pitchFamily="34" charset="0"/>
                <a:cs typeface="+mn-ea"/>
              </a:rPr>
              <a:t>1 рубль средств бюджета, </a:t>
            </a:r>
            <a:r>
              <a:rPr lang="ru-RU" sz="1200" kern="0" dirty="0" smtClean="0">
                <a:solidFill>
                  <a:srgbClr val="2E3D5C"/>
                </a:solidFill>
                <a:latin typeface="Bahnschrift" panose="020B0502040204020203" pitchFamily="34" charset="0"/>
                <a:cs typeface="+mn-ea"/>
              </a:rPr>
              <a:t>инвестированных </a:t>
            </a:r>
          </a:p>
          <a:p>
            <a:r>
              <a:rPr lang="ru-RU" sz="1200" kern="0" dirty="0" smtClean="0">
                <a:solidFill>
                  <a:srgbClr val="2E3D5C"/>
                </a:solidFill>
                <a:latin typeface="Bahnschrift" panose="020B0502040204020203" pitchFamily="34" charset="0"/>
                <a:cs typeface="+mn-ea"/>
              </a:rPr>
              <a:t>в </a:t>
            </a:r>
            <a:r>
              <a:rPr lang="ru-RU" sz="1200" kern="0" dirty="0">
                <a:solidFill>
                  <a:srgbClr val="2E3D5C"/>
                </a:solidFill>
                <a:latin typeface="Bahnschrift" panose="020B0502040204020203" pitchFamily="34" charset="0"/>
                <a:cs typeface="+mn-ea"/>
              </a:rPr>
              <a:t>предпринимателей в форме субсидии</a:t>
            </a:r>
            <a:r>
              <a:rPr lang="ru-RU" sz="1200" kern="0" dirty="0" smtClean="0">
                <a:solidFill>
                  <a:srgbClr val="2E3D5C"/>
                </a:solidFill>
                <a:latin typeface="Bahnschrift" panose="020B0502040204020203" pitchFamily="34" charset="0"/>
                <a:cs typeface="+mn-ea"/>
              </a:rPr>
              <a:t>, вернулись </a:t>
            </a:r>
            <a:r>
              <a:rPr lang="ru-RU" sz="1200" kern="0" dirty="0">
                <a:solidFill>
                  <a:srgbClr val="2E3D5C"/>
                </a:solidFill>
                <a:latin typeface="Bahnschrift" panose="020B0502040204020203" pitchFamily="34" charset="0"/>
                <a:cs typeface="+mn-ea"/>
              </a:rPr>
              <a:t>в бюджет 1,75 рублей в форме </a:t>
            </a:r>
            <a:r>
              <a:rPr lang="ru-RU" sz="1200" kern="0" dirty="0" smtClean="0">
                <a:solidFill>
                  <a:srgbClr val="2E3D5C"/>
                </a:solidFill>
                <a:latin typeface="Bahnschrift" panose="020B0502040204020203" pitchFamily="34" charset="0"/>
                <a:cs typeface="+mn-ea"/>
              </a:rPr>
              <a:t>налогов</a:t>
            </a:r>
            <a:endParaRPr lang="ru-RU" sz="1200" kern="0" dirty="0">
              <a:solidFill>
                <a:srgbClr val="2E3D5C"/>
              </a:solidFill>
              <a:latin typeface="Bahnschrift" panose="020B0502040204020203" pitchFamily="34" charset="0"/>
              <a:cs typeface="+mn-ea"/>
            </a:endParaRPr>
          </a:p>
        </p:txBody>
      </p:sp>
      <p:sp>
        <p:nvSpPr>
          <p:cNvPr id="48" name="Номер слайда 1"/>
          <p:cNvSpPr txBox="1">
            <a:spLocks/>
          </p:cNvSpPr>
          <p:nvPr/>
        </p:nvSpPr>
        <p:spPr>
          <a:xfrm>
            <a:off x="198406" y="6374922"/>
            <a:ext cx="3119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>
                <a:latin typeface="Bahnschrift Light Condensed" panose="020B0502040204020203" pitchFamily="34" charset="0"/>
              </a:rPr>
              <a:t>3</a:t>
            </a:r>
            <a:endParaRPr lang="ru-RU" sz="2000" dirty="0"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14929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Номер слайда 2"/>
          <p:cNvSpPr txBox="1">
            <a:spLocks noGrp="1"/>
          </p:cNvSpPr>
          <p:nvPr>
            <p:ph type="sldNum" sz="quarter" idx="4294967295"/>
          </p:nvPr>
        </p:nvSpPr>
        <p:spPr>
          <a:xfrm>
            <a:off x="9800005" y="6727507"/>
            <a:ext cx="263981" cy="2692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  <p:sp>
        <p:nvSpPr>
          <p:cNvPr id="244" name="Номер слайда 2"/>
          <p:cNvSpPr txBox="1"/>
          <p:nvPr/>
        </p:nvSpPr>
        <p:spPr>
          <a:xfrm>
            <a:off x="8610600" y="6404292"/>
            <a:ext cx="2743200" cy="269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r>
              <a:t>20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38" t="11215" r="22857" b="4129"/>
          <a:stretch/>
        </p:blipFill>
        <p:spPr>
          <a:xfrm>
            <a:off x="0" y="370306"/>
            <a:ext cx="6893829" cy="60339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3" t="11005" r="24286" b="4974"/>
          <a:stretch/>
        </p:blipFill>
        <p:spPr>
          <a:xfrm>
            <a:off x="6926177" y="370307"/>
            <a:ext cx="5091652" cy="6033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677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Заголовок 43">
            <a:extLst>
              <a:ext uri="{FF2B5EF4-FFF2-40B4-BE49-F238E27FC236}">
                <a16:creationId xmlns:a16="http://schemas.microsoft.com/office/drawing/2014/main" id="{C70F21D1-C1CD-41FE-86EF-C90BBA363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304" y="176143"/>
            <a:ext cx="6002547" cy="660796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Субсидии</a:t>
            </a:r>
            <a:endParaRPr lang="ru-RU" sz="3200" dirty="0">
              <a:latin typeface="Bahnschrift Condensed" panose="020B0502040204020203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2" name="Полилиния 57">
            <a:extLst>
              <a:ext uri="{FF2B5EF4-FFF2-40B4-BE49-F238E27FC236}">
                <a16:creationId xmlns:a16="http://schemas.microsoft.com/office/drawing/2014/main" id="{47A9120A-D84E-4D0E-B7B1-AE0A253819CD}"/>
              </a:ext>
            </a:extLst>
          </p:cNvPr>
          <p:cNvSpPr/>
          <p:nvPr/>
        </p:nvSpPr>
        <p:spPr>
          <a:xfrm>
            <a:off x="973559" y="1839510"/>
            <a:ext cx="12101" cy="36305"/>
          </a:xfrm>
          <a:custGeom>
            <a:avLst/>
            <a:gdLst>
              <a:gd name="connsiteX0" fmla="*/ 14146 w 28292"/>
              <a:gd name="connsiteY0" fmla="*/ 0 h 84876"/>
              <a:gd name="connsiteX1" fmla="*/ 0 w 28292"/>
              <a:gd name="connsiteY1" fmla="*/ 14146 h 84876"/>
              <a:gd name="connsiteX2" fmla="*/ 0 w 28292"/>
              <a:gd name="connsiteY2" fmla="*/ 70730 h 84876"/>
              <a:gd name="connsiteX3" fmla="*/ 14146 w 28292"/>
              <a:gd name="connsiteY3" fmla="*/ 84876 h 84876"/>
              <a:gd name="connsiteX4" fmla="*/ 28292 w 28292"/>
              <a:gd name="connsiteY4" fmla="*/ 70730 h 84876"/>
              <a:gd name="connsiteX5" fmla="*/ 28292 w 28292"/>
              <a:gd name="connsiteY5" fmla="*/ 14146 h 84876"/>
              <a:gd name="connsiteX6" fmla="*/ 14146 w 28292"/>
              <a:gd name="connsiteY6" fmla="*/ 0 h 84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292" h="84876">
                <a:moveTo>
                  <a:pt x="14146" y="0"/>
                </a:moveTo>
                <a:cubicBezTo>
                  <a:pt x="6333" y="0"/>
                  <a:pt x="0" y="6333"/>
                  <a:pt x="0" y="14146"/>
                </a:cubicBezTo>
                <a:lnTo>
                  <a:pt x="0" y="70730"/>
                </a:lnTo>
                <a:cubicBezTo>
                  <a:pt x="0" y="78543"/>
                  <a:pt x="6333" y="84876"/>
                  <a:pt x="14146" y="84876"/>
                </a:cubicBezTo>
                <a:cubicBezTo>
                  <a:pt x="21959" y="84876"/>
                  <a:pt x="28292" y="78543"/>
                  <a:pt x="28292" y="70730"/>
                </a:cubicBezTo>
                <a:lnTo>
                  <a:pt x="28292" y="14146"/>
                </a:lnTo>
                <a:cubicBezTo>
                  <a:pt x="28292" y="6333"/>
                  <a:pt x="21959" y="0"/>
                  <a:pt x="14146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431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53" name="Полилиния 58">
            <a:extLst>
              <a:ext uri="{FF2B5EF4-FFF2-40B4-BE49-F238E27FC236}">
                <a16:creationId xmlns:a16="http://schemas.microsoft.com/office/drawing/2014/main" id="{0E8E15F5-DE48-491A-B683-1BB6F20D72BF}"/>
              </a:ext>
            </a:extLst>
          </p:cNvPr>
          <p:cNvSpPr/>
          <p:nvPr/>
        </p:nvSpPr>
        <p:spPr>
          <a:xfrm>
            <a:off x="973559" y="2113815"/>
            <a:ext cx="12101" cy="36305"/>
          </a:xfrm>
          <a:custGeom>
            <a:avLst/>
            <a:gdLst>
              <a:gd name="connsiteX0" fmla="*/ 14146 w 28292"/>
              <a:gd name="connsiteY0" fmla="*/ 0 h 84876"/>
              <a:gd name="connsiteX1" fmla="*/ 0 w 28292"/>
              <a:gd name="connsiteY1" fmla="*/ 14146 h 84876"/>
              <a:gd name="connsiteX2" fmla="*/ 0 w 28292"/>
              <a:gd name="connsiteY2" fmla="*/ 70730 h 84876"/>
              <a:gd name="connsiteX3" fmla="*/ 14146 w 28292"/>
              <a:gd name="connsiteY3" fmla="*/ 84876 h 84876"/>
              <a:gd name="connsiteX4" fmla="*/ 28292 w 28292"/>
              <a:gd name="connsiteY4" fmla="*/ 70730 h 84876"/>
              <a:gd name="connsiteX5" fmla="*/ 28292 w 28292"/>
              <a:gd name="connsiteY5" fmla="*/ 14146 h 84876"/>
              <a:gd name="connsiteX6" fmla="*/ 14146 w 28292"/>
              <a:gd name="connsiteY6" fmla="*/ 0 h 84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292" h="84876">
                <a:moveTo>
                  <a:pt x="14146" y="0"/>
                </a:moveTo>
                <a:cubicBezTo>
                  <a:pt x="6333" y="0"/>
                  <a:pt x="0" y="6333"/>
                  <a:pt x="0" y="14146"/>
                </a:cubicBezTo>
                <a:lnTo>
                  <a:pt x="0" y="70730"/>
                </a:lnTo>
                <a:cubicBezTo>
                  <a:pt x="0" y="78543"/>
                  <a:pt x="6333" y="84876"/>
                  <a:pt x="14146" y="84876"/>
                </a:cubicBezTo>
                <a:cubicBezTo>
                  <a:pt x="21959" y="84876"/>
                  <a:pt x="28292" y="78543"/>
                  <a:pt x="28292" y="70730"/>
                </a:cubicBezTo>
                <a:lnTo>
                  <a:pt x="28292" y="14146"/>
                </a:lnTo>
                <a:cubicBezTo>
                  <a:pt x="28292" y="6333"/>
                  <a:pt x="21959" y="0"/>
                  <a:pt x="14146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431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54" name="Полилиния 59">
            <a:extLst>
              <a:ext uri="{FF2B5EF4-FFF2-40B4-BE49-F238E27FC236}">
                <a16:creationId xmlns:a16="http://schemas.microsoft.com/office/drawing/2014/main" id="{43AC50A8-D622-4D29-96C5-6A74CCBCF410}"/>
              </a:ext>
            </a:extLst>
          </p:cNvPr>
          <p:cNvSpPr/>
          <p:nvPr/>
        </p:nvSpPr>
        <p:spPr>
          <a:xfrm>
            <a:off x="1098609" y="1988765"/>
            <a:ext cx="36305" cy="12101"/>
          </a:xfrm>
          <a:custGeom>
            <a:avLst/>
            <a:gdLst>
              <a:gd name="connsiteX0" fmla="*/ 70730 w 84876"/>
              <a:gd name="connsiteY0" fmla="*/ 0 h 28292"/>
              <a:gd name="connsiteX1" fmla="*/ 14146 w 84876"/>
              <a:gd name="connsiteY1" fmla="*/ 0 h 28292"/>
              <a:gd name="connsiteX2" fmla="*/ 0 w 84876"/>
              <a:gd name="connsiteY2" fmla="*/ 14146 h 28292"/>
              <a:gd name="connsiteX3" fmla="*/ 14146 w 84876"/>
              <a:gd name="connsiteY3" fmla="*/ 28292 h 28292"/>
              <a:gd name="connsiteX4" fmla="*/ 70730 w 84876"/>
              <a:gd name="connsiteY4" fmla="*/ 28292 h 28292"/>
              <a:gd name="connsiteX5" fmla="*/ 84876 w 84876"/>
              <a:gd name="connsiteY5" fmla="*/ 14146 h 28292"/>
              <a:gd name="connsiteX6" fmla="*/ 70730 w 84876"/>
              <a:gd name="connsiteY6" fmla="*/ 0 h 28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876" h="28292">
                <a:moveTo>
                  <a:pt x="70730" y="0"/>
                </a:moveTo>
                <a:lnTo>
                  <a:pt x="14146" y="0"/>
                </a:lnTo>
                <a:cubicBezTo>
                  <a:pt x="6333" y="0"/>
                  <a:pt x="0" y="6333"/>
                  <a:pt x="0" y="14146"/>
                </a:cubicBezTo>
                <a:cubicBezTo>
                  <a:pt x="0" y="21959"/>
                  <a:pt x="6333" y="28292"/>
                  <a:pt x="14146" y="28292"/>
                </a:cubicBezTo>
                <a:lnTo>
                  <a:pt x="70730" y="28292"/>
                </a:lnTo>
                <a:cubicBezTo>
                  <a:pt x="78543" y="28292"/>
                  <a:pt x="84876" y="21959"/>
                  <a:pt x="84876" y="14146"/>
                </a:cubicBezTo>
                <a:cubicBezTo>
                  <a:pt x="84876" y="6333"/>
                  <a:pt x="78543" y="0"/>
                  <a:pt x="70730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431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55" name="Полилиния 60">
            <a:extLst>
              <a:ext uri="{FF2B5EF4-FFF2-40B4-BE49-F238E27FC236}">
                <a16:creationId xmlns:a16="http://schemas.microsoft.com/office/drawing/2014/main" id="{EFD6FC68-17C2-4DAB-B759-7940D9BC3343}"/>
              </a:ext>
            </a:extLst>
          </p:cNvPr>
          <p:cNvSpPr/>
          <p:nvPr/>
        </p:nvSpPr>
        <p:spPr>
          <a:xfrm>
            <a:off x="824304" y="1988765"/>
            <a:ext cx="36305" cy="12101"/>
          </a:xfrm>
          <a:custGeom>
            <a:avLst/>
            <a:gdLst>
              <a:gd name="connsiteX0" fmla="*/ 70730 w 84876"/>
              <a:gd name="connsiteY0" fmla="*/ 0 h 28292"/>
              <a:gd name="connsiteX1" fmla="*/ 14146 w 84876"/>
              <a:gd name="connsiteY1" fmla="*/ 0 h 28292"/>
              <a:gd name="connsiteX2" fmla="*/ 0 w 84876"/>
              <a:gd name="connsiteY2" fmla="*/ 14146 h 28292"/>
              <a:gd name="connsiteX3" fmla="*/ 14146 w 84876"/>
              <a:gd name="connsiteY3" fmla="*/ 28292 h 28292"/>
              <a:gd name="connsiteX4" fmla="*/ 70730 w 84876"/>
              <a:gd name="connsiteY4" fmla="*/ 28292 h 28292"/>
              <a:gd name="connsiteX5" fmla="*/ 84876 w 84876"/>
              <a:gd name="connsiteY5" fmla="*/ 14146 h 28292"/>
              <a:gd name="connsiteX6" fmla="*/ 70730 w 84876"/>
              <a:gd name="connsiteY6" fmla="*/ 0 h 28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876" h="28292">
                <a:moveTo>
                  <a:pt x="70730" y="0"/>
                </a:moveTo>
                <a:lnTo>
                  <a:pt x="14146" y="0"/>
                </a:lnTo>
                <a:cubicBezTo>
                  <a:pt x="6333" y="0"/>
                  <a:pt x="0" y="6333"/>
                  <a:pt x="0" y="14146"/>
                </a:cubicBezTo>
                <a:cubicBezTo>
                  <a:pt x="0" y="21959"/>
                  <a:pt x="6333" y="28292"/>
                  <a:pt x="14146" y="28292"/>
                </a:cubicBezTo>
                <a:lnTo>
                  <a:pt x="70730" y="28292"/>
                </a:lnTo>
                <a:cubicBezTo>
                  <a:pt x="78543" y="28292"/>
                  <a:pt x="84876" y="21959"/>
                  <a:pt x="84876" y="14146"/>
                </a:cubicBezTo>
                <a:cubicBezTo>
                  <a:pt x="84876" y="6333"/>
                  <a:pt x="78543" y="0"/>
                  <a:pt x="70730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431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9ABFD37D-66F6-4714-974D-7D8A683DB2EE}"/>
              </a:ext>
            </a:extLst>
          </p:cNvPr>
          <p:cNvCxnSpPr/>
          <p:nvPr/>
        </p:nvCxnSpPr>
        <p:spPr>
          <a:xfrm flipV="1">
            <a:off x="731008" y="695325"/>
            <a:ext cx="11460992" cy="24435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38" t="33738" r="14643" b="51447"/>
          <a:stretch/>
        </p:blipFill>
        <p:spPr>
          <a:xfrm>
            <a:off x="1895599" y="1310473"/>
            <a:ext cx="10296401" cy="2280848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3825577" y="3706184"/>
            <a:ext cx="7993914" cy="1908215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4"/>
              </a:spcAft>
              <a:buClrTx/>
              <a:buSzTx/>
              <a:buFontTx/>
              <a:buNone/>
              <a:tabLst/>
              <a:defRPr/>
            </a:pPr>
            <a:r>
              <a:rPr lang="ru-RU" sz="40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+</a:t>
            </a:r>
            <a:r>
              <a:rPr lang="ru-RU" sz="28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</a:rPr>
              <a:t>авансирование затрат социальных предпринимателей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4"/>
              </a:spcAft>
              <a:buClrTx/>
              <a:buSzTx/>
              <a:buFontTx/>
              <a:buNone/>
              <a:tabLst/>
              <a:defRPr/>
            </a:pPr>
            <a:r>
              <a:rPr lang="ru-RU" sz="40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+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</a:rPr>
              <a:t> авансирование затрат креативных предпринимателей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4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уже в 2025 году </a:t>
            </a:r>
            <a:endParaRPr lang="ru-RU" sz="2800" dirty="0">
              <a:solidFill>
                <a:srgbClr val="C00000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028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Заголовок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68" name="Объект 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369" name="Рисунок 3" descr="Рисунок 3"/>
          <p:cNvPicPr>
            <a:picLocks noChangeAspect="1"/>
          </p:cNvPicPr>
          <p:nvPr/>
        </p:nvPicPr>
        <p:blipFill>
          <a:blip r:embed="rId2">
            <a:extLst/>
          </a:blip>
          <a:srcRect t="7628" b="7489"/>
          <a:stretch>
            <a:fillRect/>
          </a:stretch>
        </p:blipFill>
        <p:spPr>
          <a:xfrm>
            <a:off x="0" y="0"/>
            <a:ext cx="12192000" cy="6896104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752F078-BA5B-4FD5-92E4-E224B4AF30A7}"/>
              </a:ext>
            </a:extLst>
          </p:cNvPr>
          <p:cNvSpPr/>
          <p:nvPr/>
        </p:nvSpPr>
        <p:spPr>
          <a:xfrm>
            <a:off x="266865" y="3492971"/>
            <a:ext cx="4340458" cy="1647624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2405BB2-35BA-4F03-A6C5-76F428EBB985}"/>
              </a:ext>
            </a:extLst>
          </p:cNvPr>
          <p:cNvSpPr/>
          <p:nvPr/>
        </p:nvSpPr>
        <p:spPr>
          <a:xfrm>
            <a:off x="2256733" y="3881845"/>
            <a:ext cx="2210573" cy="707886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1200"/>
              </a:spcAft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</a:rPr>
              <a:t>Телеграм-канал «Инвестируй в Сургут»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9" name="Picture 4" descr="http://qrcoder.ru/code/?t.me%2Finvestiruyvsurgut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90" y="3581476"/>
            <a:ext cx="1483489" cy="1483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752F078-BA5B-4FD5-92E4-E224B4AF30A7}"/>
              </a:ext>
            </a:extLst>
          </p:cNvPr>
          <p:cNvSpPr/>
          <p:nvPr/>
        </p:nvSpPr>
        <p:spPr>
          <a:xfrm>
            <a:off x="266865" y="1710410"/>
            <a:ext cx="4340458" cy="1647624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2405BB2-35BA-4F03-A6C5-76F428EBB985}"/>
              </a:ext>
            </a:extLst>
          </p:cNvPr>
          <p:cNvSpPr/>
          <p:nvPr/>
        </p:nvSpPr>
        <p:spPr>
          <a:xfrm>
            <a:off x="2256733" y="2110592"/>
            <a:ext cx="1637859" cy="707886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1200"/>
              </a:spcAft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</a:rPr>
              <a:t>Инвестиционный портал города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12" name="Picture 6" descr="http://qrcoder.ru/code/?https%3A%2F%2Finvest.admsurgut.ru%2F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88" y="1829372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752F078-BA5B-4FD5-92E4-E224B4AF30A7}"/>
              </a:ext>
            </a:extLst>
          </p:cNvPr>
          <p:cNvSpPr/>
          <p:nvPr/>
        </p:nvSpPr>
        <p:spPr>
          <a:xfrm>
            <a:off x="266865" y="518342"/>
            <a:ext cx="4338083" cy="1031544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4" name="Graphic 952">
            <a:extLst>
              <a:ext uri="{FF2B5EF4-FFF2-40B4-BE49-F238E27FC236}">
                <a16:creationId xmlns:a16="http://schemas.microsoft.com/office/drawing/2014/main" id="{2B834729-F3C7-4E32-9F0A-08DF7F0E77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592852" y="606824"/>
            <a:ext cx="408817" cy="408817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2405BB2-35BA-4F03-A6C5-76F428EBB985}"/>
              </a:ext>
            </a:extLst>
          </p:cNvPr>
          <p:cNvSpPr/>
          <p:nvPr/>
        </p:nvSpPr>
        <p:spPr>
          <a:xfrm>
            <a:off x="1831072" y="627577"/>
            <a:ext cx="2596533" cy="40011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1200"/>
              </a:spcAft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</a:rPr>
              <a:t>г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</a:rPr>
              <a:t>. Сургут, ул. Энгельса, д. 8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16" name="Graphic 6">
            <a:extLst>
              <a:ext uri="{FF2B5EF4-FFF2-40B4-BE49-F238E27FC236}">
                <a16:creationId xmlns:a16="http://schemas.microsoft.com/office/drawing/2014/main" id="{25740D0F-43CC-4741-804E-632E0DEFE8B3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=""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615458" y="1114203"/>
            <a:ext cx="386211" cy="386211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2405BB2-35BA-4F03-A6C5-76F428EBB985}"/>
              </a:ext>
            </a:extLst>
          </p:cNvPr>
          <p:cNvSpPr/>
          <p:nvPr/>
        </p:nvSpPr>
        <p:spPr>
          <a:xfrm>
            <a:off x="1831072" y="1027687"/>
            <a:ext cx="2821053" cy="40011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</a:rPr>
              <a:t>52-21-12, 52-21-22, 52-22-28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66865" y="18401"/>
            <a:ext cx="107198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Отдел аналитики и поддержки предпринимательства</a:t>
            </a:r>
            <a:endParaRPr lang="ru-RU" sz="2000" dirty="0">
              <a:solidFill>
                <a:schemeClr val="bg1"/>
              </a:solidFill>
              <a:latin typeface="Bahnschrift Condensed" panose="020B0502040204020203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07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38" t="11005" r="22738" b="3492"/>
          <a:stretch/>
        </p:blipFill>
        <p:spPr>
          <a:xfrm>
            <a:off x="0" y="391885"/>
            <a:ext cx="6647543" cy="58637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71" t="10581" r="21786" b="3916"/>
          <a:stretch/>
        </p:blipFill>
        <p:spPr>
          <a:xfrm>
            <a:off x="6908800" y="391884"/>
            <a:ext cx="5138057" cy="5863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84277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Заголовок 43">
            <a:extLst>
              <a:ext uri="{FF2B5EF4-FFF2-40B4-BE49-F238E27FC236}">
                <a16:creationId xmlns:a16="http://schemas.microsoft.com/office/drawing/2014/main" id="{C70F21D1-C1CD-41FE-86EF-C90BBA363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304" y="176143"/>
            <a:ext cx="6002547" cy="660796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Оценка регулирующего воздействия</a:t>
            </a:r>
            <a:endParaRPr lang="ru-RU" sz="3200" dirty="0">
              <a:latin typeface="Bahnschrift Condensed" panose="020B0502040204020203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0" name="Номер слайда 1"/>
          <p:cNvSpPr txBox="1">
            <a:spLocks/>
          </p:cNvSpPr>
          <p:nvPr/>
        </p:nvSpPr>
        <p:spPr>
          <a:xfrm>
            <a:off x="198406" y="6374922"/>
            <a:ext cx="3119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C173F88-3387-453B-9303-AC0210B95CB8}" type="slidenum">
              <a:rPr lang="ru-RU" sz="2000" smtClean="0">
                <a:latin typeface="Bahnschrift Light Condensed" panose="020B0502040204020203" pitchFamily="34" charset="0"/>
              </a:rPr>
              <a:pPr/>
              <a:t>8</a:t>
            </a:fld>
            <a:endParaRPr lang="ru-RU" sz="2000" dirty="0">
              <a:latin typeface="Bahnschrift Light Condensed" panose="020B0502040204020203" pitchFamily="34" charset="0"/>
            </a:endParaRPr>
          </a:p>
        </p:txBody>
      </p: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9ABFD37D-66F6-4714-974D-7D8A683DB2EE}"/>
              </a:ext>
            </a:extLst>
          </p:cNvPr>
          <p:cNvCxnSpPr/>
          <p:nvPr/>
        </p:nvCxnSpPr>
        <p:spPr>
          <a:xfrm flipV="1">
            <a:off x="731008" y="695325"/>
            <a:ext cx="11460992" cy="24435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0"/>
          <p:cNvSpPr txBox="1">
            <a:spLocks/>
          </p:cNvSpPr>
          <p:nvPr/>
        </p:nvSpPr>
        <p:spPr>
          <a:xfrm>
            <a:off x="1603279" y="746122"/>
            <a:ext cx="3491236" cy="1596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ea typeface="+mn-ea"/>
                <a:cs typeface="+mn-cs"/>
              </a:rPr>
              <a:t>2024 год: 41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ea typeface="+mn-ea"/>
                <a:cs typeface="+mn-cs"/>
              </a:rPr>
              <a:t>НПА </a:t>
            </a:r>
          </a:p>
          <a:p>
            <a:pPr algn="ctr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ea typeface="+mn-ea"/>
                <a:cs typeface="+mn-cs"/>
              </a:rPr>
              <a:t>выявлено </a:t>
            </a:r>
            <a:r>
              <a:rPr lang="ru-RU" sz="2000" dirty="0">
                <a:solidFill>
                  <a:srgbClr val="C00000"/>
                </a:solidFill>
                <a:latin typeface="Bahnschrift Condensed" panose="020B0502040204020203" pitchFamily="34" charset="0"/>
                <a:ea typeface="+mn-ea"/>
                <a:cs typeface="+mn-cs"/>
              </a:rPr>
              <a:t>107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ea typeface="+mn-ea"/>
                <a:cs typeface="+mn-cs"/>
              </a:rPr>
              <a:t> положений, необоснованно затрудняющих осуществление предпринимательской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ea typeface="+mn-ea"/>
                <a:cs typeface="+mn-cs"/>
              </a:rPr>
              <a:t>деятельности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Bahnschrift 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14" name="Текст 6">
            <a:extLst>
              <a:ext uri="{FF2B5EF4-FFF2-40B4-BE49-F238E27FC236}">
                <a16:creationId xmlns:a16="http://schemas.microsoft.com/office/drawing/2014/main" id="{D7EB25CA-DA83-483D-AF83-0001BDF2DE2B}"/>
              </a:ext>
            </a:extLst>
          </p:cNvPr>
          <p:cNvSpPr txBox="1">
            <a:spLocks/>
          </p:cNvSpPr>
          <p:nvPr/>
        </p:nvSpPr>
        <p:spPr>
          <a:xfrm>
            <a:off x="1520588" y="2464393"/>
            <a:ext cx="8557758" cy="605378"/>
          </a:xfrm>
          <a:prstGeom prst="rect">
            <a:avLst/>
          </a:prstGeom>
        </p:spPr>
        <p:txBody>
          <a:bodyPr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</a:rPr>
              <a:t>неоднозначная трактовка положений, наличие признаков непрозрачности административных процедур, наличие неопределенной, двусмысленной терминологии </a:t>
            </a:r>
          </a:p>
        </p:txBody>
      </p:sp>
      <p:sp>
        <p:nvSpPr>
          <p:cNvPr id="15" name="Текст 7">
            <a:extLst>
              <a:ext uri="{FF2B5EF4-FFF2-40B4-BE49-F238E27FC236}">
                <a16:creationId xmlns:a16="http://schemas.microsoft.com/office/drawing/2014/main" id="{B46CE8C6-E12D-4A0D-8553-7FFA31941D56}"/>
              </a:ext>
            </a:extLst>
          </p:cNvPr>
          <p:cNvSpPr txBox="1">
            <a:spLocks/>
          </p:cNvSpPr>
          <p:nvPr/>
        </p:nvSpPr>
        <p:spPr>
          <a:xfrm>
            <a:off x="1520588" y="3187007"/>
            <a:ext cx="8557758" cy="629473"/>
          </a:xfrm>
          <a:prstGeom prst="rect">
            <a:avLst/>
          </a:prstGeom>
        </p:spPr>
        <p:txBody>
          <a:bodyPr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</a:rPr>
              <a:t>несоответствие предлагаемого регулирования федеральному законодательству, наличие избыточных полномочий органов власти </a:t>
            </a:r>
          </a:p>
        </p:txBody>
      </p:sp>
      <p:sp>
        <p:nvSpPr>
          <p:cNvPr id="16" name="Текст 9">
            <a:extLst>
              <a:ext uri="{FF2B5EF4-FFF2-40B4-BE49-F238E27FC236}">
                <a16:creationId xmlns:a16="http://schemas.microsoft.com/office/drawing/2014/main" id="{02D305EF-9A88-496B-BFC1-D589A01EE381}"/>
              </a:ext>
            </a:extLst>
          </p:cNvPr>
          <p:cNvSpPr txBox="1">
            <a:spLocks/>
          </p:cNvSpPr>
          <p:nvPr/>
        </p:nvSpPr>
        <p:spPr>
          <a:xfrm>
            <a:off x="1520588" y="3892819"/>
            <a:ext cx="8736325" cy="635998"/>
          </a:xfrm>
          <a:prstGeom prst="rect">
            <a:avLst/>
          </a:prstGeom>
        </p:spPr>
        <p:txBody>
          <a:bodyPr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</a:rPr>
              <a:t>введение необоснованных ограничений для субъектов предпринимательской и инвестиционной деятельности</a:t>
            </a:r>
          </a:p>
        </p:txBody>
      </p:sp>
      <p:sp>
        <p:nvSpPr>
          <p:cNvPr id="17" name="Текст 8">
            <a:extLst>
              <a:ext uri="{FF2B5EF4-FFF2-40B4-BE49-F238E27FC236}">
                <a16:creationId xmlns:a16="http://schemas.microsoft.com/office/drawing/2014/main" id="{1C7D5285-85DF-4331-A6FA-1AE847CA47AE}"/>
              </a:ext>
            </a:extLst>
          </p:cNvPr>
          <p:cNvSpPr txBox="1">
            <a:spLocks/>
          </p:cNvSpPr>
          <p:nvPr/>
        </p:nvSpPr>
        <p:spPr>
          <a:xfrm>
            <a:off x="1520588" y="4528817"/>
            <a:ext cx="6141579" cy="427102"/>
          </a:xfrm>
          <a:prstGeom prst="rect">
            <a:avLst/>
          </a:prstGeom>
        </p:spPr>
        <p:txBody>
          <a:bodyPr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</a:rPr>
              <a:t>требование органами власти излишних документов</a:t>
            </a:r>
          </a:p>
        </p:txBody>
      </p:sp>
      <p:sp>
        <p:nvSpPr>
          <p:cNvPr id="19" name="Заголовок 10"/>
          <p:cNvSpPr txBox="1">
            <a:spLocks/>
          </p:cNvSpPr>
          <p:nvPr/>
        </p:nvSpPr>
        <p:spPr>
          <a:xfrm>
            <a:off x="5174529" y="721558"/>
            <a:ext cx="3491236" cy="1596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ea typeface="+mn-ea"/>
                <a:cs typeface="+mn-cs"/>
              </a:rPr>
              <a:t>2025 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ea typeface="+mn-ea"/>
                <a:cs typeface="+mn-cs"/>
              </a:rPr>
              <a:t>год: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ea typeface="+mn-ea"/>
                <a:cs typeface="+mn-cs"/>
              </a:rPr>
              <a:t>20 НПА </a:t>
            </a:r>
          </a:p>
          <a:p>
            <a:pPr algn="ctr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ea typeface="+mn-ea"/>
                <a:cs typeface="+mn-cs"/>
              </a:rPr>
              <a:t>выявлено </a:t>
            </a:r>
            <a:r>
              <a:rPr lang="ru-RU" sz="2000" dirty="0" smtClean="0">
                <a:solidFill>
                  <a:srgbClr val="C00000"/>
                </a:solidFill>
                <a:latin typeface="Bahnschrift Condensed" panose="020B0502040204020203" pitchFamily="34" charset="0"/>
                <a:ea typeface="+mn-ea"/>
                <a:cs typeface="+mn-cs"/>
              </a:rPr>
              <a:t>28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ea typeface="+mn-ea"/>
                <a:cs typeface="+mn-cs"/>
              </a:rPr>
              <a:t>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ea typeface="+mn-ea"/>
                <a:cs typeface="+mn-cs"/>
              </a:rPr>
              <a:t>положений, необоснованно затрудняющих осуществление предпринимательской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ea typeface="+mn-ea"/>
                <a:cs typeface="+mn-cs"/>
              </a:rPr>
              <a:t>деятельности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Bahnschrift Condensed" panose="020B0502040204020203" pitchFamily="34" charset="0"/>
              <a:ea typeface="+mn-ea"/>
              <a:cs typeface="+mn-cs"/>
            </a:endParaRP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9ABFD37D-66F6-4714-974D-7D8A683DB2EE}"/>
              </a:ext>
            </a:extLst>
          </p:cNvPr>
          <p:cNvCxnSpPr/>
          <p:nvPr/>
        </p:nvCxnSpPr>
        <p:spPr>
          <a:xfrm flipV="1">
            <a:off x="1330996" y="2296144"/>
            <a:ext cx="9072637" cy="35105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29402AFA-3918-4425-90CF-91486E2A4960}"/>
              </a:ext>
            </a:extLst>
          </p:cNvPr>
          <p:cNvCxnSpPr>
            <a:cxnSpLocks/>
          </p:cNvCxnSpPr>
          <p:nvPr/>
        </p:nvCxnSpPr>
        <p:spPr>
          <a:xfrm>
            <a:off x="5167254" y="847978"/>
            <a:ext cx="7275" cy="144816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Заголовок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 txBox="1">
            <a:spLocks/>
          </p:cNvSpPr>
          <p:nvPr/>
        </p:nvSpPr>
        <p:spPr>
          <a:xfrm>
            <a:off x="6588037" y="4889718"/>
            <a:ext cx="2966511" cy="1751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>
                <a:solidFill>
                  <a:srgbClr val="C00000"/>
                </a:solidFill>
                <a:latin typeface="Bahnschrift Condensed" panose="020B0502040204020203" pitchFamily="34" charset="0"/>
                <a:ea typeface="+mn-ea"/>
                <a:cs typeface="+mn-cs"/>
              </a:rPr>
              <a:t>Ваше участие важно в создании благоприятных условий для ведения и развития </a:t>
            </a:r>
            <a:r>
              <a:rPr lang="ru-RU" sz="2400" dirty="0" smtClean="0">
                <a:solidFill>
                  <a:srgbClr val="C00000"/>
                </a:solidFill>
                <a:latin typeface="Bahnschrift Condensed" panose="020B0502040204020203" pitchFamily="34" charset="0"/>
                <a:ea typeface="+mn-ea"/>
                <a:cs typeface="+mn-cs"/>
              </a:rPr>
              <a:t>бизнеса!</a:t>
            </a:r>
            <a:endParaRPr lang="ru-RU" sz="2400" dirty="0">
              <a:solidFill>
                <a:srgbClr val="C00000"/>
              </a:solidFill>
              <a:latin typeface="Bahnschrift Condensed" panose="020B0502040204020203" pitchFamily="34" charset="0"/>
              <a:ea typeface="+mn-ea"/>
              <a:cs typeface="+mn-cs"/>
            </a:endParaRPr>
          </a:p>
        </p:txBody>
      </p:sp>
      <p:pic>
        <p:nvPicPr>
          <p:cNvPr id="27" name="Picture 2" descr="http://qrcoder.ru/code/?https%3A%2F%2Ft.me%2F%2B1EBsyY8jshUzY2My&amp;4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4155" y="4435797"/>
            <a:ext cx="1703559" cy="1703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12405BB2-35BA-4F03-A6C5-76F428EBB985}"/>
              </a:ext>
            </a:extLst>
          </p:cNvPr>
          <p:cNvSpPr/>
          <p:nvPr/>
        </p:nvSpPr>
        <p:spPr>
          <a:xfrm>
            <a:off x="9933570" y="5999914"/>
            <a:ext cx="1834542" cy="707886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1200"/>
              </a:spcAft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</a:rPr>
              <a:t>Телеграм-канал «ОРВ в Сургуте»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649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 l="12652" t="6202" r="13823" b="5814"/>
          <a:stretch>
            <a:fillRect/>
          </a:stretch>
        </p:blipFill>
        <p:spPr bwMode="auto">
          <a:xfrm>
            <a:off x="838200" y="230188"/>
            <a:ext cx="8064896" cy="5832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373" y="230188"/>
            <a:ext cx="823736" cy="1026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08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13664</TotalTime>
  <Words>365</Words>
  <Application>Microsoft Office PowerPoint</Application>
  <PresentationFormat>Широкоэкранный</PresentationFormat>
  <Paragraphs>81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5" baseType="lpstr">
      <vt:lpstr>Arial</vt:lpstr>
      <vt:lpstr>Bahnschrift</vt:lpstr>
      <vt:lpstr>Bahnschrift Condensed</vt:lpstr>
      <vt:lpstr>Bahnschrift Light Condensed</vt:lpstr>
      <vt:lpstr>Calibri</vt:lpstr>
      <vt:lpstr>Calibri Light</vt:lpstr>
      <vt:lpstr>等线</vt:lpstr>
      <vt:lpstr>Gotham Pro Bold</vt:lpstr>
      <vt:lpstr>Open Sans Light</vt:lpstr>
      <vt:lpstr>Times New Roman</vt:lpstr>
      <vt:lpstr>Office Theme</vt:lpstr>
      <vt:lpstr>Предоставление поддержки  субъектам МСП в 2025 году  муниципальная программа  «Развитие малого и среднего предпринимательства в городе Сургуте»</vt:lpstr>
      <vt:lpstr>Меры поддержки</vt:lpstr>
      <vt:lpstr>Презентация PowerPoint</vt:lpstr>
      <vt:lpstr>Презентация PowerPoint</vt:lpstr>
      <vt:lpstr>Субсидии</vt:lpstr>
      <vt:lpstr>Презентация PowerPoint</vt:lpstr>
      <vt:lpstr>Презентация PowerPoint</vt:lpstr>
      <vt:lpstr>Оценка регулирующего воздействия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Головина Наталья Сергеевна</cp:lastModifiedBy>
  <cp:revision>790</cp:revision>
  <cp:lastPrinted>2023-02-09T06:22:34Z</cp:lastPrinted>
  <dcterms:created xsi:type="dcterms:W3CDTF">2014-11-21T11:00:06Z</dcterms:created>
  <dcterms:modified xsi:type="dcterms:W3CDTF">2025-11-25T05:09:34Z</dcterms:modified>
</cp:coreProperties>
</file>