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3">
  <p:sldMasterIdLst>
    <p:sldMasterId id="2147483648" r:id="rId1"/>
  </p:sldMasterIdLst>
  <p:notesMasterIdLst>
    <p:notesMasterId r:id="rId5"/>
  </p:notesMasterIdLst>
  <p:sldIdLst>
    <p:sldId id="296" r:id="rId2"/>
    <p:sldId id="426" r:id="rId3"/>
    <p:sldId id="431" r:id="rId4"/>
  </p:sldIdLst>
  <p:sldSz cx="10693400" cy="7561263"/>
  <p:notesSz cx="6858000" cy="9144000"/>
  <p:defaultTextStyle>
    <a:defPPr>
      <a:defRPr lang="ru-RU"/>
    </a:defPPr>
    <a:lvl1pPr algn="l" defTabSz="1042988" rtl="0" fontAlgn="base">
      <a:spcBef>
        <a:spcPct val="0"/>
      </a:spcBef>
      <a:spcAft>
        <a:spcPct val="0"/>
      </a:spcAft>
      <a:defRPr sz="2100" kern="1200">
        <a:solidFill>
          <a:schemeClr val="tx1"/>
        </a:solidFill>
        <a:latin typeface="Arial" charset="0"/>
        <a:ea typeface="+mn-ea"/>
        <a:cs typeface="+mn-cs"/>
      </a:defRPr>
    </a:lvl1pPr>
    <a:lvl2pPr marL="520700" indent="-63500" algn="l" defTabSz="1042988" rtl="0" fontAlgn="base">
      <a:spcBef>
        <a:spcPct val="0"/>
      </a:spcBef>
      <a:spcAft>
        <a:spcPct val="0"/>
      </a:spcAft>
      <a:defRPr sz="2100" kern="1200">
        <a:solidFill>
          <a:schemeClr val="tx1"/>
        </a:solidFill>
        <a:latin typeface="Arial" charset="0"/>
        <a:ea typeface="+mn-ea"/>
        <a:cs typeface="+mn-cs"/>
      </a:defRPr>
    </a:lvl2pPr>
    <a:lvl3pPr marL="1042988" indent="-128588" algn="l" defTabSz="1042988" rtl="0" fontAlgn="base">
      <a:spcBef>
        <a:spcPct val="0"/>
      </a:spcBef>
      <a:spcAft>
        <a:spcPct val="0"/>
      </a:spcAft>
      <a:defRPr sz="2100" kern="1200">
        <a:solidFill>
          <a:schemeClr val="tx1"/>
        </a:solidFill>
        <a:latin typeface="Arial" charset="0"/>
        <a:ea typeface="+mn-ea"/>
        <a:cs typeface="+mn-cs"/>
      </a:defRPr>
    </a:lvl3pPr>
    <a:lvl4pPr marL="1563688" indent="-192088" algn="l" defTabSz="1042988" rtl="0" fontAlgn="base">
      <a:spcBef>
        <a:spcPct val="0"/>
      </a:spcBef>
      <a:spcAft>
        <a:spcPct val="0"/>
      </a:spcAft>
      <a:defRPr sz="2100" kern="1200">
        <a:solidFill>
          <a:schemeClr val="tx1"/>
        </a:solidFill>
        <a:latin typeface="Arial" charset="0"/>
        <a:ea typeface="+mn-ea"/>
        <a:cs typeface="+mn-cs"/>
      </a:defRPr>
    </a:lvl4pPr>
    <a:lvl5pPr marL="2085975" indent="-257175" algn="l" defTabSz="1042988" rtl="0" fontAlgn="base">
      <a:spcBef>
        <a:spcPct val="0"/>
      </a:spcBef>
      <a:spcAft>
        <a:spcPct val="0"/>
      </a:spcAft>
      <a:defRPr sz="21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1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1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1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1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85B36CA7-0067-46AF-AAC4-A1451E08318D}">
          <p14:sldIdLst>
            <p14:sldId id="296"/>
            <p14:sldId id="426"/>
            <p14:sldId id="431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5AA9"/>
    <a:srgbClr val="3399FF"/>
    <a:srgbClr val="504F53"/>
    <a:srgbClr val="8D8C9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 horzBarState="maximized">
    <p:restoredLeft sz="16625" autoAdjust="0"/>
    <p:restoredTop sz="94660"/>
  </p:normalViewPr>
  <p:slideViewPr>
    <p:cSldViewPr>
      <p:cViewPr>
        <p:scale>
          <a:sx n="100" d="100"/>
          <a:sy n="100" d="100"/>
        </p:scale>
        <p:origin x="-420" y="-72"/>
      </p:cViewPr>
      <p:guideLst>
        <p:guide orient="horz" pos="2382"/>
        <p:guide orient="horz" pos="1116"/>
        <p:guide orient="horz" pos="348"/>
        <p:guide orient="horz" pos="4470"/>
        <p:guide pos="3368"/>
        <p:guide pos="828"/>
        <p:guide pos="1824"/>
        <p:guide pos="6011"/>
        <p:guide pos="6456"/>
        <p:guide pos="60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defTabSz="1043056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defTabSz="1043056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2F1C8DB3-C92C-41A8-A1E8-FD8A1EFF623C}" type="datetimeFigureOut">
              <a:rPr lang="ru-RU"/>
              <a:pPr>
                <a:defRPr/>
              </a:pPr>
              <a:t>05.05.2022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004888" y="685800"/>
            <a:ext cx="48482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defTabSz="1043056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defTabSz="1043056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93006BD0-0C61-47CD-803D-EEDB00554DC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607827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1042988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520700" algn="l" defTabSz="1042988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1042988" algn="l" defTabSz="1042988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563688" algn="l" defTabSz="1042988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2085975" algn="l" defTabSz="1042988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2607640" algn="l" defTabSz="104305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3129168" algn="l" defTabSz="104305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3650696" algn="l" defTabSz="104305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4172224" algn="l" defTabSz="104305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8371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57348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defTabSz="1042988" fontAlgn="base">
              <a:spcBef>
                <a:spcPct val="0"/>
              </a:spcBef>
              <a:spcAft>
                <a:spcPct val="0"/>
              </a:spcAft>
              <a:defRPr/>
            </a:pPr>
            <a:fld id="{3DF8C531-8125-47AC-8F39-DE44A719E2A1}" type="slidenum">
              <a:rPr lang="ru-RU" smtClean="0">
                <a:solidFill>
                  <a:srgbClr val="000000"/>
                </a:solidFill>
              </a:rPr>
              <a:pPr defTabSz="1042988"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ru-RU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Z:\Projects\Текущие\Проектная\FNS_2012\_БРЭНДБУК\out\PPT\3_1_present-01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88" y="0"/>
            <a:ext cx="10691812" cy="7561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02005" y="3708623"/>
            <a:ext cx="9089390" cy="1620771"/>
          </a:xfrm>
        </p:spPr>
        <p:txBody>
          <a:bodyPr>
            <a:normAutofit/>
          </a:bodyPr>
          <a:lstStyle>
            <a:lvl1pPr>
              <a:defRPr sz="5700"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604010" y="5364807"/>
            <a:ext cx="7485380" cy="1932323"/>
          </a:xfrm>
        </p:spPr>
        <p:txBody>
          <a:bodyPr>
            <a:normAutofit/>
          </a:bodyPr>
          <a:lstStyle>
            <a:lvl1pPr marL="0" indent="0" algn="ctr">
              <a:buNone/>
              <a:defRPr sz="3200" b="0">
                <a:solidFill>
                  <a:schemeClr val="bg1"/>
                </a:solidFill>
                <a:latin typeface="+mj-lt"/>
              </a:defRPr>
            </a:lvl1pPr>
            <a:lvl2pPr marL="5215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430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645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861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607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1291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6506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1722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 smtClean="0"/>
              <a:t>Образец подзаголовка</a:t>
            </a:r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95981" y="5292884"/>
            <a:ext cx="6416040" cy="624855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095981" y="675613"/>
            <a:ext cx="6416040" cy="4536758"/>
          </a:xfrm>
        </p:spPr>
        <p:txBody>
          <a:bodyPr rtlCol="0">
            <a:normAutofit/>
          </a:bodyPr>
          <a:lstStyle>
            <a:lvl1pPr marL="0" indent="0">
              <a:buNone/>
              <a:defRPr sz="3700"/>
            </a:lvl1pPr>
            <a:lvl2pPr marL="521528" indent="0">
              <a:buNone/>
              <a:defRPr sz="3200"/>
            </a:lvl2pPr>
            <a:lvl3pPr marL="1043056" indent="0">
              <a:buNone/>
              <a:defRPr sz="2700"/>
            </a:lvl3pPr>
            <a:lvl4pPr marL="1564584" indent="0">
              <a:buNone/>
              <a:defRPr sz="2300"/>
            </a:lvl4pPr>
            <a:lvl5pPr marL="2086112" indent="0">
              <a:buNone/>
              <a:defRPr sz="2300"/>
            </a:lvl5pPr>
            <a:lvl6pPr marL="2607640" indent="0">
              <a:buNone/>
              <a:defRPr sz="2300"/>
            </a:lvl6pPr>
            <a:lvl7pPr marL="3129168" indent="0">
              <a:buNone/>
              <a:defRPr sz="2300"/>
            </a:lvl7pPr>
            <a:lvl8pPr marL="3650696" indent="0">
              <a:buNone/>
              <a:defRPr sz="2300"/>
            </a:lvl8pPr>
            <a:lvl9pPr marL="4172224" indent="0">
              <a:buNone/>
              <a:defRPr sz="23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095981" y="5917739"/>
            <a:ext cx="6416040" cy="887398"/>
          </a:xfrm>
        </p:spPr>
        <p:txBody>
          <a:bodyPr/>
          <a:lstStyle>
            <a:lvl1pPr marL="0" indent="0">
              <a:buNone/>
              <a:defRPr sz="1600"/>
            </a:lvl1pPr>
            <a:lvl2pPr marL="521528" indent="0">
              <a:buNone/>
              <a:defRPr sz="1400"/>
            </a:lvl2pPr>
            <a:lvl3pPr marL="1043056" indent="0">
              <a:buNone/>
              <a:defRPr sz="1100"/>
            </a:lvl3pPr>
            <a:lvl4pPr marL="1564584" indent="0">
              <a:buNone/>
              <a:defRPr sz="1000"/>
            </a:lvl4pPr>
            <a:lvl5pPr marL="2086112" indent="0">
              <a:buNone/>
              <a:defRPr sz="1000"/>
            </a:lvl5pPr>
            <a:lvl6pPr marL="2607640" indent="0">
              <a:buNone/>
              <a:defRPr sz="1000"/>
            </a:lvl6pPr>
            <a:lvl7pPr marL="3129168" indent="0">
              <a:buNone/>
              <a:defRPr sz="1000"/>
            </a:lvl7pPr>
            <a:lvl8pPr marL="3650696" indent="0">
              <a:buNone/>
              <a:defRPr sz="1000"/>
            </a:lvl8pPr>
            <a:lvl9pPr marL="4172224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7352029-7E42-4152-A85F-0276BF654CB5}" type="datetimeFigureOut">
              <a:rPr lang="ru-RU"/>
              <a:pPr/>
              <a:t>05.05.2022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7E7024-2AAE-4808-9852-B5F275D25C62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BA54772-C4F9-4BCA-AB38-C059A69F40ED}" type="datetimeFigureOut">
              <a:rPr lang="ru-RU"/>
              <a:pPr/>
              <a:t>05.05.2022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79A7CE-6E0D-4798-A79A-7C059244B136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9067112" y="334306"/>
            <a:ext cx="2812588" cy="711318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25639" y="334306"/>
            <a:ext cx="8263250" cy="711318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C6E1040-B7B5-4936-9839-06559D584162}" type="datetimeFigureOut">
              <a:rPr lang="ru-RU"/>
              <a:pPr/>
              <a:t>05.05.2022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A6ED55-1AED-458C-AEE8-8D4680C18908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542787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88" y="1588"/>
            <a:ext cx="10691812" cy="7559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9"/>
          <p:cNvSpPr txBox="1"/>
          <p:nvPr userDrawn="1"/>
        </p:nvSpPr>
        <p:spPr>
          <a:xfrm>
            <a:off x="6931025" y="5653088"/>
            <a:ext cx="1079500" cy="415925"/>
          </a:xfrm>
          <a:prstGeom prst="rect">
            <a:avLst/>
          </a:prstGeom>
          <a:noFill/>
        </p:spPr>
        <p:txBody>
          <a:bodyPr/>
          <a:lstStyle/>
          <a:p>
            <a:pPr defTabSz="1043056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latin typeface="+mn-lt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62025" y="1771650"/>
            <a:ext cx="8561139" cy="5324475"/>
          </a:xfrm>
        </p:spPr>
        <p:txBody>
          <a:bodyPr/>
          <a:lstStyle>
            <a:lvl1pPr marL="363538" indent="0">
              <a:buFontTx/>
              <a:buNone/>
              <a:defRPr b="1">
                <a:latin typeface="+mj-lt"/>
              </a:defRPr>
            </a:lvl1pPr>
            <a:lvl2pPr marL="360363" indent="3175">
              <a:defRPr>
                <a:latin typeface="+mj-lt"/>
              </a:defRPr>
            </a:lvl2pPr>
            <a:lvl3pPr marL="628650" indent="-260350">
              <a:tabLst/>
              <a:defRPr>
                <a:latin typeface="+mj-lt"/>
              </a:defRPr>
            </a:lvl3pPr>
            <a:lvl4pPr marL="0" indent="360363">
              <a:lnSpc>
                <a:spcPts val="1800"/>
              </a:lnSpc>
              <a:spcBef>
                <a:spcPts val="400"/>
              </a:spcBef>
              <a:defRPr>
                <a:latin typeface="+mj-lt"/>
              </a:defRPr>
            </a:lvl4pPr>
            <a:lvl5pPr>
              <a:lnSpc>
                <a:spcPts val="1800"/>
              </a:lnSpc>
              <a:spcBef>
                <a:spcPts val="400"/>
              </a:spcBef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962026" y="552451"/>
            <a:ext cx="8580438" cy="1219199"/>
          </a:xfrm>
        </p:spPr>
        <p:txBody>
          <a:bodyPr/>
          <a:lstStyle>
            <a:lvl1pPr marL="0" marR="0" indent="0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5400"/>
            </a:lvl1pPr>
          </a:lstStyle>
          <a:p>
            <a:pPr lvl="0"/>
            <a:r>
              <a:rPr lang="ru-RU" noProof="0" dirty="0" smtClean="0"/>
              <a:t>Образец заголовка</a:t>
            </a:r>
          </a:p>
        </p:txBody>
      </p:sp>
      <p:sp>
        <p:nvSpPr>
          <p:cNvPr id="6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9BE6EB-57B2-40DC-AA13-1C7BF5D23B24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Z:\Projects\Текущие\Проектная\FNS_2012\_БРЭНДБУК\out\PPT\3_1_present_A4-04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0691813" cy="7559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62025" y="1771650"/>
            <a:ext cx="8561139" cy="5324475"/>
          </a:xfrm>
        </p:spPr>
        <p:txBody>
          <a:bodyPr/>
          <a:lstStyle>
            <a:lvl1pPr marL="363538" indent="0">
              <a:buFontTx/>
              <a:buNone/>
              <a:defRPr b="1">
                <a:latin typeface="+mj-lt"/>
              </a:defRPr>
            </a:lvl1pPr>
            <a:lvl2pPr marL="363538" indent="0">
              <a:defRPr>
                <a:latin typeface="+mj-lt"/>
              </a:defRPr>
            </a:lvl2pPr>
            <a:lvl3pPr marL="628650" indent="-260350">
              <a:defRPr>
                <a:latin typeface="+mj-lt"/>
              </a:defRPr>
            </a:lvl3pPr>
            <a:lvl4pPr marL="0" indent="360363">
              <a:defRPr>
                <a:latin typeface="+mj-lt"/>
              </a:defRPr>
            </a:lvl4pPr>
            <a:lvl5pPr marL="1435100" indent="0"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961196" y="552451"/>
            <a:ext cx="8581267" cy="1219199"/>
          </a:xfrm>
        </p:spPr>
        <p:txBody>
          <a:bodyPr/>
          <a:lstStyle>
            <a:lvl1pPr marL="0" marR="0" indent="0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5400"/>
            </a:lvl1pPr>
          </a:lstStyle>
          <a:p>
            <a:pPr lvl="0"/>
            <a:r>
              <a:rPr lang="ru-RU" noProof="0" dirty="0" smtClean="0"/>
              <a:t>Образец заголовка</a:t>
            </a:r>
          </a:p>
        </p:txBody>
      </p:sp>
      <p:sp>
        <p:nvSpPr>
          <p:cNvPr id="5" name="Номер слайда 19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77E518-E98B-4B32-AEA9-504C13B249E2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0691813" cy="7558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2025" y="1116335"/>
            <a:ext cx="8561139" cy="2232248"/>
          </a:xfrm>
        </p:spPr>
        <p:txBody>
          <a:bodyPr anchor="t"/>
          <a:lstStyle>
            <a:lvl1pPr algn="l">
              <a:defRPr sz="4600" b="1" cap="all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2025" y="3781425"/>
            <a:ext cx="8561139" cy="3314700"/>
          </a:xfrm>
        </p:spPr>
        <p:txBody>
          <a:bodyPr/>
          <a:lstStyle>
            <a:lvl1pPr marL="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1pPr>
            <a:lvl2pPr marL="521528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104305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6458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8611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60764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12916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65069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17222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D52E24-E4A4-44A7-9DD3-A75D30034064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88" y="1588"/>
            <a:ext cx="10691812" cy="7559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2026" y="552451"/>
            <a:ext cx="8580438" cy="1219200"/>
          </a:xfrm>
        </p:spPr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962026" y="1771650"/>
            <a:ext cx="4234282" cy="5177334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9958" y="1771650"/>
            <a:ext cx="4262505" cy="5177334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6" name="Номер слайда 1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BB41C4-6D9E-4453-A47C-B52858D3F28E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2024" y="552450"/>
            <a:ext cx="9196705" cy="12192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2025" y="1771650"/>
            <a:ext cx="4297420" cy="626250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21528" indent="0">
              <a:buNone/>
              <a:defRPr sz="2300" b="1"/>
            </a:lvl2pPr>
            <a:lvl3pPr marL="1043056" indent="0">
              <a:buNone/>
              <a:defRPr sz="2100" b="1"/>
            </a:lvl3pPr>
            <a:lvl4pPr marL="1564584" indent="0">
              <a:buNone/>
              <a:defRPr sz="1800" b="1"/>
            </a:lvl4pPr>
            <a:lvl5pPr marL="2086112" indent="0">
              <a:buNone/>
              <a:defRPr sz="1800" b="1"/>
            </a:lvl5pPr>
            <a:lvl6pPr marL="2607640" indent="0">
              <a:buNone/>
              <a:defRPr sz="1800" b="1"/>
            </a:lvl6pPr>
            <a:lvl7pPr marL="3129168" indent="0">
              <a:buNone/>
              <a:defRPr sz="1800" b="1"/>
            </a:lvl7pPr>
            <a:lvl8pPr marL="3650696" indent="0">
              <a:buNone/>
              <a:defRPr sz="1800" b="1"/>
            </a:lvl8pPr>
            <a:lvl9pPr marL="4172224" indent="0">
              <a:buNone/>
              <a:defRPr sz="18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962025" y="2397901"/>
            <a:ext cx="4297420" cy="4698224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346701" y="1771650"/>
            <a:ext cx="4195762" cy="626250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21528" indent="0">
              <a:buNone/>
              <a:defRPr sz="2300" b="1"/>
            </a:lvl2pPr>
            <a:lvl3pPr marL="1043056" indent="0">
              <a:buNone/>
              <a:defRPr sz="2100" b="1"/>
            </a:lvl3pPr>
            <a:lvl4pPr marL="1564584" indent="0">
              <a:buNone/>
              <a:defRPr sz="1800" b="1"/>
            </a:lvl4pPr>
            <a:lvl5pPr marL="2086112" indent="0">
              <a:buNone/>
              <a:defRPr sz="1800" b="1"/>
            </a:lvl5pPr>
            <a:lvl6pPr marL="2607640" indent="0">
              <a:buNone/>
              <a:defRPr sz="1800" b="1"/>
            </a:lvl6pPr>
            <a:lvl7pPr marL="3129168" indent="0">
              <a:buNone/>
              <a:defRPr sz="1800" b="1"/>
            </a:lvl7pPr>
            <a:lvl8pPr marL="3650696" indent="0">
              <a:buNone/>
              <a:defRPr sz="1800" b="1"/>
            </a:lvl8pPr>
            <a:lvl9pPr marL="4172224" indent="0">
              <a:buNone/>
              <a:defRPr sz="18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5346701" y="2412479"/>
            <a:ext cx="4195762" cy="4683646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74A6D74-2C4D-4584-9106-C81C139AEEA7}" type="datetimeFigureOut">
              <a:rPr lang="ru-RU"/>
              <a:pPr/>
              <a:t>05.05.2022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C30BAA-2704-4E9F-A72F-D00E7FAB85EC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88" y="1588"/>
            <a:ext cx="10691812" cy="7559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2025" y="552451"/>
            <a:ext cx="9196705" cy="1219200"/>
          </a:xfrm>
        </p:spPr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4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1361C4B-6932-4A97-BF7B-5D1D12567EE7}" type="datetimeFigureOut">
              <a:rPr lang="ru-RU"/>
              <a:pPr/>
              <a:t>05.05.2022</a:t>
            </a:fld>
            <a:endParaRPr lang="ru-RU"/>
          </a:p>
        </p:txBody>
      </p:sp>
      <p:sp>
        <p:nvSpPr>
          <p:cNvPr id="5" name="Номер слайда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DC2060-1ADC-4C56-9769-72EA09244A8E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  <p:sp>
        <p:nvSpPr>
          <p:cNvPr id="6" name="Нижний колонтитул 12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032E85D-F59D-4084-8689-F1FF89A807AA}" type="datetimeFigureOut">
              <a:rPr lang="ru-RU"/>
              <a:pPr/>
              <a:t>05.05.2022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9578975" y="6475413"/>
            <a:ext cx="663575" cy="719137"/>
          </a:xfrm>
        </p:spPr>
        <p:txBody>
          <a:bodyPr/>
          <a:lstStyle>
            <a:lvl1pPr algn="ctr">
              <a:defRPr sz="2700" i="0">
                <a:solidFill>
                  <a:schemeClr val="bg1"/>
                </a:solidFill>
                <a:latin typeface="+mj-lt"/>
              </a:defRPr>
            </a:lvl1pPr>
          </a:lstStyle>
          <a:p>
            <a:pPr>
              <a:defRPr/>
            </a:pPr>
            <a:fld id="{1A98632B-840A-4508-810C-423F919056C9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4671" y="301050"/>
            <a:ext cx="3518055" cy="1281214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180822" y="301051"/>
            <a:ext cx="5977908" cy="6453328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4671" y="1582265"/>
            <a:ext cx="3518055" cy="5172114"/>
          </a:xfrm>
        </p:spPr>
        <p:txBody>
          <a:bodyPr/>
          <a:lstStyle>
            <a:lvl1pPr marL="0" indent="0">
              <a:buNone/>
              <a:defRPr sz="1600"/>
            </a:lvl1pPr>
            <a:lvl2pPr marL="521528" indent="0">
              <a:buNone/>
              <a:defRPr sz="1400"/>
            </a:lvl2pPr>
            <a:lvl3pPr marL="1043056" indent="0">
              <a:buNone/>
              <a:defRPr sz="1100"/>
            </a:lvl3pPr>
            <a:lvl4pPr marL="1564584" indent="0">
              <a:buNone/>
              <a:defRPr sz="1000"/>
            </a:lvl4pPr>
            <a:lvl5pPr marL="2086112" indent="0">
              <a:buNone/>
              <a:defRPr sz="1000"/>
            </a:lvl5pPr>
            <a:lvl6pPr marL="2607640" indent="0">
              <a:buNone/>
              <a:defRPr sz="1000"/>
            </a:lvl6pPr>
            <a:lvl7pPr marL="3129168" indent="0">
              <a:buNone/>
              <a:defRPr sz="1000"/>
            </a:lvl7pPr>
            <a:lvl8pPr marL="3650696" indent="0">
              <a:buNone/>
              <a:defRPr sz="1000"/>
            </a:lvl8pPr>
            <a:lvl9pPr marL="4172224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D3FDA18-5F38-4D0E-9B5C-BEC1450B8B36}" type="datetimeFigureOut">
              <a:rPr lang="ru-RU"/>
              <a:pPr/>
              <a:t>05.05.2022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2B2ECC-B4D2-41FC-A654-607C24822CE1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Заголовок 1"/>
          <p:cNvSpPr>
            <a:spLocks noGrp="1"/>
          </p:cNvSpPr>
          <p:nvPr>
            <p:ph type="title"/>
          </p:nvPr>
        </p:nvSpPr>
        <p:spPr bwMode="auto">
          <a:xfrm>
            <a:off x="954088" y="539750"/>
            <a:ext cx="8588375" cy="1223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04306" tIns="52153" rIns="104306" bIns="52153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23555" name="Текст 2"/>
          <p:cNvSpPr>
            <a:spLocks noGrp="1"/>
          </p:cNvSpPr>
          <p:nvPr>
            <p:ph type="body" idx="1"/>
          </p:nvPr>
        </p:nvSpPr>
        <p:spPr bwMode="auto">
          <a:xfrm>
            <a:off x="954088" y="1763713"/>
            <a:ext cx="8588375" cy="5332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04306" tIns="52153" rIns="104306" bIns="5215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534988" y="7008813"/>
            <a:ext cx="2495550" cy="401637"/>
          </a:xfrm>
          <a:prstGeom prst="rect">
            <a:avLst/>
          </a:prstGeom>
        </p:spPr>
        <p:txBody>
          <a:bodyPr vert="horz" wrap="square" lIns="104306" tIns="52153" rIns="104306" bIns="52153" numCol="1" anchor="ctr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2A161CFE-B190-4752-9E26-66DC8AEA74D4}" type="datetimeFigureOut">
              <a:rPr lang="ru-RU"/>
              <a:pPr/>
              <a:t>05.05.2022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652838" y="7008813"/>
            <a:ext cx="3387725" cy="401637"/>
          </a:xfrm>
          <a:prstGeom prst="rect">
            <a:avLst/>
          </a:prstGeom>
        </p:spPr>
        <p:txBody>
          <a:bodyPr vert="horz" wrap="square" lIns="104306" tIns="52153" rIns="104306" bIns="52153" numCol="1" anchor="ctr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9734550" y="6661150"/>
            <a:ext cx="725488" cy="696913"/>
          </a:xfrm>
          <a:prstGeom prst="rect">
            <a:avLst/>
          </a:prstGeom>
        </p:spPr>
        <p:txBody>
          <a:bodyPr vert="horz" lIns="104306" tIns="52153" rIns="104306" bIns="52153" rtlCol="0" anchor="ctr">
            <a:normAutofit/>
          </a:bodyPr>
          <a:lstStyle>
            <a:lvl1pPr algn="ctr" defTabSz="1043056" fontAlgn="auto">
              <a:lnSpc>
                <a:spcPts val="2400"/>
              </a:lnSpc>
              <a:spcBef>
                <a:spcPts val="0"/>
              </a:spcBef>
              <a:spcAft>
                <a:spcPts val="0"/>
              </a:spcAft>
              <a:defRPr sz="2700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13C7B26A-0137-4FA5-831F-6D2E4CE31E85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0" r:id="rId6"/>
    <p:sldLayoutId id="2147483666" r:id="rId7"/>
    <p:sldLayoutId id="2147483667" r:id="rId8"/>
    <p:sldLayoutId id="2147483659" r:id="rId9"/>
    <p:sldLayoutId id="2147483658" r:id="rId10"/>
    <p:sldLayoutId id="2147483657" r:id="rId11"/>
    <p:sldLayoutId id="2147483656" r:id="rId12"/>
    <p:sldLayoutId id="2147483668" r:id="rId13"/>
  </p:sldLayoutIdLst>
  <p:hf hdr="0" ftr="0" dt="0"/>
  <p:txStyles>
    <p:titleStyle>
      <a:lvl1pPr algn="l" defTabSz="1042988" rtl="0" eaLnBrk="0" fontAlgn="base" hangingPunct="0">
        <a:lnSpc>
          <a:spcPts val="5200"/>
        </a:lnSpc>
        <a:spcBef>
          <a:spcPct val="0"/>
        </a:spcBef>
        <a:spcAft>
          <a:spcPct val="0"/>
        </a:spcAft>
        <a:defRPr sz="4200" b="1" kern="1200">
          <a:solidFill>
            <a:srgbClr val="005AA9"/>
          </a:solidFill>
          <a:latin typeface="+mj-lt"/>
          <a:ea typeface="+mj-ea"/>
          <a:cs typeface="+mj-cs"/>
        </a:defRPr>
      </a:lvl1pPr>
      <a:lvl2pPr algn="l" defTabSz="1042988" rtl="0" eaLnBrk="0" fontAlgn="base" hangingPunct="0">
        <a:lnSpc>
          <a:spcPts val="5200"/>
        </a:lnSpc>
        <a:spcBef>
          <a:spcPct val="0"/>
        </a:spcBef>
        <a:spcAft>
          <a:spcPct val="0"/>
        </a:spcAft>
        <a:defRPr sz="4200" b="1">
          <a:solidFill>
            <a:srgbClr val="005AA9"/>
          </a:solidFill>
          <a:latin typeface="Calibri" pitchFamily="34" charset="0"/>
        </a:defRPr>
      </a:lvl2pPr>
      <a:lvl3pPr algn="l" defTabSz="1042988" rtl="0" eaLnBrk="0" fontAlgn="base" hangingPunct="0">
        <a:lnSpc>
          <a:spcPts val="5200"/>
        </a:lnSpc>
        <a:spcBef>
          <a:spcPct val="0"/>
        </a:spcBef>
        <a:spcAft>
          <a:spcPct val="0"/>
        </a:spcAft>
        <a:defRPr sz="4200" b="1">
          <a:solidFill>
            <a:srgbClr val="005AA9"/>
          </a:solidFill>
          <a:latin typeface="Calibri" pitchFamily="34" charset="0"/>
        </a:defRPr>
      </a:lvl3pPr>
      <a:lvl4pPr algn="l" defTabSz="1042988" rtl="0" eaLnBrk="0" fontAlgn="base" hangingPunct="0">
        <a:lnSpc>
          <a:spcPts val="5200"/>
        </a:lnSpc>
        <a:spcBef>
          <a:spcPct val="0"/>
        </a:spcBef>
        <a:spcAft>
          <a:spcPct val="0"/>
        </a:spcAft>
        <a:defRPr sz="4200" b="1">
          <a:solidFill>
            <a:srgbClr val="005AA9"/>
          </a:solidFill>
          <a:latin typeface="Calibri" pitchFamily="34" charset="0"/>
        </a:defRPr>
      </a:lvl4pPr>
      <a:lvl5pPr algn="l" defTabSz="1042988" rtl="0" eaLnBrk="0" fontAlgn="base" hangingPunct="0">
        <a:lnSpc>
          <a:spcPts val="5200"/>
        </a:lnSpc>
        <a:spcBef>
          <a:spcPct val="0"/>
        </a:spcBef>
        <a:spcAft>
          <a:spcPct val="0"/>
        </a:spcAft>
        <a:defRPr sz="4200" b="1">
          <a:solidFill>
            <a:srgbClr val="005AA9"/>
          </a:solidFill>
          <a:latin typeface="Calibri" pitchFamily="34" charset="0"/>
        </a:defRPr>
      </a:lvl5pPr>
      <a:lvl6pPr marL="457200" algn="l" defTabSz="1042988" rtl="0" fontAlgn="base">
        <a:lnSpc>
          <a:spcPts val="5200"/>
        </a:lnSpc>
        <a:spcBef>
          <a:spcPct val="0"/>
        </a:spcBef>
        <a:spcAft>
          <a:spcPct val="0"/>
        </a:spcAft>
        <a:defRPr sz="4200" b="1">
          <a:solidFill>
            <a:srgbClr val="005AA9"/>
          </a:solidFill>
          <a:latin typeface="Calibri" pitchFamily="34" charset="0"/>
        </a:defRPr>
      </a:lvl6pPr>
      <a:lvl7pPr marL="914400" algn="l" defTabSz="1042988" rtl="0" fontAlgn="base">
        <a:lnSpc>
          <a:spcPts val="5200"/>
        </a:lnSpc>
        <a:spcBef>
          <a:spcPct val="0"/>
        </a:spcBef>
        <a:spcAft>
          <a:spcPct val="0"/>
        </a:spcAft>
        <a:defRPr sz="4200" b="1">
          <a:solidFill>
            <a:srgbClr val="005AA9"/>
          </a:solidFill>
          <a:latin typeface="Calibri" pitchFamily="34" charset="0"/>
        </a:defRPr>
      </a:lvl7pPr>
      <a:lvl8pPr marL="1371600" algn="l" defTabSz="1042988" rtl="0" fontAlgn="base">
        <a:lnSpc>
          <a:spcPts val="5200"/>
        </a:lnSpc>
        <a:spcBef>
          <a:spcPct val="0"/>
        </a:spcBef>
        <a:spcAft>
          <a:spcPct val="0"/>
        </a:spcAft>
        <a:defRPr sz="4200" b="1">
          <a:solidFill>
            <a:srgbClr val="005AA9"/>
          </a:solidFill>
          <a:latin typeface="Calibri" pitchFamily="34" charset="0"/>
        </a:defRPr>
      </a:lvl8pPr>
      <a:lvl9pPr marL="1828800" algn="l" defTabSz="1042988" rtl="0" fontAlgn="base">
        <a:lnSpc>
          <a:spcPts val="5200"/>
        </a:lnSpc>
        <a:spcBef>
          <a:spcPct val="0"/>
        </a:spcBef>
        <a:spcAft>
          <a:spcPct val="0"/>
        </a:spcAft>
        <a:defRPr sz="4200" b="1">
          <a:solidFill>
            <a:srgbClr val="005AA9"/>
          </a:solidFill>
          <a:latin typeface="Calibri" pitchFamily="34" charset="0"/>
        </a:defRPr>
      </a:lvl9pPr>
    </p:titleStyle>
    <p:bodyStyle>
      <a:lvl1pPr marL="363538" algn="l" defTabSz="1042988" rtl="0" eaLnBrk="0" fontAlgn="base" hangingPunct="0">
        <a:spcBef>
          <a:spcPct val="20000"/>
        </a:spcBef>
        <a:spcAft>
          <a:spcPct val="0"/>
        </a:spcAft>
        <a:buFont typeface="+mj-lt"/>
        <a:defRPr sz="3600" kern="1200">
          <a:solidFill>
            <a:srgbClr val="005AA9"/>
          </a:solidFill>
          <a:latin typeface="+mj-lt"/>
          <a:ea typeface="+mn-ea"/>
          <a:cs typeface="+mn-cs"/>
        </a:defRPr>
      </a:lvl1pPr>
      <a:lvl2pPr marL="363538" algn="l" defTabSz="1042988" rtl="0" eaLnBrk="0" fontAlgn="base" hangingPunct="0">
        <a:spcBef>
          <a:spcPct val="20000"/>
        </a:spcBef>
        <a:spcAft>
          <a:spcPct val="0"/>
        </a:spcAft>
        <a:buFont typeface="Arial" charset="0"/>
        <a:defRPr sz="2400" kern="1200">
          <a:solidFill>
            <a:srgbClr val="504F53"/>
          </a:solidFill>
          <a:latin typeface="+mj-lt"/>
          <a:ea typeface="+mn-ea"/>
          <a:cs typeface="+mn-cs"/>
        </a:defRPr>
      </a:lvl2pPr>
      <a:lvl3pPr marL="712788" indent="-260350" algn="l" defTabSz="1042988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rgbClr val="504F53"/>
          </a:solidFill>
          <a:latin typeface="+mj-lt"/>
          <a:ea typeface="+mn-ea"/>
          <a:cs typeface="+mn-cs"/>
        </a:defRPr>
      </a:lvl3pPr>
      <a:lvl4pPr indent="360363" algn="just" defTabSz="1042988" rtl="0" eaLnBrk="0" fontAlgn="base" hangingPunct="0">
        <a:lnSpc>
          <a:spcPts val="1800"/>
        </a:lnSpc>
        <a:spcBef>
          <a:spcPts val="400"/>
        </a:spcBef>
        <a:spcAft>
          <a:spcPct val="0"/>
        </a:spcAft>
        <a:buFont typeface="Arial" charset="0"/>
        <a:defRPr sz="1600" kern="1200">
          <a:solidFill>
            <a:srgbClr val="504F53"/>
          </a:solidFill>
          <a:latin typeface="+mj-lt"/>
          <a:ea typeface="+mn-ea"/>
          <a:cs typeface="+mn-cs"/>
        </a:defRPr>
      </a:lvl4pPr>
      <a:lvl5pPr marL="1435100" algn="l" defTabSz="1042988" rtl="0" eaLnBrk="0" fontAlgn="base" hangingPunct="0">
        <a:lnSpc>
          <a:spcPts val="1800"/>
        </a:lnSpc>
        <a:spcBef>
          <a:spcPts val="400"/>
        </a:spcBef>
        <a:spcAft>
          <a:spcPct val="0"/>
        </a:spcAft>
        <a:buFont typeface="Arial" charset="0"/>
        <a:defRPr sz="1400" kern="1200">
          <a:solidFill>
            <a:srgbClr val="8D8C90"/>
          </a:solidFill>
          <a:latin typeface="+mj-lt"/>
          <a:ea typeface="+mn-ea"/>
          <a:cs typeface="+mn-cs"/>
        </a:defRPr>
      </a:lvl5pPr>
      <a:lvl6pPr marL="2868404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932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1460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988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528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3056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584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6112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640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9168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696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2224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5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866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4413" y="5272088"/>
            <a:ext cx="568325" cy="2141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867" name="Рисунок 6" descr="C:\Users\panova_ea\Desktop\ФНС\Новая папка\word\jpg\true-logo-FNS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1738" y="1398588"/>
            <a:ext cx="1282700" cy="127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Прямоугольник 7"/>
          <p:cNvSpPr/>
          <p:nvPr/>
        </p:nvSpPr>
        <p:spPr>
          <a:xfrm>
            <a:off x="200025" y="187325"/>
            <a:ext cx="10263195" cy="7226300"/>
          </a:xfrm>
          <a:prstGeom prst="rect">
            <a:avLst/>
          </a:prstGeom>
          <a:solidFill>
            <a:schemeClr val="bg1">
              <a:lumMod val="65000"/>
              <a:alpha val="3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4306" tIns="52153" rIns="104306" bIns="52153" anchor="ctr"/>
          <a:lstStyle/>
          <a:p>
            <a:pPr algn="ctr" defTabSz="1042688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36870" name="TextBox 42"/>
          <p:cNvSpPr txBox="1">
            <a:spLocks noChangeArrowheads="1"/>
          </p:cNvSpPr>
          <p:nvPr/>
        </p:nvSpPr>
        <p:spPr bwMode="auto">
          <a:xfrm>
            <a:off x="522165" y="3420591"/>
            <a:ext cx="9133912" cy="1077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296" tIns="45649" rIns="91296" bIns="45649">
            <a:spAutoFit/>
          </a:bodyPr>
          <a:lstStyle>
            <a:lvl1pPr defTabSz="1039813" eaLnBrk="0" hangingPunct="0">
              <a:defRPr sz="21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1039813" eaLnBrk="0" hangingPunct="0">
              <a:defRPr sz="21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1039813" eaLnBrk="0" hangingPunct="0">
              <a:defRPr sz="21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1039813" eaLnBrk="0" hangingPunct="0">
              <a:defRPr sz="21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1039813" eaLnBrk="0" hangingPunct="0">
              <a:defRPr sz="21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1039813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1039813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1039813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1039813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ru-RU" sz="3200" b="1" dirty="0" smtClean="0">
                <a:solidFill>
                  <a:schemeClr val="accent1">
                    <a:lumMod val="75000"/>
                  </a:schemeClr>
                </a:solidFill>
                <a:cs typeface="Arial" pitchFamily="34" charset="0"/>
              </a:rPr>
              <a:t>Уведомление </a:t>
            </a:r>
            <a:endParaRPr lang="ru-RU" sz="3200" b="1" dirty="0" smtClean="0">
              <a:solidFill>
                <a:schemeClr val="accent1">
                  <a:lumMod val="75000"/>
                </a:schemeClr>
              </a:solidFill>
              <a:cs typeface="Arial" pitchFamily="34" charset="0"/>
            </a:endParaRPr>
          </a:p>
          <a:p>
            <a:pPr algn="ctr" eaLnBrk="1" hangingPunct="1"/>
            <a:r>
              <a:rPr lang="ru-RU" sz="3200" b="1" dirty="0" smtClean="0">
                <a:solidFill>
                  <a:schemeClr val="accent1">
                    <a:lumMod val="75000"/>
                  </a:schemeClr>
                </a:solidFill>
                <a:cs typeface="Arial" pitchFamily="34" charset="0"/>
              </a:rPr>
              <a:t>о </a:t>
            </a:r>
            <a:r>
              <a:rPr lang="ru-RU" sz="3200" b="1" dirty="0" smtClean="0">
                <a:solidFill>
                  <a:schemeClr val="accent1">
                    <a:lumMod val="75000"/>
                  </a:schemeClr>
                </a:solidFill>
                <a:cs typeface="Arial" pitchFamily="34" charset="0"/>
              </a:rPr>
              <a:t>КИК</a:t>
            </a:r>
            <a:endParaRPr lang="ru-RU" altLang="ru-RU" sz="3200" b="1" dirty="0">
              <a:solidFill>
                <a:schemeClr val="accent1">
                  <a:lumMod val="75000"/>
                </a:schemeClr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3835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962026" y="552452"/>
            <a:ext cx="8580438" cy="851916"/>
          </a:xfrm>
        </p:spPr>
        <p:txBody>
          <a:bodyPr/>
          <a:lstStyle/>
          <a:p>
            <a:r>
              <a:rPr lang="ru-RU" sz="3200" dirty="0" smtClean="0"/>
              <a:t>Федеральный закон </a:t>
            </a:r>
            <a:r>
              <a:rPr lang="ru-RU" sz="3200" dirty="0"/>
              <a:t>от 24.11.2014 № 376-ФЗ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ru-RU" dirty="0" smtClean="0"/>
              <a:t>2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824384" y="1692399"/>
            <a:ext cx="8928992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600"/>
              </a:spcAft>
            </a:pPr>
            <a:r>
              <a:rPr lang="ru-RU" sz="1800" dirty="0" smtClean="0"/>
              <a:t>    </a:t>
            </a:r>
            <a:r>
              <a:rPr lang="ru-RU" sz="1600" dirty="0" smtClean="0"/>
              <a:t>С </a:t>
            </a:r>
            <a:r>
              <a:rPr lang="ru-RU" sz="1600" dirty="0"/>
              <a:t>1 января 2015 г. </a:t>
            </a:r>
            <a:r>
              <a:rPr lang="ru-RU" sz="1600" dirty="0" smtClean="0"/>
              <a:t>в </a:t>
            </a:r>
            <a:r>
              <a:rPr lang="ru-RU" sz="1600" dirty="0"/>
              <a:t>Налоговый кодекс Российской Федерации введена отдельная </a:t>
            </a:r>
            <a:r>
              <a:rPr lang="ru-RU" sz="1600" b="1" dirty="0">
                <a:solidFill>
                  <a:srgbClr val="00B050"/>
                </a:solidFill>
              </a:rPr>
              <a:t>глава 3.4 «Контролируемые иностранные компании и контролирующие лица</a:t>
            </a:r>
            <a:r>
              <a:rPr lang="ru-RU" sz="1600" b="1" dirty="0" smtClean="0">
                <a:solidFill>
                  <a:srgbClr val="00B050"/>
                </a:solidFill>
              </a:rPr>
              <a:t>».</a:t>
            </a:r>
          </a:p>
          <a:p>
            <a:pPr algn="just">
              <a:spcAft>
                <a:spcPts val="600"/>
              </a:spcAft>
            </a:pPr>
            <a:r>
              <a:rPr lang="ru-RU" sz="1600" dirty="0" smtClean="0"/>
              <a:t>    Основная </a:t>
            </a:r>
            <a:r>
              <a:rPr lang="ru-RU" sz="1600" dirty="0"/>
              <a:t>цель норм этой главы -  установление порядка налогообложения прибыли контролируемых иностранных компаний у контролирующего лица (налогового резидента РФ</a:t>
            </a:r>
            <a:r>
              <a:rPr lang="ru-RU" sz="1600" dirty="0" smtClean="0"/>
              <a:t>).</a:t>
            </a:r>
          </a:p>
          <a:p>
            <a:pPr algn="just">
              <a:spcAft>
                <a:spcPts val="600"/>
              </a:spcAft>
            </a:pPr>
            <a:r>
              <a:rPr lang="ru-RU" sz="1600" dirty="0" smtClean="0"/>
              <a:t>    В </a:t>
            </a:r>
            <a:r>
              <a:rPr lang="ru-RU" sz="1600" dirty="0"/>
              <a:t>соответствии с п. 3.1. ст. 23 и п.1 ст. 25.14 Налогового кодекса </a:t>
            </a:r>
            <a:r>
              <a:rPr lang="ru-RU" sz="1600" dirty="0" smtClean="0"/>
              <a:t>налогоплательщики </a:t>
            </a:r>
            <a:r>
              <a:rPr lang="ru-RU" sz="1600" dirty="0"/>
              <a:t>(резиденты РФ) </a:t>
            </a:r>
            <a:r>
              <a:rPr lang="ru-RU" sz="1600" b="1" dirty="0">
                <a:solidFill>
                  <a:srgbClr val="00B050"/>
                </a:solidFill>
              </a:rPr>
              <a:t>обязаны уведомлять налоговые органы  о контролируемых иностранных компаниях</a:t>
            </a:r>
            <a:r>
              <a:rPr lang="ru-RU" sz="1600" dirty="0"/>
              <a:t>, в отношении которых они являются контролирующими </a:t>
            </a:r>
            <a:r>
              <a:rPr lang="ru-RU" sz="1600" dirty="0" smtClean="0"/>
              <a:t>лицами</a:t>
            </a:r>
            <a:r>
              <a:rPr lang="ru-RU" sz="1600" dirty="0"/>
              <a:t>.</a:t>
            </a:r>
            <a:endParaRPr lang="ru-RU" sz="1600" dirty="0" smtClean="0"/>
          </a:p>
          <a:p>
            <a:pPr algn="just">
              <a:spcAft>
                <a:spcPts val="600"/>
              </a:spcAft>
            </a:pPr>
            <a:r>
              <a:rPr lang="ru-RU" sz="1600" b="1" dirty="0" smtClean="0">
                <a:solidFill>
                  <a:srgbClr val="00B050"/>
                </a:solidFill>
              </a:rPr>
              <a:t>    </a:t>
            </a:r>
            <a:r>
              <a:rPr lang="ru-RU" sz="1600" b="1" dirty="0" smtClean="0">
                <a:solidFill>
                  <a:srgbClr val="7030A0"/>
                </a:solidFill>
              </a:rPr>
              <a:t>Уведомление </a:t>
            </a:r>
            <a:r>
              <a:rPr lang="ru-RU" sz="1600" b="1" dirty="0">
                <a:solidFill>
                  <a:srgbClr val="7030A0"/>
                </a:solidFill>
              </a:rPr>
              <a:t>о контролируемых иностранных компаниях </a:t>
            </a:r>
            <a:r>
              <a:rPr lang="ru-RU" sz="1600" dirty="0"/>
              <a:t>должно быть </a:t>
            </a:r>
            <a:r>
              <a:rPr lang="ru-RU" sz="1600" dirty="0" smtClean="0"/>
              <a:t>направлено: </a:t>
            </a:r>
          </a:p>
          <a:p>
            <a:pPr marL="285750" indent="-285750" algn="just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ru-RU" sz="1600" b="1" u="sng" dirty="0" smtClean="0">
                <a:solidFill>
                  <a:srgbClr val="00B050"/>
                </a:solidFill>
              </a:rPr>
              <a:t>налогоплательщиками-организациями</a:t>
            </a:r>
            <a:r>
              <a:rPr lang="ru-RU" sz="1600" dirty="0" smtClean="0"/>
              <a:t> в срок не позднее </a:t>
            </a:r>
            <a:r>
              <a:rPr lang="ru-RU" sz="1600" b="1" dirty="0" smtClean="0">
                <a:solidFill>
                  <a:srgbClr val="00B050"/>
                </a:solidFill>
              </a:rPr>
              <a:t>20 марта года</a:t>
            </a:r>
            <a:r>
              <a:rPr lang="ru-RU" sz="1600" dirty="0" smtClean="0"/>
              <a:t>, следующего за налоговым периодом, в котором контролирующим лицом признается доход в виде прибыли контролируемой иностранной компании в соответствии с главой 25 Налогового </a:t>
            </a:r>
            <a:r>
              <a:rPr lang="ru-RU" sz="1600" dirty="0"/>
              <a:t>Кодекса либо который следует за годом, по итогам которого определен убыток контролируемой иностранной компании.</a:t>
            </a:r>
          </a:p>
          <a:p>
            <a:pPr marL="285750" indent="-285750" algn="just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ru-RU" sz="1600" b="1" u="sng" dirty="0" smtClean="0">
                <a:solidFill>
                  <a:srgbClr val="00B050"/>
                </a:solidFill>
              </a:rPr>
              <a:t>налогоплательщиками - физическими лицами </a:t>
            </a:r>
            <a:r>
              <a:rPr lang="ru-RU" sz="1600" dirty="0"/>
              <a:t>в срок не позднее </a:t>
            </a:r>
            <a:r>
              <a:rPr lang="ru-RU" sz="1600" b="1" dirty="0">
                <a:solidFill>
                  <a:srgbClr val="00B050"/>
                </a:solidFill>
              </a:rPr>
              <a:t>30 апреля года</a:t>
            </a:r>
            <a:r>
              <a:rPr lang="ru-RU" sz="1600" dirty="0"/>
              <a:t>, следующего за налоговым периодом, в котором контролирующим лицом признается доход в виде прибыли контролируемой иностранной компании в соответствии с главой 23 </a:t>
            </a:r>
            <a:r>
              <a:rPr lang="ru-RU" sz="1600" dirty="0" smtClean="0"/>
              <a:t>Налогового кодекса </a:t>
            </a:r>
            <a:r>
              <a:rPr lang="ru-RU" sz="1600" dirty="0"/>
              <a:t>либо который следует за годом, по итогам которого определен убыток контролируемой иностранной компании.</a:t>
            </a:r>
          </a:p>
          <a:p>
            <a:pPr algn="just">
              <a:spcAft>
                <a:spcPts val="600"/>
              </a:spcAft>
            </a:pP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409151786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34132" y="1627821"/>
            <a:ext cx="9289032" cy="3520962"/>
          </a:xfrm>
        </p:spPr>
        <p:txBody>
          <a:bodyPr/>
          <a:lstStyle/>
          <a:p>
            <a:pPr algn="just"/>
            <a:r>
              <a:rPr lang="ru-RU" sz="3200" dirty="0" smtClean="0">
                <a:solidFill>
                  <a:srgbClr val="FF0000"/>
                </a:solidFill>
              </a:rPr>
              <a:t>  Важно!</a:t>
            </a:r>
          </a:p>
          <a:p>
            <a:pPr algn="just"/>
            <a:r>
              <a:rPr lang="ru-RU" sz="1800" dirty="0" smtClean="0"/>
              <a:t>    </a:t>
            </a:r>
            <a:r>
              <a:rPr lang="ru-RU" sz="2000" b="0" dirty="0" smtClean="0">
                <a:solidFill>
                  <a:schemeClr val="tx1"/>
                </a:solidFill>
              </a:rPr>
              <a:t>Уведомление </a:t>
            </a:r>
            <a:r>
              <a:rPr lang="ru-RU" sz="2000" b="0" dirty="0">
                <a:solidFill>
                  <a:schemeClr val="tx1"/>
                </a:solidFill>
              </a:rPr>
              <a:t>о КИК представляется независимо от того, включена ли прибыль данной КИК в налоговую базу контролирующего лица (налогового резидента), или прибыль КИК не подлежит включению в налоговую базу контролирующего лица (например, если величина прибыли КИК меньше установленного норматива или прибыль КИК освобождается от налогообложения).</a:t>
            </a:r>
          </a:p>
          <a:p>
            <a:pPr algn="just"/>
            <a:r>
              <a:rPr lang="ru-RU" sz="2000" b="0" dirty="0" smtClean="0">
                <a:solidFill>
                  <a:schemeClr val="tx1"/>
                </a:solidFill>
              </a:rPr>
              <a:t>     Освобождение </a:t>
            </a:r>
            <a:r>
              <a:rPr lang="ru-RU" sz="2000" b="0" dirty="0">
                <a:solidFill>
                  <a:schemeClr val="tx1"/>
                </a:solidFill>
              </a:rPr>
              <a:t>по тем или иным основаниям прибыли КИК от налогообложения не освобождает контролирующее лицо от представления уведомления о </a:t>
            </a:r>
            <a:r>
              <a:rPr lang="ru-RU" sz="2000" b="0" dirty="0" smtClean="0">
                <a:solidFill>
                  <a:schemeClr val="tx1"/>
                </a:solidFill>
              </a:rPr>
              <a:t>КИК.</a:t>
            </a:r>
            <a:endParaRPr lang="ru-RU" sz="2000" b="0" dirty="0">
              <a:solidFill>
                <a:schemeClr val="tx1"/>
              </a:solidFill>
            </a:endParaRPr>
          </a:p>
          <a:p>
            <a:r>
              <a:rPr lang="ru-RU" sz="2000" b="0" dirty="0" smtClean="0"/>
              <a:t>    </a:t>
            </a:r>
          </a:p>
          <a:p>
            <a:endParaRPr lang="ru-RU" sz="1800" dirty="0" smtClean="0"/>
          </a:p>
          <a:p>
            <a:endParaRPr lang="ru-RU" sz="1800" b="0" dirty="0" smtClean="0"/>
          </a:p>
          <a:p>
            <a:endParaRPr lang="ru-RU" sz="1800" b="0" dirty="0"/>
          </a:p>
          <a:p>
            <a:endParaRPr lang="ru-RU" sz="1800" b="0" dirty="0" smtClean="0"/>
          </a:p>
          <a:p>
            <a:endParaRPr lang="ru-RU" sz="1800" b="0" dirty="0"/>
          </a:p>
          <a:p>
            <a:endParaRPr lang="ru-RU" sz="1800" b="0" dirty="0" smtClean="0"/>
          </a:p>
          <a:p>
            <a:endParaRPr lang="ru-RU" sz="1800" b="0" dirty="0"/>
          </a:p>
          <a:p>
            <a:endParaRPr lang="ru-RU" sz="1800" b="0" dirty="0" smtClean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dirty="0" smtClean="0"/>
              <a:t>Ответственность за непредставление в срок</a:t>
            </a:r>
            <a:endParaRPr lang="ru-RU" sz="32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B9BE6EB-57B2-40DC-AA13-1C7BF5D23B24}" type="slidenum">
              <a:rPr lang="ru-RU" smtClean="0"/>
              <a:pPr>
                <a:defRPr/>
              </a:pPr>
              <a:t>3</a:t>
            </a:fld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6426820" y="4428703"/>
            <a:ext cx="2880320" cy="720080"/>
          </a:xfrm>
          <a:prstGeom prst="rect">
            <a:avLst/>
          </a:prstGeom>
        </p:spPr>
        <p:txBody>
          <a:bodyPr vert="horz" wrap="none" lIns="104306" tIns="52153" rIns="104306" bIns="52153" rtlCol="0" anchor="ctr">
            <a:normAutofit fontScale="92500" lnSpcReduction="10000"/>
          </a:bodyPr>
          <a:lstStyle/>
          <a:p>
            <a:pPr marL="0" marR="0" indent="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ru-RU" sz="4800" b="1" i="0" u="none" strike="noStrike" kern="1200" cap="none" spc="0" normalizeH="0" baseline="0" noProof="0" dirty="0" smtClean="0">
              <a:ln>
                <a:noFill/>
              </a:ln>
              <a:solidFill>
                <a:srgbClr val="005AA9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163124" y="3852639"/>
            <a:ext cx="3744416" cy="1656184"/>
          </a:xfrm>
          <a:prstGeom prst="rect">
            <a:avLst/>
          </a:prstGeom>
        </p:spPr>
        <p:txBody>
          <a:bodyPr vert="horz" wrap="square" lIns="104306" tIns="52153" rIns="104306" bIns="52153" rtlCol="0" anchor="ctr">
            <a:normAutofit/>
          </a:bodyPr>
          <a:lstStyle/>
          <a:p>
            <a:pPr marL="0" marR="0" indent="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ru-RU" sz="4800" b="1" i="0" u="none" strike="noStrike" kern="1200" cap="none" spc="0" normalizeH="0" baseline="0" noProof="0" dirty="0" smtClean="0">
              <a:ln>
                <a:noFill/>
              </a:ln>
              <a:solidFill>
                <a:srgbClr val="005AA9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6624842" y="5273664"/>
            <a:ext cx="248427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00B050"/>
                </a:solidFill>
              </a:rPr>
              <a:t>п. 1 ст. 129.6   </a:t>
            </a:r>
          </a:p>
          <a:p>
            <a:pPr algn="ctr"/>
            <a:r>
              <a:rPr lang="ru-RU" sz="2800" b="1" dirty="0" smtClean="0">
                <a:solidFill>
                  <a:srgbClr val="00B050"/>
                </a:solidFill>
              </a:rPr>
              <a:t>НК </a:t>
            </a:r>
            <a:r>
              <a:rPr lang="ru-RU" sz="2800" b="1" dirty="0">
                <a:solidFill>
                  <a:srgbClr val="00B050"/>
                </a:solidFill>
              </a:rPr>
              <a:t>РФ </a:t>
            </a:r>
            <a:endParaRPr lang="ru-RU" sz="2400" b="1" dirty="0">
              <a:solidFill>
                <a:srgbClr val="00B050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601812" y="5318060"/>
            <a:ext cx="511256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solidFill>
                  <a:srgbClr val="00B050"/>
                </a:solidFill>
              </a:rPr>
              <a:t>Непредставление </a:t>
            </a:r>
            <a:r>
              <a:rPr lang="ru-RU" sz="2000" b="1" dirty="0">
                <a:solidFill>
                  <a:srgbClr val="00B050"/>
                </a:solidFill>
              </a:rPr>
              <a:t>в установленный </a:t>
            </a:r>
          </a:p>
          <a:p>
            <a:r>
              <a:rPr lang="ru-RU" sz="2000" b="1" dirty="0">
                <a:solidFill>
                  <a:srgbClr val="00B050"/>
                </a:solidFill>
              </a:rPr>
              <a:t>срок уведомления о КИК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847651" y="6228903"/>
            <a:ext cx="842493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>
                <a:solidFill>
                  <a:srgbClr val="FF0000"/>
                </a:solidFill>
              </a:rPr>
              <a:t>5</a:t>
            </a:r>
            <a:r>
              <a:rPr lang="ru-RU" sz="3200" b="1" dirty="0" smtClean="0">
                <a:solidFill>
                  <a:srgbClr val="FF0000"/>
                </a:solidFill>
              </a:rPr>
              <a:t>00 </a:t>
            </a:r>
            <a:r>
              <a:rPr lang="ru-RU" sz="3200" b="1" dirty="0">
                <a:solidFill>
                  <a:srgbClr val="FF0000"/>
                </a:solidFill>
              </a:rPr>
              <a:t>000 рублей </a:t>
            </a:r>
            <a:r>
              <a:rPr lang="ru-RU" sz="2400" dirty="0">
                <a:solidFill>
                  <a:srgbClr val="FF0000"/>
                </a:solidFill>
              </a:rPr>
              <a:t>по каждой контролируемой </a:t>
            </a:r>
            <a:endParaRPr lang="ru-RU" sz="2400" dirty="0" smtClean="0">
              <a:solidFill>
                <a:srgbClr val="FF0000"/>
              </a:solidFill>
            </a:endParaRPr>
          </a:p>
          <a:p>
            <a:pPr algn="ctr"/>
            <a:r>
              <a:rPr lang="ru-RU" sz="2400" dirty="0" smtClean="0">
                <a:solidFill>
                  <a:srgbClr val="FF0000"/>
                </a:solidFill>
              </a:rPr>
              <a:t>иностранной </a:t>
            </a:r>
            <a:r>
              <a:rPr lang="ru-RU" sz="2400" dirty="0">
                <a:solidFill>
                  <a:srgbClr val="FF0000"/>
                </a:solidFill>
              </a:rPr>
              <a:t>компании</a:t>
            </a:r>
          </a:p>
        </p:txBody>
      </p:sp>
    </p:spTree>
    <p:extLst>
      <p:ext uri="{BB962C8B-B14F-4D97-AF65-F5344CB8AC3E}">
        <p14:creationId xmlns:p14="http://schemas.microsoft.com/office/powerpoint/2010/main" val="5962479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22" presetClass="entr" presetSubtype="4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3000"/>
                            </p:stCondLst>
                            <p:childTnLst>
                              <p:par>
                                <p:cTn id="22" presetID="2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1000" tmFilter="0, 0; .2, .5; .8, .5; 1, 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4" dur="500" autoRev="1" fill="hold"/>
                                        <p:tgtEl>
                                          <p:spTgt spid="1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1" grpId="1"/>
    </p:bldLst>
  </p:timing>
</p:sld>
</file>

<file path=ppt/theme/theme1.xml><?xml version="1.0" encoding="utf-8"?>
<a:theme xmlns:a="http://schemas.openxmlformats.org/drawingml/2006/main" name="Present_FNS2012_A4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/>
      <a:bodyPr vert="horz" lIns="104306" tIns="52153" rIns="104306" bIns="52153" rtlCol="0" anchor="ctr">
        <a:normAutofit/>
      </a:bodyPr>
      <a:lstStyle>
        <a:defPPr marL="0" marR="0" indent="0" algn="l" defTabSz="1043056" rtl="0" eaLnBrk="1" fontAlgn="auto" latinLnBrk="0" hangingPunct="1">
          <a:lnSpc>
            <a:spcPct val="100000"/>
          </a:lnSpc>
          <a:spcBef>
            <a:spcPct val="0"/>
          </a:spcBef>
          <a:spcAft>
            <a:spcPts val="0"/>
          </a:spcAft>
          <a:buClrTx/>
          <a:buSzTx/>
          <a:buFontTx/>
          <a:buNone/>
          <a:tabLst/>
          <a:defRPr kumimoji="0" sz="4800" b="1" i="0" u="none" strike="noStrike" kern="1200" cap="none" spc="0" normalizeH="0" baseline="0" noProof="0" dirty="0" smtClean="0">
            <a:ln>
              <a:noFill/>
            </a:ln>
            <a:solidFill>
              <a:srgbClr val="005AA9"/>
            </a:solidFill>
            <a:effectLst/>
            <a:uLnTx/>
            <a:uFillTx/>
            <a:latin typeface="+mj-lt"/>
            <a:ea typeface="+mj-ea"/>
            <a:cs typeface="+mj-cs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26303</TotalTime>
  <Words>311</Words>
  <Application>Microsoft Office PowerPoint</Application>
  <PresentationFormat>Произвольный</PresentationFormat>
  <Paragraphs>29</Paragraphs>
  <Slides>3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Present_FNS2012_A4</vt:lpstr>
      <vt:lpstr>Презентация PowerPoint</vt:lpstr>
      <vt:lpstr>Федеральный закон от 24.11.2014 № 376-ФЗ</vt:lpstr>
      <vt:lpstr>Ответственность за непредставление в срок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Кирилл Евгеньевич Щеглов</dc:creator>
  <cp:lastModifiedBy>Сиренко Ирина Николаевна</cp:lastModifiedBy>
  <cp:revision>378</cp:revision>
  <cp:lastPrinted>2021-02-10T13:13:37Z</cp:lastPrinted>
  <dcterms:created xsi:type="dcterms:W3CDTF">2013-02-14T04:24:52Z</dcterms:created>
  <dcterms:modified xsi:type="dcterms:W3CDTF">2022-05-05T06:53:46Z</dcterms:modified>
</cp:coreProperties>
</file>