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0"/>
  </p:notesMasterIdLst>
  <p:sldIdLst>
    <p:sldId id="296" r:id="rId2"/>
    <p:sldId id="426" r:id="rId3"/>
    <p:sldId id="443" r:id="rId4"/>
    <p:sldId id="447" r:id="rId5"/>
    <p:sldId id="445" r:id="rId6"/>
    <p:sldId id="446" r:id="rId7"/>
    <p:sldId id="449" r:id="rId8"/>
    <p:sldId id="441" r:id="rId9"/>
  </p:sldIdLst>
  <p:sldSz cx="10693400" cy="7561263"/>
  <p:notesSz cx="6858000" cy="9144000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B36CA7-0067-46AF-AAC4-A1451E08318D}">
          <p14:sldIdLst>
            <p14:sldId id="296"/>
            <p14:sldId id="426"/>
            <p14:sldId id="443"/>
            <p14:sldId id="447"/>
            <p14:sldId id="445"/>
            <p14:sldId id="446"/>
            <p14:sldId id="449"/>
            <p14:sldId id="441"/>
          </p14:sldIdLst>
        </p14:section>
        <p14:section name="Раздел без заголовка" id="{0DB28F8E-962F-4FC7-B081-F96D671E8B36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3399FF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625" autoAdjust="0"/>
    <p:restoredTop sz="94660"/>
  </p:normalViewPr>
  <p:slideViewPr>
    <p:cSldViewPr>
      <p:cViewPr>
        <p:scale>
          <a:sx n="100" d="100"/>
          <a:sy n="100" d="100"/>
        </p:scale>
        <p:origin x="-372" y="67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1C8DB3-C92C-41A8-A1E8-FD8A1EFF623C}" type="datetimeFigureOut">
              <a:rPr lang="ru-RU"/>
              <a:pPr>
                <a:defRPr/>
              </a:pPr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006BD0-0C61-47CD-803D-EEDB00554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078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  <a:defRPr/>
            </a:pPr>
            <a:fld id="{3DF8C531-8125-47AC-8F39-DE44A719E2A1}" type="slidenum">
              <a:rPr lang="ru-RU" smtClean="0">
                <a:solidFill>
                  <a:srgbClr val="000000"/>
                </a:solidFill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10691812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352029-7E42-4152-A85F-0276BF654CB5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E7024-2AAE-4808-9852-B5F275D25C6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54772-C4F9-4BCA-AB38-C059A69F40ED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9A7CE-6E0D-4798-A79A-7C059244B1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6E1040-B7B5-4936-9839-06559D584162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6ED55-1AED-458C-AEE8-8D4680C189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27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6931025" y="5653088"/>
            <a:ext cx="1079500" cy="415925"/>
          </a:xfrm>
          <a:prstGeom prst="rect">
            <a:avLst/>
          </a:prstGeom>
          <a:noFill/>
        </p:spPr>
        <p:txBody>
          <a:bodyPr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BE6EB-57B2-40DC-AA13-1C7BF5D23B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E518-E98B-4B32-AEA9-504C13B249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52E24-E4A4-44A7-9DD3-A75D300340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B41C4-6D9E-4453-A47C-B52858D3F2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A6D74-2C4D-4584-9106-C81C139AEEA7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30BAA-2704-4E9F-A72F-D00E7FAB85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361C4B-6932-4A97-BF7B-5D1D12567EE7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C2060-1ADC-4C56-9769-72EA09244A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E85D-F59D-4084-8689-F1FF89A807AA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1A98632B-840A-4508-810C-423F919056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FDA18-5F38-4D0E-9B5C-BEC1450B8B36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B2ECC-B4D2-41FC-A654-607C24822C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A161CFE-B190-4752-9E26-66DC8AEA74D4}" type="datetimeFigureOut">
              <a:rPr lang="ru-RU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0"/>
            <a:ext cx="725488" cy="69691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3C7B26A-0137-4FA5-831F-6D2E4CE31E8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0" r:id="rId6"/>
    <p:sldLayoutId id="2147483666" r:id="rId7"/>
    <p:sldLayoutId id="2147483667" r:id="rId8"/>
    <p:sldLayoutId id="2147483659" r:id="rId9"/>
    <p:sldLayoutId id="2147483658" r:id="rId10"/>
    <p:sldLayoutId id="2147483657" r:id="rId11"/>
    <p:sldLayoutId id="2147483656" r:id="rId12"/>
    <p:sldLayoutId id="2147483668" r:id="rId13"/>
  </p:sldLayoutIdLst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algn="l" defTabSz="1042988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60363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13" y="5272088"/>
            <a:ext cx="568325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8" y="1398588"/>
            <a:ext cx="12827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00025" y="184150"/>
            <a:ext cx="10263195" cy="7226300"/>
          </a:xfrm>
          <a:prstGeom prst="rect">
            <a:avLst/>
          </a:prstGeom>
          <a:solidFill>
            <a:schemeClr val="bg1">
              <a:lumMod val="65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672704" y="3276575"/>
            <a:ext cx="9066782" cy="1368152"/>
          </a:xfrm>
          <a:prstGeom prst="rect">
            <a:avLst/>
          </a:prstGeom>
        </p:spPr>
        <p:txBody>
          <a:bodyPr/>
          <a:lstStyle>
            <a:lvl1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1042988" rtl="0" eaLnBrk="0" fontAlgn="base" hangingPunct="0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5pPr>
            <a:lvl6pPr marL="4572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6pPr>
            <a:lvl7pPr marL="9144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7pPr>
            <a:lvl8pPr marL="13716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8pPr>
            <a:lvl9pPr marL="1828800" algn="l" defTabSz="1042988" rtl="0" fontAlgn="base">
              <a:lnSpc>
                <a:spcPts val="52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r>
              <a:rPr lang="ru-RU" sz="3200" dirty="0" smtClean="0"/>
              <a:t>Определение доли участия в иностранной компании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1383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438" y="756295"/>
            <a:ext cx="9066782" cy="720080"/>
          </a:xfrm>
        </p:spPr>
        <p:txBody>
          <a:bodyPr/>
          <a:lstStyle/>
          <a:p>
            <a:r>
              <a:rPr lang="ru-RU" sz="3200" dirty="0" smtClean="0"/>
              <a:t>ПРИМЕР 1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518276" y="3132559"/>
            <a:ext cx="2301875" cy="1562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b="1" dirty="0" err="1" smtClean="0">
                <a:cs typeface="Arial" pitchFamily="34" charset="0"/>
              </a:rPr>
              <a:t>Иностр</a:t>
            </a:r>
            <a:r>
              <a:rPr lang="ru-RU" altLang="ru-RU" b="1" dirty="0" smtClean="0">
                <a:cs typeface="Arial" pitchFamily="34" charset="0"/>
              </a:rPr>
              <a:t>.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b="1" dirty="0" smtClean="0">
                <a:cs typeface="Arial" pitchFamily="34" charset="0"/>
              </a:rPr>
              <a:t>компания</a:t>
            </a:r>
            <a:endParaRPr lang="en-US" altLang="ru-RU" b="1" dirty="0" smtClean="0">
              <a:cs typeface="Arial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1842220" y="3132559"/>
            <a:ext cx="2301875" cy="15621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smtClean="0">
                <a:cs typeface="Arial" pitchFamily="34" charset="0"/>
              </a:rPr>
              <a:t>Компания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smtClean="0">
                <a:cs typeface="Arial" pitchFamily="34" charset="0"/>
              </a:rPr>
              <a:t>или ФЛ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smtClean="0">
                <a:cs typeface="Arial" pitchFamily="34" charset="0"/>
              </a:rPr>
              <a:t>(резидент РФ)</a:t>
            </a:r>
            <a:endParaRPr lang="en-US" altLang="ru-RU" sz="2000" b="1" dirty="0" smtClean="0">
              <a:cs typeface="Arial" pitchFamily="34" charset="0"/>
            </a:endParaRPr>
          </a:p>
        </p:txBody>
      </p:sp>
      <p:cxnSp>
        <p:nvCxnSpPr>
          <p:cNvPr id="8" name="Elbow Connector 16"/>
          <p:cNvCxnSpPr>
            <a:cxnSpLocks noChangeShapeType="1"/>
          </p:cNvCxnSpPr>
          <p:nvPr/>
        </p:nvCxnSpPr>
        <p:spPr bwMode="auto">
          <a:xfrm>
            <a:off x="4189413" y="3710979"/>
            <a:ext cx="2316163" cy="3175"/>
          </a:xfrm>
          <a:prstGeom prst="bentConnector3">
            <a:avLst>
              <a:gd name="adj1" fmla="val 49968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575176" y="3204567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ru-RU" sz="2400">
                <a:latin typeface="Arial" charset="0"/>
              </a:rPr>
              <a:t>&gt; 2</a:t>
            </a:r>
            <a:r>
              <a:rPr lang="ru-RU" altLang="ru-RU" sz="2400">
                <a:latin typeface="Arial" charset="0"/>
              </a:rPr>
              <a:t>5</a:t>
            </a:r>
            <a:r>
              <a:rPr lang="en-US" altLang="ru-RU" sz="2400">
                <a:latin typeface="Arial" charset="0"/>
              </a:rPr>
              <a:t>%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8188" y="2412479"/>
            <a:ext cx="8856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763" indent="-476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r>
              <a:rPr lang="ru-RU" altLang="ru-RU" sz="2400" b="1" dirty="0">
                <a:solidFill>
                  <a:srgbClr val="000000"/>
                </a:solidFill>
                <a:latin typeface="Arial" charset="0"/>
              </a:rPr>
              <a:t>Доля прямого участия превышает 25%</a:t>
            </a:r>
            <a:endParaRPr lang="en-US" altLang="ru-RU" sz="24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000626" y="4207867"/>
            <a:ext cx="735012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B050"/>
                </a:solidFill>
                <a:latin typeface="Arial" charset="0"/>
              </a:rPr>
              <a:t>КИК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189413" y="4104679"/>
            <a:ext cx="2355850" cy="2540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517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438" y="756295"/>
            <a:ext cx="9066782" cy="720080"/>
          </a:xfrm>
        </p:spPr>
        <p:txBody>
          <a:bodyPr/>
          <a:lstStyle/>
          <a:p>
            <a:r>
              <a:rPr lang="ru-RU" sz="3200" dirty="0" smtClean="0"/>
              <a:t>ПРИМЕР 2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3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4421759" y="3070225"/>
            <a:ext cx="1908175" cy="11509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 smtClean="0">
                <a:cs typeface="Arial" pitchFamily="34" charset="0"/>
              </a:rPr>
              <a:t>Компания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 smtClean="0">
                <a:cs typeface="Arial" pitchFamily="34" charset="0"/>
              </a:rPr>
              <a:t>(резидент РФ)</a:t>
            </a:r>
            <a:endParaRPr lang="en-US" altLang="ru-RU" sz="2000" b="1" dirty="0">
              <a:cs typeface="Arial" pitchFamily="34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054671" y="3070225"/>
            <a:ext cx="1908175" cy="11509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или ФЛ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3061271" y="3090863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80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810196" y="1958975"/>
            <a:ext cx="8856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763" indent="-476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r>
              <a:rPr lang="ru-RU" altLang="ru-RU" sz="2400" b="1">
                <a:solidFill>
                  <a:srgbClr val="000000"/>
                </a:solidFill>
                <a:latin typeface="Arial" charset="0"/>
              </a:rPr>
              <a:t>Доля косвенного участия превышает 25%</a:t>
            </a:r>
            <a:endParaRPr lang="en-US" altLang="ru-RU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7518971" y="3070225"/>
            <a:ext cx="1908175" cy="1150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err="1" smtClean="0">
                <a:solidFill>
                  <a:srgbClr val="000000"/>
                </a:solidFill>
                <a:cs typeface="Arial" pitchFamily="34" charset="0"/>
              </a:rPr>
              <a:t>Иностр</a:t>
            </a:r>
            <a:r>
              <a:rPr lang="ru-RU" altLang="ru-RU" sz="2000" b="1" dirty="0" smtClean="0">
                <a:solidFill>
                  <a:srgbClr val="000000"/>
                </a:solidFill>
                <a:cs typeface="Arial" pitchFamily="34" charset="0"/>
              </a:rPr>
              <a:t>. компания</a:t>
            </a:r>
            <a:endParaRPr lang="en-US" altLang="ru-RU" sz="2000" b="1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" name="TextBox 11"/>
          <p:cNvSpPr txBox="1">
            <a:spLocks noChangeArrowheads="1"/>
          </p:cNvSpPr>
          <p:nvPr/>
        </p:nvSpPr>
        <p:spPr bwMode="auto">
          <a:xfrm>
            <a:off x="6307709" y="3100388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35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9" name="Freeform 10"/>
          <p:cNvSpPr>
            <a:spLocks/>
          </p:cNvSpPr>
          <p:nvPr/>
        </p:nvSpPr>
        <p:spPr bwMode="auto">
          <a:xfrm>
            <a:off x="1810321" y="2411413"/>
            <a:ext cx="6705600" cy="647700"/>
          </a:xfrm>
          <a:custGeom>
            <a:avLst/>
            <a:gdLst>
              <a:gd name="T0" fmla="*/ 8 w 4224"/>
              <a:gd name="T1" fmla="*/ 400 h 408"/>
              <a:gd name="T2" fmla="*/ 0 w 4224"/>
              <a:gd name="T3" fmla="*/ 0 h 408"/>
              <a:gd name="T4" fmla="*/ 4224 w 4224"/>
              <a:gd name="T5" fmla="*/ 0 h 408"/>
              <a:gd name="T6" fmla="*/ 4216 w 4224"/>
              <a:gd name="T7" fmla="*/ 408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24" h="408">
                <a:moveTo>
                  <a:pt x="8" y="400"/>
                </a:moveTo>
                <a:lnTo>
                  <a:pt x="0" y="0"/>
                </a:lnTo>
                <a:lnTo>
                  <a:pt x="4224" y="0"/>
                </a:lnTo>
                <a:lnTo>
                  <a:pt x="4216" y="40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 type="none" w="med" len="med"/>
            <a:tailEnd type="triangle" w="lg" len="lg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1054671" y="5087938"/>
            <a:ext cx="1843088" cy="11509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smtClean="0">
                <a:solidFill>
                  <a:srgbClr val="000000"/>
                </a:solidFill>
                <a:cs typeface="Arial" pitchFamily="34" charset="0"/>
              </a:rPr>
              <a:t>Доля косвенного участия: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smtClean="0">
                <a:solidFill>
                  <a:srgbClr val="000000"/>
                </a:solidFill>
                <a:cs typeface="Arial" pitchFamily="34" charset="0"/>
              </a:rPr>
              <a:t>80%х35%=28%</a:t>
            </a:r>
            <a:endParaRPr lang="en-US" altLang="ru-RU" sz="1600" smtClean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21" name="Elbow Connector 1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909" y="3216275"/>
            <a:ext cx="1887537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Elbow Connector 1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709" y="3252788"/>
            <a:ext cx="1603375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3734371" y="4541838"/>
            <a:ext cx="733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B050"/>
                </a:solidFill>
                <a:latin typeface="Arial" charset="0"/>
              </a:rPr>
              <a:t>КИК</a:t>
            </a:r>
          </a:p>
        </p:txBody>
      </p: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6402959" y="4262438"/>
            <a:ext cx="735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B050"/>
                </a:solidFill>
                <a:latin typeface="Arial" charset="0"/>
              </a:rPr>
              <a:t>КИК</a:t>
            </a:r>
          </a:p>
        </p:txBody>
      </p:sp>
      <p:sp>
        <p:nvSpPr>
          <p:cNvPr id="25" name="Дуга 24"/>
          <p:cNvSpPr/>
          <p:nvPr/>
        </p:nvSpPr>
        <p:spPr>
          <a:xfrm flipV="1">
            <a:off x="2375471" y="3438525"/>
            <a:ext cx="5872163" cy="1649413"/>
          </a:xfrm>
          <a:prstGeom prst="arc">
            <a:avLst>
              <a:gd name="adj1" fmla="val 10827238"/>
              <a:gd name="adj2" fmla="val 0"/>
            </a:avLst>
          </a:prstGeom>
          <a:ln w="25400">
            <a:solidFill>
              <a:srgbClr val="00B050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Дуга 25"/>
          <p:cNvSpPr/>
          <p:nvPr/>
        </p:nvSpPr>
        <p:spPr>
          <a:xfrm flipV="1">
            <a:off x="5618734" y="3798888"/>
            <a:ext cx="2065337" cy="927100"/>
          </a:xfrm>
          <a:prstGeom prst="arc">
            <a:avLst>
              <a:gd name="adj1" fmla="val 10827238"/>
              <a:gd name="adj2" fmla="val 0"/>
            </a:avLst>
          </a:prstGeom>
          <a:ln w="25400">
            <a:solidFill>
              <a:srgbClr val="00B050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429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438" y="756295"/>
            <a:ext cx="9066782" cy="720080"/>
          </a:xfrm>
        </p:spPr>
        <p:txBody>
          <a:bodyPr/>
          <a:lstStyle/>
          <a:p>
            <a:r>
              <a:rPr lang="ru-RU" sz="3200" dirty="0" smtClean="0"/>
              <a:t>ПРИМЕР 3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4</a:t>
            </a: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266580" y="2736057"/>
            <a:ext cx="1908175" cy="11509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err="1" smtClean="0">
                <a:cs typeface="Arial" pitchFamily="34" charset="0"/>
              </a:rPr>
              <a:t>Иностр</a:t>
            </a:r>
            <a:r>
              <a:rPr lang="ru-RU" altLang="ru-RU" sz="2000" b="1" dirty="0" smtClean="0">
                <a:cs typeface="Arial" pitchFamily="34" charset="0"/>
              </a:rPr>
              <a:t>.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smtClean="0">
                <a:cs typeface="Arial" pitchFamily="34" charset="0"/>
              </a:rPr>
              <a:t>компания 1</a:t>
            </a:r>
            <a:endParaRPr lang="en-US" altLang="ru-RU" sz="2000" b="1" dirty="0" smtClean="0">
              <a:cs typeface="Arial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956643" y="4025107"/>
            <a:ext cx="1908175" cy="11509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или ФЛ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cxnSp>
        <p:nvCxnSpPr>
          <p:cNvPr id="7" name="Elbow Connector 16"/>
          <p:cNvCxnSpPr>
            <a:cxnSpLocks noChangeShapeType="1"/>
            <a:stCxn id="6" idx="3"/>
            <a:endCxn id="5" idx="1"/>
          </p:cNvCxnSpPr>
          <p:nvPr/>
        </p:nvCxnSpPr>
        <p:spPr bwMode="auto">
          <a:xfrm flipV="1">
            <a:off x="2864818" y="3312317"/>
            <a:ext cx="1402421" cy="128869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3306986" y="3796507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25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48693" y="1692399"/>
            <a:ext cx="8856662" cy="70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763" indent="-476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r>
              <a:rPr lang="ru-RU" altLang="ru-RU" sz="2400" b="1" dirty="0">
                <a:solidFill>
                  <a:srgbClr val="00B050"/>
                </a:solidFill>
                <a:latin typeface="Arial" charset="0"/>
              </a:rPr>
              <a:t>Доля </a:t>
            </a:r>
            <a:r>
              <a:rPr lang="ru-RU" altLang="ru-RU" sz="2400" b="1" dirty="0" smtClean="0">
                <a:solidFill>
                  <a:srgbClr val="00B050"/>
                </a:solidFill>
                <a:latin typeface="Arial" charset="0"/>
              </a:rPr>
              <a:t>прямого и косвенного </a:t>
            </a:r>
            <a:r>
              <a:rPr lang="ru-RU" altLang="ru-RU" sz="2400" b="1" dirty="0">
                <a:solidFill>
                  <a:srgbClr val="00B050"/>
                </a:solidFill>
                <a:latin typeface="Arial" charset="0"/>
              </a:rPr>
              <a:t>участия резидента РФ в компании № 3 </a:t>
            </a:r>
            <a:r>
              <a:rPr lang="ru-RU" altLang="ru-RU" sz="2400" b="1" dirty="0" smtClean="0">
                <a:solidFill>
                  <a:srgbClr val="00B050"/>
                </a:solidFill>
                <a:latin typeface="Arial" charset="0"/>
              </a:rPr>
              <a:t>составляет </a:t>
            </a:r>
            <a:r>
              <a:rPr lang="ru-RU" altLang="ru-RU" sz="2400" b="1" dirty="0">
                <a:solidFill>
                  <a:srgbClr val="00B050"/>
                </a:solidFill>
                <a:latin typeface="Arial" charset="0"/>
              </a:rPr>
              <a:t>33.1</a:t>
            </a:r>
            <a:r>
              <a:rPr lang="ru-RU" altLang="ru-RU" sz="2400" b="1" dirty="0" smtClean="0">
                <a:solidFill>
                  <a:srgbClr val="00B050"/>
                </a:solidFill>
                <a:latin typeface="Arial" charset="0"/>
              </a:rPr>
              <a:t>% (12,5%+15%+5,6%)</a:t>
            </a:r>
            <a:endParaRPr lang="ru-RU" altLang="ru-RU" sz="2400" b="1" dirty="0">
              <a:solidFill>
                <a:srgbClr val="00B050"/>
              </a:solidFill>
              <a:latin typeface="Arial" charset="0"/>
            </a:endParaRPr>
          </a:p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endParaRPr lang="en-US" altLang="ru-RU" sz="2400" b="1" dirty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7578105" y="3925094"/>
            <a:ext cx="1908175" cy="1150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err="1" smtClean="0">
                <a:cs typeface="Arial" pitchFamily="34" charset="0"/>
              </a:rPr>
              <a:t>Иностр</a:t>
            </a:r>
            <a:r>
              <a:rPr lang="ru-RU" altLang="ru-RU" sz="2000" b="1" dirty="0" smtClean="0">
                <a:cs typeface="Arial" pitchFamily="34" charset="0"/>
              </a:rPr>
              <a:t>. компания 3</a:t>
            </a:r>
            <a:endParaRPr lang="en-US" altLang="ru-RU" sz="2000" b="1" dirty="0">
              <a:cs typeface="Arial" pitchFamily="34" charset="0"/>
            </a:endParaRPr>
          </a:p>
        </p:txBody>
      </p:sp>
      <p:cxnSp>
        <p:nvCxnSpPr>
          <p:cNvPr id="11" name="Elbow Connector 16"/>
          <p:cNvCxnSpPr>
            <a:cxnSpLocks noChangeShapeType="1"/>
            <a:stCxn id="5" idx="3"/>
            <a:endCxn id="10" idx="1"/>
          </p:cNvCxnSpPr>
          <p:nvPr/>
        </p:nvCxnSpPr>
        <p:spPr bwMode="auto">
          <a:xfrm>
            <a:off x="6175414" y="3312317"/>
            <a:ext cx="1402424" cy="118898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470030" y="2855119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50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4266580" y="5614194"/>
            <a:ext cx="1908175" cy="1150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err="1" smtClean="0">
                <a:cs typeface="Arial" pitchFamily="34" charset="0"/>
              </a:rPr>
              <a:t>Иностр</a:t>
            </a:r>
            <a:r>
              <a:rPr lang="ru-RU" altLang="ru-RU" sz="2000" b="1" dirty="0" smtClean="0">
                <a:cs typeface="Arial" pitchFamily="34" charset="0"/>
              </a:rPr>
              <a:t>. компания 2</a:t>
            </a:r>
            <a:endParaRPr lang="en-US" altLang="ru-RU" sz="2000" b="1" dirty="0">
              <a:cs typeface="Arial" pitchFamily="34" charset="0"/>
            </a:endParaRPr>
          </a:p>
        </p:txBody>
      </p:sp>
      <p:cxnSp>
        <p:nvCxnSpPr>
          <p:cNvPr id="14" name="Elbow Connector 16"/>
          <p:cNvCxnSpPr>
            <a:cxnSpLocks noChangeShapeType="1"/>
            <a:stCxn id="6" idx="3"/>
            <a:endCxn id="13" idx="1"/>
          </p:cNvCxnSpPr>
          <p:nvPr/>
        </p:nvCxnSpPr>
        <p:spPr bwMode="auto">
          <a:xfrm>
            <a:off x="2864818" y="4601015"/>
            <a:ext cx="1402422" cy="158930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5" name="Elbow Connector 16"/>
          <p:cNvCxnSpPr>
            <a:cxnSpLocks noChangeShapeType="1"/>
            <a:stCxn id="6" idx="3"/>
            <a:endCxn id="10" idx="1"/>
          </p:cNvCxnSpPr>
          <p:nvPr/>
        </p:nvCxnSpPr>
        <p:spPr bwMode="auto">
          <a:xfrm flipV="1">
            <a:off x="2864818" y="4501306"/>
            <a:ext cx="4713020" cy="9970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6" name="Elbow Connector 16"/>
          <p:cNvCxnSpPr>
            <a:cxnSpLocks noChangeShapeType="1"/>
            <a:stCxn id="13" idx="3"/>
            <a:endCxn id="10" idx="1"/>
          </p:cNvCxnSpPr>
          <p:nvPr/>
        </p:nvCxnSpPr>
        <p:spPr bwMode="auto">
          <a:xfrm flipV="1">
            <a:off x="6175415" y="4501306"/>
            <a:ext cx="1402423" cy="168901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17" name="TextBox 11"/>
          <p:cNvSpPr txBox="1">
            <a:spLocks noChangeArrowheads="1"/>
          </p:cNvSpPr>
          <p:nvPr/>
        </p:nvSpPr>
        <p:spPr bwMode="auto">
          <a:xfrm>
            <a:off x="4622180" y="4144169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15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8" name="TextBox 11"/>
          <p:cNvSpPr txBox="1">
            <a:spLocks noChangeArrowheads="1"/>
          </p:cNvSpPr>
          <p:nvPr/>
        </p:nvSpPr>
        <p:spPr bwMode="auto">
          <a:xfrm>
            <a:off x="3229323" y="5156994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8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6644655" y="5441157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70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877893" y="4809332"/>
            <a:ext cx="735012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B050"/>
                </a:solidFill>
                <a:latin typeface="Arial" charset="0"/>
              </a:rPr>
              <a:t>КИК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864818" y="4783932"/>
            <a:ext cx="4713287" cy="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2864818" y="3002757"/>
            <a:ext cx="1401762" cy="1211262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864818" y="5137944"/>
            <a:ext cx="1401762" cy="1385888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862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438" y="756295"/>
            <a:ext cx="9066782" cy="720080"/>
          </a:xfrm>
        </p:spPr>
        <p:txBody>
          <a:bodyPr/>
          <a:lstStyle/>
          <a:p>
            <a:r>
              <a:rPr lang="ru-RU" sz="3200" dirty="0" smtClean="0"/>
              <a:t>ПРИМЕР 3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4357688" y="2315575"/>
            <a:ext cx="2081213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или ФЛ - 1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260601" y="3671300"/>
            <a:ext cx="182880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2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cxnSp>
        <p:nvCxnSpPr>
          <p:cNvPr id="7" name="Elbow Connector 16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4066382" y="2339387"/>
            <a:ext cx="440532" cy="2223294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2935143" y="3079368"/>
            <a:ext cx="914400" cy="366712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90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%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7516813" y="3649075"/>
            <a:ext cx="182880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4 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cxnSp>
        <p:nvCxnSpPr>
          <p:cNvPr id="10" name="Elbow Connector 16"/>
          <p:cNvCxnSpPr>
            <a:cxnSpLocks noChangeShapeType="1"/>
          </p:cNvCxnSpPr>
          <p:nvPr/>
        </p:nvCxnSpPr>
        <p:spPr bwMode="auto">
          <a:xfrm rot="16200000" flipH="1">
            <a:off x="6798248" y="1907793"/>
            <a:ext cx="284162" cy="3076575"/>
          </a:xfrm>
          <a:prstGeom prst="bentConnector3">
            <a:avLst>
              <a:gd name="adj1" fmla="val 49722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751763" y="3047412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30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000126" y="4860337"/>
            <a:ext cx="182880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3 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2195513" y="6197012"/>
            <a:ext cx="18288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err="1" smtClean="0">
                <a:cs typeface="Arial" pitchFamily="34" charset="0"/>
              </a:rPr>
              <a:t>Иностр</a:t>
            </a:r>
            <a:r>
              <a:rPr lang="ru-RU" altLang="ru-RU" sz="2000" b="1" dirty="0" smtClean="0">
                <a:cs typeface="Arial" pitchFamily="34" charset="0"/>
              </a:rPr>
              <a:t>. компания 6</a:t>
            </a:r>
            <a:endParaRPr lang="en-US" altLang="ru-RU" sz="2000" b="1" dirty="0">
              <a:cs typeface="Arial" pitchFamily="34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4672013" y="6192250"/>
            <a:ext cx="2016125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2000" b="1" dirty="0" err="1" smtClean="0">
                <a:cs typeface="Arial" pitchFamily="34" charset="0"/>
              </a:rPr>
              <a:t>Иностр</a:t>
            </a:r>
            <a:r>
              <a:rPr lang="ru-RU" altLang="ru-RU" sz="2000" b="1" dirty="0" smtClean="0">
                <a:cs typeface="Arial" pitchFamily="34" charset="0"/>
              </a:rPr>
              <a:t>. компания 7</a:t>
            </a:r>
            <a:endParaRPr lang="en-US" altLang="ru-RU" sz="2000" b="1" dirty="0">
              <a:cs typeface="Arial" pitchFamily="34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516813" y="5147675"/>
            <a:ext cx="182880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5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cxnSp>
        <p:nvCxnSpPr>
          <p:cNvPr id="16" name="Elbow Connector 16"/>
          <p:cNvCxnSpPr>
            <a:cxnSpLocks noChangeShapeType="1"/>
            <a:stCxn id="6" idx="2"/>
          </p:cNvCxnSpPr>
          <p:nvPr/>
        </p:nvCxnSpPr>
        <p:spPr bwMode="auto">
          <a:xfrm rot="5400000">
            <a:off x="7278688" y="5496715"/>
            <a:ext cx="574675" cy="1730375"/>
          </a:xfrm>
          <a:prstGeom prst="bentConnector2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7" name="Elbow Connector 16"/>
          <p:cNvCxnSpPr>
            <a:cxnSpLocks noChangeShapeType="1"/>
            <a:stCxn id="13" idx="3"/>
            <a:endCxn id="14" idx="1"/>
          </p:cNvCxnSpPr>
          <p:nvPr/>
        </p:nvCxnSpPr>
        <p:spPr bwMode="auto">
          <a:xfrm flipV="1">
            <a:off x="4024313" y="6649240"/>
            <a:ext cx="647700" cy="5315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8" name="Elbow Connector 16"/>
          <p:cNvCxnSpPr>
            <a:cxnSpLocks noChangeShapeType="1"/>
            <a:stCxn id="6" idx="2"/>
          </p:cNvCxnSpPr>
          <p:nvPr/>
        </p:nvCxnSpPr>
        <p:spPr bwMode="auto">
          <a:xfrm rot="16200000" flipH="1">
            <a:off x="2320132" y="5381622"/>
            <a:ext cx="384175" cy="1195387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9" name="Elbow Connector 16"/>
          <p:cNvCxnSpPr>
            <a:cxnSpLocks noChangeShapeType="1"/>
            <a:stCxn id="6" idx="2"/>
          </p:cNvCxnSpPr>
          <p:nvPr/>
        </p:nvCxnSpPr>
        <p:spPr bwMode="auto">
          <a:xfrm rot="5400000">
            <a:off x="2420145" y="4092571"/>
            <a:ext cx="249238" cy="1260475"/>
          </a:xfrm>
          <a:prstGeom prst="bentConnector3">
            <a:avLst>
              <a:gd name="adj1" fmla="val 49681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1452563" y="4239625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100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21" name="TextBox 10"/>
          <p:cNvSpPr txBox="1">
            <a:spLocks noChangeArrowheads="1"/>
          </p:cNvSpPr>
          <p:nvPr/>
        </p:nvSpPr>
        <p:spPr bwMode="auto">
          <a:xfrm>
            <a:off x="1431926" y="6009687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50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8347076" y="4622212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70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23" name="TextBox 10"/>
          <p:cNvSpPr txBox="1">
            <a:spLocks noChangeArrowheads="1"/>
          </p:cNvSpPr>
          <p:nvPr/>
        </p:nvSpPr>
        <p:spPr bwMode="auto">
          <a:xfrm>
            <a:off x="8356601" y="6184312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30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24" name="TextBox 10"/>
          <p:cNvSpPr txBox="1">
            <a:spLocks noChangeArrowheads="1"/>
          </p:cNvSpPr>
          <p:nvPr/>
        </p:nvSpPr>
        <p:spPr bwMode="auto">
          <a:xfrm>
            <a:off x="3900488" y="6282737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50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cxnSp>
        <p:nvCxnSpPr>
          <p:cNvPr id="25" name="Elbow Connector 16"/>
          <p:cNvCxnSpPr>
            <a:cxnSpLocks noChangeShapeType="1"/>
          </p:cNvCxnSpPr>
          <p:nvPr/>
        </p:nvCxnSpPr>
        <p:spPr bwMode="auto">
          <a:xfrm>
            <a:off x="8479632" y="4563475"/>
            <a:ext cx="0" cy="5842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26" name="Прямая со стрелкой 25"/>
          <p:cNvCxnSpPr/>
          <p:nvPr/>
        </p:nvCxnSpPr>
        <p:spPr>
          <a:xfrm flipH="1">
            <a:off x="3762376" y="3450637"/>
            <a:ext cx="1592262" cy="272732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683001" y="4652375"/>
            <a:ext cx="0" cy="154463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2" idx="3"/>
          </p:cNvCxnSpPr>
          <p:nvPr/>
        </p:nvCxnSpPr>
        <p:spPr>
          <a:xfrm>
            <a:off x="2828926" y="5317537"/>
            <a:ext cx="769937" cy="8667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14" idx="0"/>
          </p:cNvCxnSpPr>
          <p:nvPr/>
        </p:nvCxnSpPr>
        <p:spPr>
          <a:xfrm flipH="1">
            <a:off x="5680076" y="4128500"/>
            <a:ext cx="1752600" cy="2063750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397501" y="3522075"/>
            <a:ext cx="71437" cy="264953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3762376" y="4722225"/>
            <a:ext cx="1592262" cy="1455737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5965826" y="5565187"/>
            <a:ext cx="1490662" cy="61912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4089401" y="5565187"/>
            <a:ext cx="3367087" cy="565150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2" idx="3"/>
          </p:cNvCxnSpPr>
          <p:nvPr/>
        </p:nvCxnSpPr>
        <p:spPr>
          <a:xfrm>
            <a:off x="2828926" y="5317537"/>
            <a:ext cx="2349500" cy="85407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3900488" y="3957050"/>
            <a:ext cx="3556000" cy="2214562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10"/>
          <p:cNvSpPr txBox="1">
            <a:spLocks noChangeArrowheads="1"/>
          </p:cNvSpPr>
          <p:nvPr/>
        </p:nvSpPr>
        <p:spPr bwMode="auto">
          <a:xfrm>
            <a:off x="4241041" y="4043963"/>
            <a:ext cx="914400" cy="366712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45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%</a:t>
            </a: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969170" y="1478375"/>
            <a:ext cx="8856662" cy="7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763" indent="-476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r>
              <a:rPr lang="ru-RU" altLang="ru-RU" sz="2000" b="1" dirty="0">
                <a:solidFill>
                  <a:srgbClr val="00B050"/>
                </a:solidFill>
                <a:latin typeface="Arial" charset="0"/>
              </a:rPr>
              <a:t>Доля косвенного участия резидента РФ № 1 в компании № 7 </a:t>
            </a:r>
          </a:p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r>
              <a:rPr lang="ru-RU" altLang="ru-RU" sz="2000" b="1" dirty="0">
                <a:solidFill>
                  <a:srgbClr val="00B050"/>
                </a:solidFill>
                <a:latin typeface="Arial" charset="0"/>
              </a:rPr>
              <a:t>составляет 22,5% + 6,5% = 28,8 %</a:t>
            </a:r>
          </a:p>
          <a:p>
            <a:pPr algn="ctr" eaLnBrk="1" hangingPunct="1">
              <a:buClr>
                <a:srgbClr val="FFD200"/>
              </a:buClr>
              <a:buSzPct val="75000"/>
              <a:buFont typeface="Arial" charset="0"/>
              <a:buNone/>
            </a:pPr>
            <a:endParaRPr lang="en-US" altLang="ru-RU" sz="2000" b="1" dirty="0">
              <a:solidFill>
                <a:srgbClr val="00B05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306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438" y="756295"/>
            <a:ext cx="9066782" cy="720080"/>
          </a:xfrm>
        </p:spPr>
        <p:txBody>
          <a:bodyPr/>
          <a:lstStyle/>
          <a:p>
            <a:r>
              <a:rPr lang="ru-RU" sz="3200" dirty="0" smtClean="0"/>
              <a:t>ПРИМЕР 4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5</a:t>
            </a:r>
          </a:p>
        </p:txBody>
      </p:sp>
      <p:sp>
        <p:nvSpPr>
          <p:cNvPr id="7" name="Rectangle 37"/>
          <p:cNvSpPr>
            <a:spLocks noChangeArrowheads="1"/>
          </p:cNvSpPr>
          <p:nvPr/>
        </p:nvSpPr>
        <p:spPr bwMode="auto">
          <a:xfrm>
            <a:off x="2169226" y="4129088"/>
            <a:ext cx="1554162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1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5010851" y="4129088"/>
            <a:ext cx="1554162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800" b="1" dirty="0" err="1" smtClean="0">
                <a:cs typeface="Arial" pitchFamily="34" charset="0"/>
              </a:rPr>
              <a:t>Иностр</a:t>
            </a:r>
            <a:r>
              <a:rPr lang="ru-RU" altLang="ru-RU" sz="1800" b="1" dirty="0" smtClean="0">
                <a:cs typeface="Arial" pitchFamily="34" charset="0"/>
              </a:rPr>
              <a:t>. компания 2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7609588" y="4127500"/>
            <a:ext cx="155575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3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10" name="TextBox 33"/>
          <p:cNvSpPr txBox="1">
            <a:spLocks noChangeArrowheads="1"/>
          </p:cNvSpPr>
          <p:nvPr/>
        </p:nvSpPr>
        <p:spPr bwMode="auto">
          <a:xfrm>
            <a:off x="3901188" y="4592638"/>
            <a:ext cx="935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50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1" name="TextBox 36"/>
          <p:cNvSpPr txBox="1">
            <a:spLocks noChangeArrowheads="1"/>
          </p:cNvSpPr>
          <p:nvPr/>
        </p:nvSpPr>
        <p:spPr bwMode="auto">
          <a:xfrm>
            <a:off x="6798376" y="4573588"/>
            <a:ext cx="8382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60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2" name="Rectangle 37"/>
          <p:cNvSpPr>
            <a:spLocks noChangeArrowheads="1"/>
          </p:cNvSpPr>
          <p:nvPr/>
        </p:nvSpPr>
        <p:spPr bwMode="auto">
          <a:xfrm>
            <a:off x="1084963" y="2324100"/>
            <a:ext cx="1554163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ФЛ -1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резидент РФ</a:t>
            </a:r>
            <a:endParaRPr lang="en-US" altLang="ru-RU" sz="1600" b="1" dirty="0" smtClean="0">
              <a:cs typeface="Arial" pitchFamily="34" charset="0"/>
            </a:endParaRPr>
          </a:p>
        </p:txBody>
      </p:sp>
      <p:cxnSp>
        <p:nvCxnSpPr>
          <p:cNvPr id="13" name="Elbow Connector 43"/>
          <p:cNvCxnSpPr>
            <a:stCxn id="12" idx="2"/>
            <a:endCxn id="7" idx="0"/>
          </p:cNvCxnSpPr>
          <p:nvPr/>
        </p:nvCxnSpPr>
        <p:spPr bwMode="auto">
          <a:xfrm rot="16200000" flipH="1">
            <a:off x="1958426" y="3141346"/>
            <a:ext cx="890729" cy="1085034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4" name="Elbow Connector 43"/>
          <p:cNvCxnSpPr>
            <a:stCxn id="8" idx="3"/>
            <a:endCxn id="9" idx="1"/>
          </p:cNvCxnSpPr>
          <p:nvPr/>
        </p:nvCxnSpPr>
        <p:spPr bwMode="auto">
          <a:xfrm flipV="1">
            <a:off x="6565563" y="4585033"/>
            <a:ext cx="1043338" cy="1395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5" name="Elbow Connector 43"/>
          <p:cNvCxnSpPr>
            <a:stCxn id="7" idx="3"/>
            <a:endCxn id="8" idx="1"/>
          </p:cNvCxnSpPr>
          <p:nvPr/>
        </p:nvCxnSpPr>
        <p:spPr bwMode="auto">
          <a:xfrm>
            <a:off x="3723388" y="4586428"/>
            <a:ext cx="1288013" cy="127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16" name="TextBox 33"/>
          <p:cNvSpPr txBox="1">
            <a:spLocks noChangeArrowheads="1"/>
          </p:cNvSpPr>
          <p:nvPr/>
        </p:nvSpPr>
        <p:spPr bwMode="auto">
          <a:xfrm>
            <a:off x="2031113" y="3306763"/>
            <a:ext cx="955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40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666113" y="2946400"/>
            <a:ext cx="2560638" cy="119697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23388" y="4365625"/>
            <a:ext cx="1287463" cy="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37"/>
          <p:cNvSpPr>
            <a:spLocks noChangeArrowheads="1"/>
          </p:cNvSpPr>
          <p:nvPr/>
        </p:nvSpPr>
        <p:spPr bwMode="auto">
          <a:xfrm>
            <a:off x="4702876" y="2324100"/>
            <a:ext cx="1554162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ФЛ - 2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резидент РФ</a:t>
            </a:r>
            <a:endParaRPr lang="en-US" altLang="ru-RU" sz="1600" b="1" dirty="0" smtClean="0">
              <a:cs typeface="Arial" pitchFamily="34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5904613" y="3254375"/>
            <a:ext cx="0" cy="88900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39789" y="3317324"/>
            <a:ext cx="955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26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31" name="Rectangle 37"/>
          <p:cNvSpPr>
            <a:spLocks noChangeArrowheads="1"/>
          </p:cNvSpPr>
          <p:nvPr/>
        </p:nvSpPr>
        <p:spPr bwMode="auto">
          <a:xfrm>
            <a:off x="7789372" y="2263775"/>
            <a:ext cx="1554162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ФЛ - 3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резидент РФ</a:t>
            </a:r>
            <a:endParaRPr lang="en-US" altLang="ru-RU" sz="1600" b="1" dirty="0" smtClean="0">
              <a:cs typeface="Arial" pitchFamily="34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6557076" y="3200400"/>
            <a:ext cx="1758950" cy="116522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43"/>
          <p:cNvCxnSpPr/>
          <p:nvPr/>
        </p:nvCxnSpPr>
        <p:spPr bwMode="auto">
          <a:xfrm rot="5400000">
            <a:off x="5039149" y="3679274"/>
            <a:ext cx="881554" cy="127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36" name="Прямая со стрелкой 35"/>
          <p:cNvCxnSpPr/>
          <p:nvPr/>
        </p:nvCxnSpPr>
        <p:spPr>
          <a:xfrm flipH="1">
            <a:off x="6435734" y="3191731"/>
            <a:ext cx="1361179" cy="93467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506276" y="3200400"/>
            <a:ext cx="955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15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983168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738188" y="2484487"/>
            <a:ext cx="8258571" cy="1682402"/>
          </a:xfrm>
          <a:prstGeom prst="roundRect">
            <a:avLst/>
          </a:prstGeom>
          <a:pattFill prst="dkDnDiag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defRPr/>
            </a:pPr>
            <a:endParaRPr lang="ru-RU" b="1" dirty="0">
              <a:solidFill>
                <a:srgbClr val="009900"/>
              </a:solidFill>
              <a:latin typeface="Arial Narrow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762524" y="2484487"/>
            <a:ext cx="2662238" cy="461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7030A0"/>
                </a:solidFill>
                <a:latin typeface="Arial" charset="0"/>
              </a:rPr>
              <a:t>СЕМЬЯ </a:t>
            </a:r>
            <a:r>
              <a:rPr lang="en-US" altLang="ru-RU" sz="2400" b="1" dirty="0">
                <a:solidFill>
                  <a:srgbClr val="7030A0"/>
                </a:solidFill>
                <a:latin typeface="Arial" charset="0"/>
              </a:rPr>
              <a:t>&gt;50%</a:t>
            </a:r>
            <a:endParaRPr lang="ru-RU" altLang="ru-RU" sz="2400" b="1" dirty="0">
              <a:solidFill>
                <a:srgbClr val="7030A0"/>
              </a:solidFill>
              <a:latin typeface="Arial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438" y="756295"/>
            <a:ext cx="9066782" cy="720080"/>
          </a:xfrm>
        </p:spPr>
        <p:txBody>
          <a:bodyPr/>
          <a:lstStyle/>
          <a:p>
            <a:r>
              <a:rPr lang="ru-RU" sz="3200" dirty="0" smtClean="0"/>
              <a:t>ПРИМЕР 5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6</a:t>
            </a:r>
          </a:p>
        </p:txBody>
      </p:sp>
      <p:sp>
        <p:nvSpPr>
          <p:cNvPr id="7" name="Rectangle 37"/>
          <p:cNvSpPr>
            <a:spLocks noChangeArrowheads="1"/>
          </p:cNvSpPr>
          <p:nvPr/>
        </p:nvSpPr>
        <p:spPr bwMode="auto">
          <a:xfrm>
            <a:off x="1822451" y="4925864"/>
            <a:ext cx="1554162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1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4664076" y="4925864"/>
            <a:ext cx="1554162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800" b="1" dirty="0" err="1" smtClean="0">
                <a:cs typeface="Arial" pitchFamily="34" charset="0"/>
              </a:rPr>
              <a:t>Иностр</a:t>
            </a:r>
            <a:r>
              <a:rPr lang="ru-RU" altLang="ru-RU" sz="1800" b="1" dirty="0" smtClean="0">
                <a:cs typeface="Arial" pitchFamily="34" charset="0"/>
              </a:rPr>
              <a:t>. компания 2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7262813" y="4924276"/>
            <a:ext cx="1555750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Компания 3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800" b="1" dirty="0" smtClean="0">
                <a:cs typeface="Arial" pitchFamily="34" charset="0"/>
              </a:rPr>
              <a:t>(резидент РФ)</a:t>
            </a:r>
            <a:endParaRPr lang="en-US" altLang="ru-RU" sz="1800" b="1" dirty="0">
              <a:cs typeface="Arial" pitchFamily="34" charset="0"/>
            </a:endParaRPr>
          </a:p>
        </p:txBody>
      </p:sp>
      <p:sp>
        <p:nvSpPr>
          <p:cNvPr id="10" name="TextBox 33"/>
          <p:cNvSpPr txBox="1">
            <a:spLocks noChangeArrowheads="1"/>
          </p:cNvSpPr>
          <p:nvPr/>
        </p:nvSpPr>
        <p:spPr bwMode="auto">
          <a:xfrm>
            <a:off x="3554413" y="5389414"/>
            <a:ext cx="935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50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1" name="TextBox 36"/>
          <p:cNvSpPr txBox="1">
            <a:spLocks noChangeArrowheads="1"/>
          </p:cNvSpPr>
          <p:nvPr/>
        </p:nvSpPr>
        <p:spPr bwMode="auto">
          <a:xfrm>
            <a:off x="6451601" y="5370364"/>
            <a:ext cx="8382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60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12" name="Rectangle 37"/>
          <p:cNvSpPr>
            <a:spLocks noChangeArrowheads="1"/>
          </p:cNvSpPr>
          <p:nvPr/>
        </p:nvSpPr>
        <p:spPr bwMode="auto">
          <a:xfrm>
            <a:off x="1045369" y="3074107"/>
            <a:ext cx="1554163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ФЛ -1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резидент РФ</a:t>
            </a:r>
            <a:endParaRPr lang="en-US" altLang="ru-RU" sz="1600" b="1" dirty="0" smtClean="0">
              <a:cs typeface="Arial" pitchFamily="34" charset="0"/>
            </a:endParaRPr>
          </a:p>
        </p:txBody>
      </p:sp>
      <p:cxnSp>
        <p:nvCxnSpPr>
          <p:cNvPr id="13" name="Elbow Connector 43"/>
          <p:cNvCxnSpPr>
            <a:stCxn id="12" idx="2"/>
            <a:endCxn id="7" idx="0"/>
          </p:cNvCxnSpPr>
          <p:nvPr/>
        </p:nvCxnSpPr>
        <p:spPr bwMode="auto">
          <a:xfrm rot="16200000" flipH="1">
            <a:off x="1742313" y="4068644"/>
            <a:ext cx="937357" cy="777081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4" name="Elbow Connector 43"/>
          <p:cNvCxnSpPr>
            <a:stCxn id="8" idx="3"/>
            <a:endCxn id="9" idx="1"/>
          </p:cNvCxnSpPr>
          <p:nvPr/>
        </p:nvCxnSpPr>
        <p:spPr bwMode="auto">
          <a:xfrm flipV="1">
            <a:off x="6218788" y="5381809"/>
            <a:ext cx="1043338" cy="1395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15" name="Elbow Connector 43"/>
          <p:cNvCxnSpPr>
            <a:stCxn id="7" idx="3"/>
            <a:endCxn id="8" idx="1"/>
          </p:cNvCxnSpPr>
          <p:nvPr/>
        </p:nvCxnSpPr>
        <p:spPr bwMode="auto">
          <a:xfrm>
            <a:off x="3376613" y="5383204"/>
            <a:ext cx="1288013" cy="127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sp>
        <p:nvSpPr>
          <p:cNvPr id="16" name="TextBox 33"/>
          <p:cNvSpPr txBox="1">
            <a:spLocks noChangeArrowheads="1"/>
          </p:cNvSpPr>
          <p:nvPr/>
        </p:nvSpPr>
        <p:spPr bwMode="auto">
          <a:xfrm>
            <a:off x="1684338" y="4103539"/>
            <a:ext cx="955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40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640013" y="3852639"/>
            <a:ext cx="2239963" cy="108751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376613" y="5162401"/>
            <a:ext cx="1287463" cy="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37"/>
          <p:cNvSpPr>
            <a:spLocks noChangeArrowheads="1"/>
          </p:cNvSpPr>
          <p:nvPr/>
        </p:nvSpPr>
        <p:spPr bwMode="auto">
          <a:xfrm>
            <a:off x="4356101" y="3060551"/>
            <a:ext cx="1554162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ФЛ - 2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резидент РФ</a:t>
            </a:r>
            <a:endParaRPr lang="en-US" altLang="ru-RU" sz="1600" b="1" dirty="0" smtClean="0">
              <a:cs typeface="Arial" pitchFamily="34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5557838" y="4051151"/>
            <a:ext cx="0" cy="88900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193014" y="4114100"/>
            <a:ext cx="955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26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31" name="Rectangle 37"/>
          <p:cNvSpPr>
            <a:spLocks noChangeArrowheads="1"/>
          </p:cNvSpPr>
          <p:nvPr/>
        </p:nvSpPr>
        <p:spPr bwMode="auto">
          <a:xfrm>
            <a:off x="7233047" y="3003401"/>
            <a:ext cx="1554162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ФЛ - 3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altLang="ru-RU" sz="1600" b="1" dirty="0" smtClean="0">
                <a:cs typeface="Arial" pitchFamily="34" charset="0"/>
              </a:rPr>
              <a:t>резидент РФ</a:t>
            </a:r>
            <a:endParaRPr lang="en-US" altLang="ru-RU" sz="1600" b="1" dirty="0" smtClean="0">
              <a:cs typeface="Arial" pitchFamily="34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6210301" y="3988506"/>
            <a:ext cx="1512663" cy="11738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43"/>
          <p:cNvCxnSpPr/>
          <p:nvPr/>
        </p:nvCxnSpPr>
        <p:spPr bwMode="auto">
          <a:xfrm rot="5400000">
            <a:off x="4692374" y="4476050"/>
            <a:ext cx="881554" cy="127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  <a:extLst/>
        </p:spPr>
      </p:cxnSp>
      <p:cxnSp>
        <p:nvCxnSpPr>
          <p:cNvPr id="36" name="Прямая со стрелкой 35"/>
          <p:cNvCxnSpPr/>
          <p:nvPr/>
        </p:nvCxnSpPr>
        <p:spPr>
          <a:xfrm flipH="1">
            <a:off x="6088960" y="3917801"/>
            <a:ext cx="1200841" cy="1005376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026764" y="4041623"/>
            <a:ext cx="955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15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%</a:t>
            </a:r>
          </a:p>
        </p:txBody>
      </p:sp>
      <p:sp>
        <p:nvSpPr>
          <p:cNvPr id="2" name="Управляющая кнопка: справка 1">
            <a:hlinkClick r:id="" action="ppaction://noaction" highlightClick="1"/>
          </p:cNvPr>
          <p:cNvSpPr/>
          <p:nvPr/>
        </p:nvSpPr>
        <p:spPr>
          <a:xfrm>
            <a:off x="1734852" y="1620391"/>
            <a:ext cx="952277" cy="648072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430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5" y="1044328"/>
            <a:ext cx="8561139" cy="6051798"/>
          </a:xfrm>
        </p:spPr>
        <p:txBody>
          <a:bodyPr/>
          <a:lstStyle/>
          <a:p>
            <a:pPr algn="ctr"/>
            <a:endParaRPr lang="ru-RU" sz="6000" dirty="0" smtClean="0"/>
          </a:p>
          <a:p>
            <a:pPr algn="ctr"/>
            <a:r>
              <a:rPr lang="ru-RU" sz="6000" dirty="0" smtClean="0"/>
              <a:t>Благодарю за внимание!</a:t>
            </a:r>
            <a:endParaRPr lang="ru-RU" sz="6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34083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25386</TotalTime>
  <Words>310</Words>
  <Application>Microsoft Office PowerPoint</Application>
  <PresentationFormat>Произвольный</PresentationFormat>
  <Paragraphs>106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Present_FNS2012_A4</vt:lpstr>
      <vt:lpstr>Презентация PowerPoint</vt:lpstr>
      <vt:lpstr>ПРИМЕР 1</vt:lpstr>
      <vt:lpstr>ПРИМЕР 2</vt:lpstr>
      <vt:lpstr>ПРИМЕР 3</vt:lpstr>
      <vt:lpstr>ПРИМЕР 3</vt:lpstr>
      <vt:lpstr>ПРИМЕР 4</vt:lpstr>
      <vt:lpstr>ПРИМЕР 5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Евгеньевич Щеглов</dc:creator>
  <cp:lastModifiedBy>Сиренко Ирина Николаевна</cp:lastModifiedBy>
  <cp:revision>376</cp:revision>
  <cp:lastPrinted>2021-02-10T13:13:37Z</cp:lastPrinted>
  <dcterms:created xsi:type="dcterms:W3CDTF">2013-02-14T04:24:52Z</dcterms:created>
  <dcterms:modified xsi:type="dcterms:W3CDTF">2022-05-05T06:37:29Z</dcterms:modified>
</cp:coreProperties>
</file>