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58" r:id="rId5"/>
    <p:sldId id="259" r:id="rId6"/>
    <p:sldId id="261" r:id="rId7"/>
    <p:sldId id="264" r:id="rId8"/>
    <p:sldId id="265" r:id="rId9"/>
    <p:sldId id="268" r:id="rId10"/>
    <p:sldId id="266" r:id="rId11"/>
    <p:sldId id="267" r:id="rId12"/>
    <p:sldId id="262" r:id="rId13"/>
    <p:sldId id="269" r:id="rId14"/>
    <p:sldId id="270" r:id="rId15"/>
    <p:sldId id="272" r:id="rId16"/>
    <p:sldId id="273" r:id="rId17"/>
    <p:sldId id="274" r:id="rId18"/>
    <p:sldId id="26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gosuslugi.ru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pfr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786578" y="6215082"/>
            <a:ext cx="2128798" cy="472439"/>
          </a:xfrm>
          <a:prstGeom prst="rect">
            <a:avLst/>
          </a:prstGeo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Ткачева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А.Б.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 descr="C:\Users\0270002201\Desktop\Презентация ЭУПФР\эупфр 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14422"/>
            <a:ext cx="8246219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C9AAB03-D266-46E0-98C4-A5D532552D7F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00166" y="428604"/>
            <a:ext cx="7443780" cy="15716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100" dirty="0" smtClean="0">
                <a:solidFill>
                  <a:schemeClr val="tx1"/>
                </a:solidFill>
              </a:rPr>
              <a:t>Получив полный доступ к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>
                <a:solidFill>
                  <a:srgbClr val="0070C0"/>
                </a:solidFill>
              </a:rPr>
              <a:t>«Личному кабинету гражданина» </a:t>
            </a:r>
            <a:r>
              <a:rPr lang="ru-RU" sz="3100" dirty="0" smtClean="0">
                <a:solidFill>
                  <a:srgbClr val="0070C0"/>
                </a:solidFill>
              </a:rPr>
              <a:t/>
            </a:r>
            <a:br>
              <a:rPr lang="ru-RU" sz="3100" dirty="0" smtClean="0">
                <a:solidFill>
                  <a:srgbClr val="0070C0"/>
                </a:solidFill>
              </a:rPr>
            </a:br>
            <a:r>
              <a:rPr lang="ru-RU" sz="3100" dirty="0" smtClean="0">
                <a:solidFill>
                  <a:schemeClr val="tx1"/>
                </a:solidFill>
              </a:rPr>
              <a:t>можно воспользоваться 55 сервисами ПФР: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20484" name="Picture 2" descr="C:\Users\2201\Desktop\презентация  ЛКЗЛ\5.1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3286124"/>
            <a:ext cx="3500463" cy="280397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682" y="366690"/>
            <a:ext cx="1323292" cy="134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5500694" y="6143644"/>
            <a:ext cx="3043230" cy="571504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2000240"/>
            <a:ext cx="5143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- </a:t>
            </a:r>
            <a:r>
              <a:rPr lang="ru-RU" sz="2400" dirty="0" smtClean="0"/>
              <a:t>пройдя регистрацию в Единой системе идентификации и аутентификации (ЕСИА);</a:t>
            </a:r>
          </a:p>
          <a:p>
            <a:endParaRPr lang="ru-RU" sz="2400" dirty="0" smtClean="0"/>
          </a:p>
          <a:p>
            <a:r>
              <a:rPr lang="ru-RU" sz="2400" dirty="0" smtClean="0"/>
              <a:t> - пройдя регистрацию на сайте </a:t>
            </a:r>
            <a:r>
              <a:rPr lang="en-US" sz="2400" dirty="0" smtClean="0">
                <a:hlinkClick r:id="rId4"/>
              </a:rPr>
              <a:t>www.gosuslugi.ru</a:t>
            </a:r>
            <a:r>
              <a:rPr lang="ru-RU" sz="2400" dirty="0" smtClean="0"/>
              <a:t>.</a:t>
            </a:r>
          </a:p>
          <a:p>
            <a:endParaRPr lang="ru-RU" sz="2400" dirty="0" smtClean="0"/>
          </a:p>
          <a:p>
            <a:r>
              <a:rPr lang="ru-RU" sz="2400" dirty="0" smtClean="0"/>
              <a:t> - пройдя регистрацию в клиентских службах ПФР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BA7634A-7988-40A8-904C-D37658CF4217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2285984" y="500042"/>
            <a:ext cx="6157898" cy="2286016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tx1"/>
                </a:solidFill>
              </a:rPr>
              <a:t>При регистрации в </a:t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rgbClr val="0070C0"/>
                </a:solidFill>
              </a:rPr>
              <a:t>«Личный кабинет гражданина» </a:t>
            </a:r>
            <a:br>
              <a:rPr lang="ru-RU" sz="4400" dirty="0" smtClean="0">
                <a:solidFill>
                  <a:srgbClr val="0070C0"/>
                </a:solidFill>
              </a:rPr>
            </a:br>
            <a:r>
              <a:rPr lang="ru-RU" sz="3600" dirty="0" smtClean="0">
                <a:solidFill>
                  <a:srgbClr val="0070C0"/>
                </a:solidFill>
              </a:rPr>
              <a:t>на сайте </a:t>
            </a:r>
            <a:r>
              <a:rPr lang="en-US" sz="4400" dirty="0" smtClean="0">
                <a:solidFill>
                  <a:srgbClr val="0070C0"/>
                </a:solidFill>
                <a:hlinkClick r:id="rId2"/>
              </a:rPr>
              <a:t>www.pfr.ru</a:t>
            </a:r>
            <a:r>
              <a:rPr lang="en-US" sz="4400" dirty="0" smtClean="0">
                <a:solidFill>
                  <a:srgbClr val="0070C0"/>
                </a:solidFill>
              </a:rPr>
              <a:t> </a:t>
            </a:r>
            <a:r>
              <a:rPr lang="en-US" sz="2700" dirty="0" smtClean="0">
                <a:solidFill>
                  <a:srgbClr val="0070C0"/>
                </a:solidFill>
              </a:rPr>
              <a:t/>
            </a:r>
            <a:br>
              <a:rPr lang="en-US" sz="2700" dirty="0" smtClean="0">
                <a:solidFill>
                  <a:srgbClr val="0070C0"/>
                </a:solidFill>
              </a:rPr>
            </a:br>
            <a:endParaRPr lang="ru-RU" sz="2700" u="sng" dirty="0" smtClean="0">
              <a:solidFill>
                <a:schemeClr val="tx1"/>
              </a:solidFill>
            </a:endParaRPr>
          </a:p>
        </p:txBody>
      </p:sp>
      <p:pic>
        <p:nvPicPr>
          <p:cNvPr id="21509" name="Picture 3" descr="C:\Users\2201.PFR.000\Desktop\ЛКГ\регистрация 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857496"/>
            <a:ext cx="3130550" cy="321468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682" y="366690"/>
            <a:ext cx="1253153" cy="127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34" y="2928934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автоматически производится регистрация на сайте </a:t>
            </a:r>
            <a:r>
              <a:rPr lang="en-US" sz="3600" u="sng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www.gosuslugi.ru</a:t>
            </a:r>
            <a:endParaRPr lang="ru-RU" sz="3600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500694" y="6286496"/>
            <a:ext cx="3043230" cy="571504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1714488"/>
            <a:ext cx="8286808" cy="1000131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На портале </a:t>
            </a:r>
            <a:r>
              <a:rPr lang="ru-RU" dirty="0" err="1" smtClean="0">
                <a:solidFill>
                  <a:srgbClr val="002060"/>
                </a:solidFill>
              </a:rPr>
              <a:t>Госууслуг</a:t>
            </a:r>
            <a:r>
              <a:rPr lang="ru-RU" dirty="0" smtClean="0">
                <a:solidFill>
                  <a:srgbClr val="002060"/>
                </a:solidFill>
              </a:rPr>
              <a:t> можно воспользоваться 26 сервисами ПФР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71670" y="274638"/>
            <a:ext cx="6615130" cy="1582726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www. gosuslugi.ru</a:t>
            </a: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  <a:t> = 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</a:rPr>
              <a:t>www.pfrf.ru</a:t>
            </a:r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4400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ru-RU" sz="4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4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26250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0270002201\Desktop\Презентация ЭУПФР\госуслуги скрин 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714620"/>
            <a:ext cx="5134901" cy="331931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214942" y="6286520"/>
            <a:ext cx="3757610" cy="571480"/>
          </a:xfrm>
          <a:prstGeom prst="rect">
            <a:avLst/>
          </a:prstGeom>
        </p:spPr>
        <p:txBody>
          <a:bodyPr vert="horz" rtlCol="0" anchor="ctr">
            <a:normAutofit fontScale="5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</a:pPr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www. gosuslugi.ru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955316-515A-4F36-8D65-2E6245AE90C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928794" y="428604"/>
            <a:ext cx="6715172" cy="928694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Мобильное приложение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ПФР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100" b="1" i="0" u="sng" strike="noStrike" kern="1200" cap="none" spc="0" normalizeH="0" baseline="0" noProof="0" dirty="0" smtClean="0">
              <a:ln>
                <a:noFill/>
              </a:ln>
              <a:solidFill>
                <a:srgbClr val="10253F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6082" name="Picture 2" descr="C:\Users\0270002201\Desktop\Пресс-релизы\фото\1ef7199c9cd851bbb118a7318e5bdfe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714488"/>
            <a:ext cx="6248412" cy="4429157"/>
          </a:xfrm>
          <a:prstGeom prst="rect">
            <a:avLst/>
          </a:prstGeom>
          <a:noFill/>
        </p:spPr>
      </p:pic>
      <p:pic>
        <p:nvPicPr>
          <p:cNvPr id="5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682" y="366690"/>
            <a:ext cx="1183014" cy="120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572132" y="6286496"/>
            <a:ext cx="3043230" cy="571504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18" name="Picture 2" descr="C:\Users\0270002201\Desktop\Презентация ЭУПФР\14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928934"/>
            <a:ext cx="2109397" cy="15478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955316-515A-4F36-8D65-2E6245AE90C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500298" y="285728"/>
            <a:ext cx="5586394" cy="1143008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Мобильное приложение ПФР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3100" b="1" i="0" u="sng" strike="noStrike" kern="1200" cap="none" spc="0" normalizeH="0" baseline="0" noProof="0" dirty="0" smtClean="0">
              <a:ln>
                <a:noFill/>
              </a:ln>
              <a:solidFill>
                <a:srgbClr val="10253F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357298"/>
            <a:ext cx="6000792" cy="497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42852"/>
            <a:ext cx="1643074" cy="1673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572132" y="6286496"/>
            <a:ext cx="3043230" cy="571504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1643050"/>
            <a:ext cx="4714908" cy="428628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/>
              <a:t>Эта система позволяет получать гражданам и органам власти</a:t>
            </a:r>
            <a:br>
              <a:rPr lang="ru-RU" sz="2000" dirty="0" smtClean="0"/>
            </a:br>
            <a:r>
              <a:rPr lang="ru-RU" sz="2000" dirty="0" smtClean="0"/>
              <a:t>актуальную информацию о мерах социальной защиты (поддержки), оказываемых</a:t>
            </a:r>
            <a:br>
              <a:rPr lang="ru-RU" sz="2000" dirty="0" smtClean="0"/>
            </a:br>
            <a:r>
              <a:rPr lang="ru-RU" sz="2000" dirty="0" smtClean="0"/>
              <a:t>из бюджетов всех уровней, как в отношении отдельно взятого человека, так</a:t>
            </a:r>
            <a:br>
              <a:rPr lang="ru-RU" sz="2000" dirty="0" smtClean="0"/>
            </a:br>
            <a:r>
              <a:rPr lang="ru-RU" sz="2000" dirty="0" smtClean="0"/>
              <a:t>и в целом по стране, а также получать сведения, необходимые органам власти </a:t>
            </a:r>
            <a:r>
              <a:rPr lang="ru-RU" sz="1800" dirty="0" smtClean="0"/>
              <a:t>для предоставления гражданам мер социальной защиты (МСЗ)</a:t>
            </a:r>
            <a:br>
              <a:rPr lang="ru-RU" sz="1800" dirty="0" smtClean="0"/>
            </a:br>
            <a:r>
              <a:rPr lang="ru-RU" sz="1800" dirty="0" smtClean="0"/>
              <a:t> </a:t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85918" y="428604"/>
            <a:ext cx="690088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dirty="0" smtClean="0">
                <a:solidFill>
                  <a:srgbClr val="002060"/>
                </a:solidFill>
              </a:rPr>
              <a:t>ЕГИССО</a:t>
            </a:r>
            <a:br>
              <a:rPr lang="ru-RU" sz="6600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 Единая государственная информационная система социального обеспечения</a:t>
            </a:r>
            <a:endParaRPr lang="ru-RU" sz="2200" dirty="0">
              <a:solidFill>
                <a:srgbClr val="002060"/>
              </a:solidFill>
            </a:endParaRPr>
          </a:p>
        </p:txBody>
      </p:sp>
      <p:pic>
        <p:nvPicPr>
          <p:cNvPr id="4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682" y="366690"/>
            <a:ext cx="1183014" cy="120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 descr="C:\Users\0270002201\Desktop\Презентация ЭУПФР\ЕГИСС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186992"/>
            <a:ext cx="3573413" cy="2479344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500694" y="6072206"/>
            <a:ext cx="3043230" cy="571504"/>
          </a:xfrm>
          <a:prstGeom prst="rect">
            <a:avLst/>
          </a:prstGeom>
        </p:spPr>
        <p:txBody>
          <a:bodyPr vert="horz" rtlCol="0" anchor="ctr">
            <a:normAutofit fontScale="5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www.egisso.ru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57818" y="2071678"/>
            <a:ext cx="27860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Больше информации о ЕГИССО на сайте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www.egisso.ru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85918" y="571480"/>
            <a:ext cx="7043758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ФГИС ФРИ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sz="2200" dirty="0" smtClean="0">
                <a:solidFill>
                  <a:srgbClr val="002060"/>
                </a:solidFill>
              </a:rPr>
              <a:t> Федеральный реестр инвалидов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682" y="366690"/>
            <a:ext cx="1253153" cy="127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 descr="C:\Users\0270002201\Desktop\Презентация ЭУПФР\ФРИ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500438"/>
            <a:ext cx="4010149" cy="2643206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715008" y="6215082"/>
            <a:ext cx="2828916" cy="428628"/>
          </a:xfrm>
          <a:prstGeom prst="rect">
            <a:avLst/>
          </a:prstGeom>
        </p:spPr>
        <p:txBody>
          <a:bodyPr vert="horz" rtlCol="0" anchor="ctr">
            <a:normAutofit fontScale="4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www.sfri.ru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928802"/>
            <a:ext cx="457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Это крупная информационная система, которая</a:t>
            </a:r>
            <a:br>
              <a:rPr lang="ru-RU" sz="2400" dirty="0" smtClean="0"/>
            </a:br>
            <a:r>
              <a:rPr lang="ru-RU" sz="2400" dirty="0" smtClean="0"/>
              <a:t>содержит в себе наиболее полные сведения о каждом гражданине, признанном</a:t>
            </a:r>
            <a:br>
              <a:rPr lang="ru-RU" sz="2400" dirty="0" smtClean="0"/>
            </a:br>
            <a:r>
              <a:rPr lang="ru-RU" sz="2400" dirty="0" smtClean="0"/>
              <a:t>в установленном порядке инвалидом, в том числе ребенком-инвалидом.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2428868"/>
            <a:ext cx="39290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Больше информации о ФГИС ФРИ на сайте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sfri.ru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14290"/>
            <a:ext cx="1183014" cy="120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 descr="C:\Users\0270002201\Desktop\Презентация ЭУПФР\Инфографика\55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57158" y="1569899"/>
            <a:ext cx="8375187" cy="42879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B51E9FC-0EA0-45A8-BC03-27969C561E48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500034" y="3286124"/>
            <a:ext cx="8229600" cy="21431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dirty="0" smtClean="0">
                <a:solidFill>
                  <a:srgbClr val="002060"/>
                </a:solidFill>
              </a:rPr>
              <a:t>Благодарим </a:t>
            </a:r>
            <a:br>
              <a:rPr lang="ru-RU" sz="6600" dirty="0" smtClean="0">
                <a:solidFill>
                  <a:srgbClr val="002060"/>
                </a:solidFill>
              </a:rPr>
            </a:br>
            <a:r>
              <a:rPr lang="ru-RU" sz="6600" dirty="0" smtClean="0">
                <a:solidFill>
                  <a:srgbClr val="002060"/>
                </a:solidFill>
              </a:rPr>
              <a:t>за  </a:t>
            </a:r>
            <a:br>
              <a:rPr lang="ru-RU" sz="6600" dirty="0" smtClean="0">
                <a:solidFill>
                  <a:srgbClr val="002060"/>
                </a:solidFill>
              </a:rPr>
            </a:br>
            <a:r>
              <a:rPr lang="ru-RU" sz="6600" dirty="0" smtClean="0">
                <a:solidFill>
                  <a:srgbClr val="002060"/>
                </a:solidFill>
              </a:rPr>
              <a:t>внимание!</a:t>
            </a:r>
          </a:p>
        </p:txBody>
      </p:sp>
      <p:pic>
        <p:nvPicPr>
          <p:cNvPr id="34820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63" y="285750"/>
            <a:ext cx="2571750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785926"/>
            <a:ext cx="5357850" cy="392909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800" b="1" dirty="0" smtClean="0"/>
              <a:t>	</a:t>
            </a:r>
            <a:r>
              <a:rPr lang="ru-RU" sz="2800" b="1" u="sng" dirty="0" smtClean="0">
                <a:solidFill>
                  <a:srgbClr val="002060"/>
                </a:solidFill>
                <a:latin typeface="Arial Black" pitchFamily="34" charset="0"/>
              </a:rPr>
              <a:t>Пенсионный фонд Российской Федерации </a:t>
            </a:r>
          </a:p>
          <a:p>
            <a:pPr>
              <a:buNone/>
            </a:pPr>
            <a:endParaRPr lang="ru-RU" sz="2800" b="1" u="sng" dirty="0" smtClean="0"/>
          </a:p>
          <a:p>
            <a:pPr>
              <a:buNone/>
            </a:pPr>
            <a:r>
              <a:rPr lang="ru-RU" sz="2800" dirty="0" smtClean="0"/>
              <a:t>- крупнейшая организация, оказывающая социально значимые государственные услуги; </a:t>
            </a:r>
          </a:p>
          <a:p>
            <a:pPr>
              <a:buNone/>
            </a:pPr>
            <a:r>
              <a:rPr lang="ru-RU" sz="2800" dirty="0" smtClean="0"/>
              <a:t>	</a:t>
            </a:r>
          </a:p>
          <a:p>
            <a:pPr>
              <a:buNone/>
            </a:pPr>
            <a:r>
              <a:rPr lang="ru-RU" sz="2800" dirty="0" smtClean="0"/>
              <a:t>- развивается в соответствии с современными тенденциями.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57422" y="571480"/>
            <a:ext cx="5757874" cy="114300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ПФР - </a:t>
            </a:r>
            <a:r>
              <a:rPr lang="en-US" sz="4400" dirty="0" smtClean="0">
                <a:solidFill>
                  <a:schemeClr val="accent4">
                    <a:lumMod val="50000"/>
                  </a:schemeClr>
                </a:solidFill>
                <a:latin typeface="Arial Black" pitchFamily="34" charset="0"/>
              </a:rPr>
              <a:t>www.pfrf.ru</a:t>
            </a:r>
            <a:endParaRPr lang="ru-RU" sz="4400" dirty="0">
              <a:solidFill>
                <a:schemeClr val="accent4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071570" cy="1091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C:\Users\0270002201\Desktop\Презентация ЭУПФР\молодым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4572008"/>
            <a:ext cx="2803525" cy="1862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57158" y="2000240"/>
            <a:ext cx="4929222" cy="3786214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получение ряда услуг, предоставляемых ПФР, в электронном виде</a:t>
            </a:r>
            <a:r>
              <a:rPr lang="ru-RU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доступ для всех пользователей – физических лиц, имеющих подтвержденную учетную запись в ЕПГУ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/>
              <a:t>возможность к быстрому и удобному способу обращения в ПФР без очередей и ожидания.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928794" y="571480"/>
            <a:ext cx="6786610" cy="1143000"/>
          </a:xfrm>
        </p:spPr>
        <p:txBody>
          <a:bodyPr>
            <a:noAutofit/>
          </a:bodyPr>
          <a:lstStyle/>
          <a:p>
            <a:r>
              <a:rPr lang="ru-RU" sz="3500" dirty="0" smtClean="0">
                <a:solidFill>
                  <a:srgbClr val="002060"/>
                </a:solidFill>
                <a:latin typeface="Arial Black" pitchFamily="34" charset="0"/>
              </a:rPr>
              <a:t>Электронные услуги и сервисы ПФР – это:</a:t>
            </a:r>
            <a:endParaRPr lang="ru-RU" sz="35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143008" cy="116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0270002201\Desktop\Презентация ЭУПФР\Элект. услуг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3500438"/>
            <a:ext cx="3206747" cy="2676637"/>
          </a:xfrm>
          <a:prstGeom prst="rect">
            <a:avLst/>
          </a:prstGeom>
          <a:noFill/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5500694" y="6357934"/>
            <a:ext cx="3214710" cy="500066"/>
          </a:xfrm>
          <a:prstGeom prst="rect">
            <a:avLst/>
          </a:prstGeom>
        </p:spPr>
        <p:txBody>
          <a:bodyPr vert="horz" rtlCol="0" anchor="ctr">
            <a:normAutofit fontScale="5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43174" y="428604"/>
            <a:ext cx="5972188" cy="2786082"/>
          </a:xfrm>
        </p:spPr>
        <p:txBody>
          <a:bodyPr>
            <a:noAutofit/>
          </a:bodyPr>
          <a:lstStyle/>
          <a:p>
            <a:pPr lvl="0"/>
            <a:r>
              <a:rPr lang="ru-RU" sz="1200" dirty="0" smtClean="0"/>
              <a:t>		</a:t>
            </a:r>
            <a:r>
              <a:rPr lang="ru-RU" sz="4400" u="sng" dirty="0" smtClean="0">
                <a:solidFill>
                  <a:srgbClr val="002060"/>
                </a:solidFill>
                <a:latin typeface="Arial Black" pitchFamily="34" charset="0"/>
              </a:rPr>
              <a:t>СНИЛС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закрепляется за пенсионным счетом гражданина один раз и навсегда. Этот номер отображается на свидетельстве обязательного пенсионного страхования – </a:t>
            </a:r>
            <a:r>
              <a:rPr lang="ru-RU" sz="2400" dirty="0" smtClean="0">
                <a:solidFill>
                  <a:srgbClr val="00B050"/>
                </a:solidFill>
              </a:rPr>
              <a:t>на «зеленой карточке ПФР».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	</a:t>
            </a:r>
            <a:endParaRPr lang="ru-RU" sz="1200" dirty="0"/>
          </a:p>
        </p:txBody>
      </p:sp>
      <p:pic>
        <p:nvPicPr>
          <p:cNvPr id="2050" name="Picture 2" descr="C:\Users\0270002201\Desktop\Презентация ЭУПФР\СНИЛС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3214686"/>
            <a:ext cx="4286280" cy="2857520"/>
          </a:xfrm>
          <a:prstGeom prst="rect">
            <a:avLst/>
          </a:prstGeom>
          <a:noFill/>
        </p:spPr>
      </p:pic>
      <p:pic>
        <p:nvPicPr>
          <p:cNvPr id="5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89"/>
            <a:ext cx="1000132" cy="101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2"/>
          <p:cNvSpPr txBox="1">
            <a:spLocks/>
          </p:cNvSpPr>
          <p:nvPr/>
        </p:nvSpPr>
        <p:spPr>
          <a:xfrm>
            <a:off x="2571736" y="1285860"/>
            <a:ext cx="5972188" cy="142876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>
              <a:spcBef>
                <a:spcPct val="0"/>
              </a:spcBef>
            </a:pPr>
            <a:endParaRPr lang="ru-RU" sz="2000" dirty="0" smtClean="0"/>
          </a:p>
          <a:p>
            <a:pPr lvl="0">
              <a:spcBef>
                <a:spcPct val="0"/>
              </a:spcBef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143248"/>
            <a:ext cx="3929090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600" b="1" dirty="0" smtClean="0">
                <a:cs typeface="Aharoni" pitchFamily="2" charset="-79"/>
              </a:rPr>
              <a:t>в электронном виде</a:t>
            </a:r>
            <a:r>
              <a:rPr lang="ru-RU" sz="2600" dirty="0" smtClean="0">
                <a:cs typeface="Aharoni" pitchFamily="2" charset="-79"/>
              </a:rPr>
              <a:t> –</a:t>
            </a:r>
            <a:r>
              <a:rPr lang="ru-RU" sz="2600" dirty="0" smtClean="0"/>
              <a:t> </a:t>
            </a:r>
          </a:p>
          <a:p>
            <a:r>
              <a:rPr lang="ru-RU" sz="2600" dirty="0" smtClean="0">
                <a:solidFill>
                  <a:srgbClr val="002060"/>
                </a:solidFill>
              </a:rPr>
              <a:t>страховое свидетельство с указанием вашего СНИЛС теперь </a:t>
            </a:r>
          </a:p>
          <a:p>
            <a:r>
              <a:rPr lang="ru-RU" sz="2600" dirty="0" smtClean="0"/>
              <a:t>в формате </a:t>
            </a:r>
            <a:r>
              <a:rPr lang="ru-RU" sz="2600" b="1" dirty="0" err="1" smtClean="0">
                <a:latin typeface="Arial Black" pitchFamily="34" charset="0"/>
              </a:rPr>
              <a:t>pdf</a:t>
            </a:r>
            <a:r>
              <a:rPr lang="ru-RU" sz="2600" dirty="0" smtClean="0">
                <a:latin typeface="Arial Black" pitchFamily="34" charset="0"/>
              </a:rPr>
              <a:t>.</a:t>
            </a:r>
            <a:endParaRPr lang="ru-RU" sz="2600" dirty="0">
              <a:latin typeface="Arial Black" pitchFamily="34" charset="0"/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4786314" y="6143644"/>
            <a:ext cx="4071966" cy="500066"/>
          </a:xfrm>
          <a:prstGeom prst="rect">
            <a:avLst/>
          </a:prstGeom>
        </p:spPr>
        <p:txBody>
          <a:bodyPr vert="horz" rtlCol="0" anchor="ctr">
            <a:normAutofit fontScale="5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2000240"/>
            <a:ext cx="5286412" cy="3000396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Получить эту справку можно будет, подав соответствующее заявление в территориальное управление ПФР по месту вашего жительства.</a:t>
            </a:r>
          </a:p>
          <a:p>
            <a:pPr>
              <a:buNone/>
            </a:pPr>
            <a:endParaRPr lang="ru-RU" sz="2400" dirty="0" smtClean="0"/>
          </a:p>
          <a:p>
            <a:r>
              <a:rPr lang="ru-RU" sz="2400" dirty="0" smtClean="0"/>
              <a:t>Через электронные сервисы ПФР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14480" y="428604"/>
            <a:ext cx="7115196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Вместо «пенсионного» - </a:t>
            </a:r>
            <a:b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справка </a:t>
            </a:r>
            <a:r>
              <a:rPr lang="ru-RU" dirty="0" err="1" smtClean="0">
                <a:solidFill>
                  <a:srgbClr val="002060"/>
                </a:solidFill>
                <a:latin typeface="Arial Black" pitchFamily="34" charset="0"/>
              </a:rPr>
              <a:t>онлайн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074" name="Picture 2" descr="C:\Users\0270002201\Desktop\Презентация ЭУПФР\Пенс.у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3500438"/>
            <a:ext cx="3500462" cy="2625348"/>
          </a:xfrm>
          <a:prstGeom prst="rect">
            <a:avLst/>
          </a:prstGeom>
          <a:noFill/>
        </p:spPr>
      </p:pic>
      <p:sp>
        <p:nvSpPr>
          <p:cNvPr id="5" name="Заголовок 2"/>
          <p:cNvSpPr txBox="1">
            <a:spLocks/>
          </p:cNvSpPr>
          <p:nvPr/>
        </p:nvSpPr>
        <p:spPr>
          <a:xfrm>
            <a:off x="5214942" y="6215058"/>
            <a:ext cx="3757610" cy="642942"/>
          </a:xfrm>
          <a:prstGeom prst="rect">
            <a:avLst/>
          </a:prstGeom>
        </p:spPr>
        <p:txBody>
          <a:bodyPr vert="horz" rtlCol="0" anchor="ctr">
            <a:normAutofit fontScale="775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290"/>
            <a:ext cx="112222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14282" y="1500174"/>
            <a:ext cx="5357850" cy="4643470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 smtClean="0"/>
              <a:t>удобный и быстрый доступ работников к информации о трудовой деятельности.</a:t>
            </a:r>
          </a:p>
          <a:p>
            <a:r>
              <a:rPr lang="ru-RU" sz="2900" dirty="0" smtClean="0">
                <a:solidFill>
                  <a:schemeClr val="accent4">
                    <a:lumMod val="75000"/>
                  </a:schemeClr>
                </a:solidFill>
              </a:rPr>
              <a:t>минимизация ошибочных, неточных и недостоверных сведений о трудовой деятельности.</a:t>
            </a:r>
          </a:p>
          <a:p>
            <a:r>
              <a:rPr lang="ru-RU" sz="2900" dirty="0" smtClean="0"/>
              <a:t>дополнительные возможности дистанционного трудоустройства.</a:t>
            </a:r>
          </a:p>
          <a:p>
            <a:r>
              <a:rPr lang="ru-RU" sz="2900" dirty="0" smtClean="0">
                <a:solidFill>
                  <a:schemeClr val="accent4">
                    <a:lumMod val="75000"/>
                  </a:schemeClr>
                </a:solidFill>
              </a:rPr>
              <a:t>снижение издержек работодателей на приобретение, ведение и хранение бумажных трудовых книжек.</a:t>
            </a:r>
          </a:p>
          <a:p>
            <a:r>
              <a:rPr lang="ru-RU" sz="2900" dirty="0" smtClean="0"/>
              <a:t>дистанционное оформление пенсий по данным лицевого счета без дополнительного документального подтверждения.</a:t>
            </a:r>
          </a:p>
          <a:p>
            <a:r>
              <a:rPr lang="ru-RU" sz="2900" dirty="0" smtClean="0">
                <a:solidFill>
                  <a:schemeClr val="accent4">
                    <a:lumMod val="75000"/>
                  </a:schemeClr>
                </a:solidFill>
              </a:rPr>
              <a:t>использование данных электронной трудовой книжки для получения государственных услуг.</a:t>
            </a:r>
          </a:p>
          <a:p>
            <a:r>
              <a:rPr lang="ru-RU" sz="2900" dirty="0" smtClean="0"/>
              <a:t>новые возможности аналитической обработки данных о трудовой деятельности для работодателей и госорганов.</a:t>
            </a:r>
          </a:p>
          <a:p>
            <a:r>
              <a:rPr lang="ru-RU" sz="2900" dirty="0" smtClean="0">
                <a:solidFill>
                  <a:schemeClr val="accent4">
                    <a:lumMod val="75000"/>
                  </a:schemeClr>
                </a:solidFill>
              </a:rPr>
              <a:t>высокий уровень безопасности и сохранности данных.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28860" y="142852"/>
            <a:ext cx="6257940" cy="1285876"/>
          </a:xfrm>
        </p:spPr>
        <p:txBody>
          <a:bodyPr>
            <a:noAutofit/>
          </a:bodyPr>
          <a:lstStyle/>
          <a:p>
            <a:pPr algn="ctr"/>
            <a:r>
              <a:rPr lang="ru-RU" sz="4500" dirty="0" smtClean="0">
                <a:solidFill>
                  <a:srgbClr val="002060"/>
                </a:solidFill>
                <a:latin typeface="Arial Black" pitchFamily="34" charset="0"/>
              </a:rPr>
              <a:t>Электронная </a:t>
            </a:r>
            <a:br>
              <a:rPr lang="ru-RU" sz="4500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4500" dirty="0" smtClean="0">
                <a:solidFill>
                  <a:srgbClr val="002060"/>
                </a:solidFill>
                <a:latin typeface="Arial Black" pitchFamily="34" charset="0"/>
              </a:rPr>
              <a:t>трудовая книжка</a:t>
            </a:r>
            <a:endParaRPr lang="ru-RU" sz="45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1214446" cy="1236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:\Users\0270002201\Desktop\Презентация ЭУПФР\ЭТК 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2714620"/>
            <a:ext cx="3286148" cy="2523471"/>
          </a:xfrm>
          <a:prstGeom prst="rect">
            <a:avLst/>
          </a:prstGeom>
          <a:noFill/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5715008" y="5715016"/>
            <a:ext cx="3043230" cy="571504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«Личный кабинет гражданина» </a:t>
            </a:r>
            <a:r>
              <a:rPr lang="ru-RU" dirty="0" smtClean="0"/>
              <a:t>является информационной системой ПФР, созданной в целях повышения комфортности для граждан при обращении за государственными услугами ПФР.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Через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«Личный кабинет гражданина»</a:t>
            </a:r>
            <a:r>
              <a:rPr lang="ru-RU" dirty="0" smtClean="0"/>
              <a:t> есть возможность, не выходя из дома, обратиться за получением наиболее востребованных услуг ПФР.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Все сервисы и услуги ПФР в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«Личном кабинете гражданина»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682" y="366690"/>
            <a:ext cx="1112875" cy="1133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CD05CC0-548C-489A-94EB-3E3B88E0E1C9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785918" y="857232"/>
            <a:ext cx="6943716" cy="928694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0070C0"/>
                </a:solidFill>
              </a:rPr>
              <a:t>«Личный кабинет гражданина» </a:t>
            </a:r>
            <a:br>
              <a:rPr lang="ru-RU" sz="4400" dirty="0" smtClean="0">
                <a:solidFill>
                  <a:srgbClr val="0070C0"/>
                </a:solidFill>
              </a:rPr>
            </a:br>
            <a:r>
              <a:rPr lang="ru-RU" sz="2200" dirty="0" smtClean="0">
                <a:solidFill>
                  <a:schemeClr val="tx1"/>
                </a:solidFill>
              </a:rPr>
              <a:t>позволяет воспользоваться электронными услугами и сервисами без регистрации:</a:t>
            </a:r>
            <a:r>
              <a:rPr lang="ru-RU" sz="2700" dirty="0" smtClean="0">
                <a:solidFill>
                  <a:schemeClr val="tx1"/>
                </a:solidFill>
              </a:rPr>
              <a:t/>
            </a:r>
            <a:br>
              <a:rPr lang="ru-RU" sz="2700" dirty="0" smtClean="0">
                <a:solidFill>
                  <a:schemeClr val="tx1"/>
                </a:solidFill>
              </a:rPr>
            </a:br>
            <a:endParaRPr lang="ru-RU" sz="2700" u="sng" dirty="0" smtClean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57158" y="2357430"/>
            <a:ext cx="4429156" cy="3143272"/>
          </a:xfrm>
          <a:prstGeom prst="rect">
            <a:avLst/>
          </a:prstGeom>
        </p:spPr>
        <p:txBody>
          <a:bodyPr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70C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Impact" pitchFamily="34" charset="0"/>
                <a:ea typeface="+mj-ea"/>
                <a:cs typeface="FrankRuehl" pitchFamily="34" charset="-79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Записаться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на прием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Заказ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справок или документов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Найти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клиентскую службу (адрес, телефон)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Обращение граждан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Задать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онлайн</a:t>
            </a:r>
            <a:endParaRPr lang="ru-RU" sz="2400" b="1" dirty="0" smtClean="0"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Пенсионный калькулятор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b="1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Сформировать платежный документ (квитанцию)</a:t>
            </a:r>
            <a:endParaRPr lang="ru-RU" sz="2400" b="1" u="sng" dirty="0"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3318" name="Picture 8" descr="C:\Users\0270002201\Desktop\ЛКГ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4214818"/>
            <a:ext cx="4216399" cy="192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682" y="366690"/>
            <a:ext cx="1183014" cy="120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5500694" y="6357934"/>
            <a:ext cx="3043230" cy="500066"/>
          </a:xfrm>
          <a:prstGeom prst="rect">
            <a:avLst/>
          </a:prstGeom>
        </p:spPr>
        <p:txBody>
          <a:bodyPr vert="horz" rtlCol="0" anchor="ctr">
            <a:normAutofit fontScale="55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E60163C-2B65-4360-B7B2-510BE281DB9F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500166" y="857232"/>
            <a:ext cx="7215238" cy="71438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«Личный кабинет гражданина»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en-US" sz="2400" dirty="0" smtClean="0">
                <a:solidFill>
                  <a:srgbClr val="0070C0"/>
                </a:solidFill>
              </a:rPr>
              <a:t/>
            </a:r>
            <a:br>
              <a:rPr lang="en-US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существуют 6 основных разделов:</a:t>
            </a: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endParaRPr lang="ru-RU" sz="2000" dirty="0" smtClean="0">
              <a:solidFill>
                <a:srgbClr val="FF0000"/>
              </a:solidFill>
              <a:cs typeface="Aharoni" pitchFamily="2" charset="-79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285720" y="1714488"/>
            <a:ext cx="4714908" cy="3857652"/>
          </a:xfrm>
          <a:prstGeom prst="rect">
            <a:avLst/>
          </a:prstGeom>
        </p:spPr>
        <p:txBody>
          <a:bodyPr anchor="ctr">
            <a:normAutofit fontScale="975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u="sng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Индивидуальный </a:t>
            </a:r>
            <a:r>
              <a:rPr lang="ru-RU" sz="2400" b="1" u="sng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лицевой счет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Управление </a:t>
            </a:r>
            <a:r>
              <a:rPr lang="ru-RU" sz="2400" b="1" u="sng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средствами        </a:t>
            </a:r>
            <a:r>
              <a:rPr lang="ru-RU" sz="2400" b="1" u="sng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пенсионных накоплений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Пенсии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u="sng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Социальные выплаты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u="sng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Материнский (семейный) капитал</a:t>
            </a:r>
          </a:p>
          <a:p>
            <a:pPr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u="sng" dirty="0" smtClean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rPr>
              <a:t>Гражданам, проживающих за границей</a:t>
            </a:r>
            <a:endParaRPr lang="ru-RU" sz="2400" b="1" u="sng" dirty="0"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Aharoni" pitchFamily="2" charset="-79"/>
            </a:endParaRPr>
          </a:p>
        </p:txBody>
      </p:sp>
      <p:pic>
        <p:nvPicPr>
          <p:cNvPr id="9" name="Picture 4" descr="C:\Users\2201.PFR.000\Desktop\фото сайт\июль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0"/>
            <a:ext cx="1112875" cy="1133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C:\Users\0270002201\Desktop\Презентация ЭУПФР\ЛКГ 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286124"/>
            <a:ext cx="3292477" cy="2406105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  <p:sp>
        <p:nvSpPr>
          <p:cNvPr id="12" name="Заголовок 2"/>
          <p:cNvSpPr txBox="1">
            <a:spLocks/>
          </p:cNvSpPr>
          <p:nvPr/>
        </p:nvSpPr>
        <p:spPr>
          <a:xfrm>
            <a:off x="5500694" y="6072206"/>
            <a:ext cx="3043230" cy="571504"/>
          </a:xfrm>
          <a:prstGeom prst="rect">
            <a:avLst/>
          </a:prstGeom>
        </p:spPr>
        <p:txBody>
          <a:bodyPr vert="horz" rtlCol="0" anchor="ctr"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www.pfrf.ru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192</TotalTime>
  <Words>314</Words>
  <PresentationFormat>Экран (4:3)</PresentationFormat>
  <Paragraphs>90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Открытая</vt:lpstr>
      <vt:lpstr>Слайд 1</vt:lpstr>
      <vt:lpstr>ПФР - www.pfrf.ru</vt:lpstr>
      <vt:lpstr>Электронные услуги и сервисы ПФР – это:</vt:lpstr>
      <vt:lpstr>  СНИЛС закрепляется за пенсионным счетом гражданина один раз и навсегда. Этот номер отображается на свидетельстве обязательного пенсионного страхования – на «зеленой карточке ПФР».   </vt:lpstr>
      <vt:lpstr>Вместо «пенсионного» -  справка онлайн</vt:lpstr>
      <vt:lpstr>Электронная  трудовая книжка</vt:lpstr>
      <vt:lpstr>Все сервисы и услуги ПФР в «Личном кабинете гражданина» </vt:lpstr>
      <vt:lpstr>«Личный кабинет гражданина»  позволяет воспользоваться электронными услугами и сервисами без регистрации: </vt:lpstr>
      <vt:lpstr> «Личный кабинет гражданина»  существуют 6 основных разделов: </vt:lpstr>
      <vt:lpstr>Получив полный доступ к  «Личному кабинету гражданина»  можно воспользоваться 55 сервисами ПФР: </vt:lpstr>
      <vt:lpstr>При регистрации в  «Личный кабинет гражданина»  на сайте www.pfr.ru  </vt:lpstr>
      <vt:lpstr>www. gosuslugi.ru = www.pfrf.ru </vt:lpstr>
      <vt:lpstr>Слайд 13</vt:lpstr>
      <vt:lpstr>Слайд 14</vt:lpstr>
      <vt:lpstr>ЕГИССО  Единая государственная информационная система социального обеспечения</vt:lpstr>
      <vt:lpstr>ФГИС ФРИ  Федеральный реестр инвалидов </vt:lpstr>
      <vt:lpstr>Слайд 17</vt:lpstr>
      <vt:lpstr>Благодарим  за 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услуги  ПФР</dc:title>
  <dc:creator>Ткачева Алла Борисовна</dc:creator>
  <cp:lastModifiedBy>0270002201</cp:lastModifiedBy>
  <cp:revision>24</cp:revision>
  <dcterms:created xsi:type="dcterms:W3CDTF">2019-10-22T07:50:50Z</dcterms:created>
  <dcterms:modified xsi:type="dcterms:W3CDTF">2019-10-24T10:14:45Z</dcterms:modified>
</cp:coreProperties>
</file>