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1" r:id="rId3"/>
    <p:sldId id="420" r:id="rId4"/>
    <p:sldId id="417" r:id="rId5"/>
    <p:sldId id="419" r:id="rId6"/>
    <p:sldId id="421" r:id="rId7"/>
    <p:sldId id="422" r:id="rId8"/>
    <p:sldId id="423" r:id="rId9"/>
    <p:sldId id="424" r:id="rId10"/>
    <p:sldId id="425" r:id="rId11"/>
    <p:sldId id="385" r:id="rId12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0000FF"/>
    <a:srgbClr val="002570"/>
    <a:srgbClr val="002B82"/>
    <a:srgbClr val="002F8E"/>
    <a:srgbClr val="003BB0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236" autoAdjust="0"/>
  </p:normalViewPr>
  <p:slideViewPr>
    <p:cSldViewPr showGuides="1">
      <p:cViewPr>
        <p:scale>
          <a:sx n="89" d="100"/>
          <a:sy n="89" d="100"/>
        </p:scale>
        <p:origin x="-1020" y="-7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5573C-7DB4-4EF7-8362-1D4601DD37FA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CEA0E-15AE-4E62-89B9-C30FE978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07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36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07" fontAlgn="base">
              <a:spcBef>
                <a:spcPct val="0"/>
              </a:spcBef>
              <a:spcAft>
                <a:spcPct val="0"/>
              </a:spcAft>
              <a:defRPr/>
            </a:pPr>
            <a:fld id="{3DF8C531-8125-47AC-8F39-DE44A719E2A1}" type="slidenum">
              <a:rPr lang="ru-RU" smtClean="0">
                <a:solidFill>
                  <a:srgbClr val="000000"/>
                </a:solidFill>
              </a:rPr>
              <a:pPr defTabSz="1042907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07" fontAlgn="base">
              <a:spcBef>
                <a:spcPct val="0"/>
              </a:spcBef>
              <a:spcAft>
                <a:spcPct val="0"/>
              </a:spcAft>
              <a:defRPr/>
            </a:pPr>
            <a:fld id="{3DF8C531-8125-47AC-8F39-DE44A719E2A1}" type="slidenum">
              <a:rPr lang="ru-RU" smtClean="0">
                <a:solidFill>
                  <a:srgbClr val="000000"/>
                </a:solidFill>
              </a:rPr>
              <a:pPr defTabSz="1042907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07" fontAlgn="base">
              <a:spcBef>
                <a:spcPct val="0"/>
              </a:spcBef>
              <a:spcAft>
                <a:spcPct val="0"/>
              </a:spcAft>
              <a:defRPr/>
            </a:pPr>
            <a:fld id="{3DF8C531-8125-47AC-8F39-DE44A719E2A1}" type="slidenum">
              <a:rPr lang="ru-RU" smtClean="0">
                <a:solidFill>
                  <a:srgbClr val="000000"/>
                </a:solidFill>
              </a:rPr>
              <a:pPr defTabSz="1042907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07" fontAlgn="base">
              <a:spcBef>
                <a:spcPct val="0"/>
              </a:spcBef>
              <a:spcAft>
                <a:spcPct val="0"/>
              </a:spcAft>
              <a:defRPr/>
            </a:pPr>
            <a:fld id="{3DF8C531-8125-47AC-8F39-DE44A719E2A1}" type="slidenum">
              <a:rPr lang="ru-RU" smtClean="0">
                <a:solidFill>
                  <a:srgbClr val="000000"/>
                </a:solidFill>
              </a:rPr>
              <a:pPr defTabSz="1042907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07" fontAlgn="base">
              <a:spcBef>
                <a:spcPct val="0"/>
              </a:spcBef>
              <a:spcAft>
                <a:spcPct val="0"/>
              </a:spcAft>
              <a:defRPr/>
            </a:pPr>
            <a:fld id="{3DF8C531-8125-47AC-8F39-DE44A719E2A1}" type="slidenum">
              <a:rPr lang="ru-RU" smtClean="0">
                <a:solidFill>
                  <a:srgbClr val="000000"/>
                </a:solidFill>
              </a:rPr>
              <a:pPr defTabSz="1042907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78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B8A7570A03B800EF5FC34A890521ED35260CCCFA9F2B96E9213A64955915ACBD8F0A2210420AB2E137079AC2B706222FC2F42BF5BD8S5o7F" TargetMode="External"/><Relationship Id="rId3" Type="http://schemas.openxmlformats.org/officeDocument/2006/relationships/image" Target="../media/image6.png"/><Relationship Id="rId7" Type="http://schemas.openxmlformats.org/officeDocument/2006/relationships/hyperlink" Target="consultantplus://offline/ref=EB8A7570A03B800EF5FC34A890521ED35260CCCFA9F2B96E9213A64955915ACBD8F0A2240327A32C422A69A86224693DFA385CB445D85758S9oE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consultantplus://offline/ref=EB8A7570A03B800EF5FC34A890521ED3506CC2C7AAFEB96E9213A64955915ACBD8F0A2240326A921472A69A86224693DFA385CB445D85758S9oEF" TargetMode="External"/><Relationship Id="rId5" Type="http://schemas.openxmlformats.org/officeDocument/2006/relationships/hyperlink" Target="http://nalog.garant.ru/fns/nk/66bb1e0fc479d9e7b11e5d8029669820/#block_1004215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www.nalog.ru/rn86/taxation/taxes/usn/10500631/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B8A7570A03B800EF5FC34A890521ED3506CC2C7AAFEB96E9213A64955915ACBD8F0A2240326AB224F2A69A86224693DFA385CB445D85758S9oEF" TargetMode="External"/><Relationship Id="rId3" Type="http://schemas.openxmlformats.org/officeDocument/2006/relationships/image" Target="../media/image6.png"/><Relationship Id="rId7" Type="http://schemas.openxmlformats.org/officeDocument/2006/relationships/hyperlink" Target="consultantplus://offline/ref=EB8A7570A03B800EF5FC34A890521ED3506CC2C7AAFEB96E9213A64955915ACBD8F0A2240326AB22442A69A86224693DFA385CB445D85758S9oE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consultantplus://offline/ref=EB8A7570A03B800EF5FC34A890521ED3506CC2C7AAFEB96E9213A64955915ACBD8F0A2240326AB234F2A69A86224693DFA385CB445D85758S9oEF" TargetMode="External"/><Relationship Id="rId5" Type="http://schemas.openxmlformats.org/officeDocument/2006/relationships/hyperlink" Target="consultantplus://offline/ref=EB8A7570A03B800EF5FC34A890521ED3506CC2C7AAFEB96E9213A64955915ACBD8F0A2240326AB23422A69A86224693DFA385CB445D85758S9oEF" TargetMode="External"/><Relationship Id="rId10" Type="http://schemas.openxmlformats.org/officeDocument/2006/relationships/hyperlink" Target="consultantplus://offline/ref=EB8A7570A03B800EF5FC34A890521ED35260CCCFA9F2B96E9213A64955915ACBD8F0A2220A26A22E137079AC2B706222FC2F42BF5BD8S5o7F" TargetMode="External"/><Relationship Id="rId4" Type="http://schemas.openxmlformats.org/officeDocument/2006/relationships/image" Target="../media/image7.jpeg"/><Relationship Id="rId9" Type="http://schemas.openxmlformats.org/officeDocument/2006/relationships/hyperlink" Target="consultantplus://offline/ref=EB8A7570A03B800EF5FC34A890521ED3506CC2C7AAFEB96E9213A64955915ACBD8F0A2240326AA26402A69A86224693DFA385CB445D85758S9oE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B8A7570A03B800EF5FC34A890521ED3506CC2C7AAFEB96E9213A64955915ACBD8F0A2240326AB2C4F2A69A86224693DFA385CB445D85758S9oEF" TargetMode="External"/><Relationship Id="rId3" Type="http://schemas.openxmlformats.org/officeDocument/2006/relationships/image" Target="../media/image6.png"/><Relationship Id="rId7" Type="http://schemas.openxmlformats.org/officeDocument/2006/relationships/hyperlink" Target="consultantplus://offline/ref=EB8A7570A03B800EF5FC34A890521ED3506CC2C7AAFEB96E9213A64955915ACBD8F0A2240326AB2C422A69A86224693DFA385CB445D85758S9oE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consultantplus://offline/ref=EB8A7570A03B800EF5FC34A890521ED3506CC2C7AAFEB96E9213A64955915ACBD8F0A2240326A926422A69A86224693DFA385CB445D85758S9oEF" TargetMode="External"/><Relationship Id="rId11" Type="http://schemas.openxmlformats.org/officeDocument/2006/relationships/hyperlink" Target="consultantplus://offline/ref=EB8A7570A03B800EF5FC34A890521ED3506CC2C7AAFEB96E9213A64955915ACBD8F0A2240326AA25422A69A86224693DFA385CB445D85758S9oEF" TargetMode="External"/><Relationship Id="rId5" Type="http://schemas.openxmlformats.org/officeDocument/2006/relationships/hyperlink" Target="consultantplus://offline/ref=EB8A7570A03B800EF5FC34A890521ED3506CC2C7AAFEB96E9213A64955915ACBD8F0A2240326AA24452A69A86224693DFA385CB445D85758S9oEF" TargetMode="External"/><Relationship Id="rId10" Type="http://schemas.openxmlformats.org/officeDocument/2006/relationships/hyperlink" Target="consultantplus://offline/ref=EB8A7570A03B800EF5FC34A890521ED3506CC2C7AAFEB96E9213A64955915ACBD8F0A2240326AA25472A69A86224693DFA385CB445D85758S9oEF" TargetMode="External"/><Relationship Id="rId4" Type="http://schemas.openxmlformats.org/officeDocument/2006/relationships/image" Target="../media/image7.jpeg"/><Relationship Id="rId9" Type="http://schemas.openxmlformats.org/officeDocument/2006/relationships/hyperlink" Target="consultantplus://offline/ref=EB8A7570A03B800EF5FC34A890521ED3506CC2C7AAFEB96E9213A64955915ACBD8F0A2240326AA25442A69A86224693DFA385CB445D85758S9oE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consultantplus://offline/ref=646AAA5C44CCE8C46BB1D0CD0565795341844863AF61DAB91906D11E33D03031DBB18D8BAC0882D07DBF7C1C1BE0ABC4A6E833552EA2E3C0T9c4O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172" y="2988543"/>
            <a:ext cx="9369231" cy="252028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6820" y="5436815"/>
            <a:ext cx="3816424" cy="1716299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ИФНС России по г.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Сургуту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округа-Югры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3" y="5272088"/>
            <a:ext cx="5683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80231"/>
            <a:ext cx="1282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4413" y="67260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444824" y="371615"/>
            <a:ext cx="8222356" cy="12699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3200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4413" y="6948983"/>
            <a:ext cx="568325" cy="4646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284" y="540271"/>
            <a:ext cx="8302129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Налоговая декларация по налогу, уплачиваемому в связи с применением упрощенной системы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5893" y="5030085"/>
            <a:ext cx="4568520" cy="206291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Платим налог авансом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позднее 25 календарных дней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со дня окончания отчетного периода. Уплаченные авансовые платежи засчитываются в счет налога по итогам налогового (отчетного) периода (года) (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5"/>
              </a:rPr>
              <a:t>п.5 ст. 346.21 НК РФ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defTabSz="1043056" fontAlgn="auto">
              <a:spcAft>
                <a:spcPts val="0"/>
              </a:spcAf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Платим налог по итогам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года.</a:t>
            </a:r>
            <a:endParaRPr kumimoji="0" lang="ru-RU" sz="1800" i="1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8948" y="1450231"/>
            <a:ext cx="2782665" cy="4581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328" y="1332359"/>
            <a:ext cx="97384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 3 «Отчет 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целевом использовании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имущества (в том числе денежных средств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), работ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услуг, полученных в рамках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благотворительной деятельности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целевых поступлений,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целевого финансирования» Декларации.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2377" y="2268463"/>
            <a:ext cx="9454256" cy="13681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Раздел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3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заполняют налогоплательщики, получившие средства целевого финансирования, целевые поступления и другие средства, указанные 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пунктах 1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2 статьи 251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Кодекса (далее – целевые средства). 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Раздел 3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включаются средства в виде субсидий автономным учреждениям.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6978" y="5030086"/>
            <a:ext cx="4805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для организаций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не позднее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марта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года, следующего за истекшим налоговым периодом;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индивидуальных предпринимателей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не позднее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апреля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года, следующего за истекшим налоговым периодом.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0436" y="3492599"/>
            <a:ext cx="324036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ВАЖНО!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380" y="4367547"/>
            <a:ext cx="5400601" cy="69837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Срок представления декларации: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0770" y="4450377"/>
            <a:ext cx="5260067" cy="53271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Срок уплаты налога: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810196" y="540271"/>
            <a:ext cx="9073008" cy="5691758"/>
          </a:xfrm>
          <a:prstGeom prst="rect">
            <a:avLst/>
          </a:prstGeom>
        </p:spPr>
        <p:txBody>
          <a:bodyPr vert="horz" lIns="104306" tIns="52153" rIns="104306" bIns="52153" rtlCol="0" anchor="t">
            <a:normAutofit/>
          </a:bodyPr>
          <a:lstStyle>
            <a:lvl1pPr marL="0" indent="0" algn="l" defTabSz="1043056" rtl="0" eaLnBrk="1" latinLnBrk="0" hangingPunct="1">
              <a:spcBef>
                <a:spcPct val="20000"/>
              </a:spcBef>
              <a:buFont typeface="+mj-lt"/>
              <a:buNone/>
              <a:defRPr sz="2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528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043056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564584" indent="0" algn="just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86112" indent="0" algn="l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607640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ru-RU" sz="9600" dirty="0" smtClean="0"/>
              <a:t> </a:t>
            </a:r>
            <a:endParaRPr lang="ru-RU" sz="9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71042" y="3066103"/>
            <a:ext cx="7390291" cy="84834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48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 </a:t>
            </a:r>
            <a:r>
              <a:rPr lang="ru-RU" sz="4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5" name="Объект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612279"/>
            <a:ext cx="1261981" cy="1133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5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8189" y="1404367"/>
            <a:ext cx="9073008" cy="590465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074" name="Picture 2" descr="C:\Users\8602-06-520\Downloads\usn-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09" y="468263"/>
            <a:ext cx="324036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172" y="1535063"/>
            <a:ext cx="9721080" cy="496855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Упрощенная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система налогообложения (УСН) – 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специальный налоговый режим, который подразумевает особый порядок оплаты налогов и ориентирован на представителей малого и среднего бизнеса.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Возможно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совмещать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8602-06-520\Downloads\Screenshot_20201224-150005_Offic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51266" r="64408" b="33755"/>
          <a:stretch/>
        </p:blipFill>
        <p:spPr bwMode="auto">
          <a:xfrm>
            <a:off x="2682405" y="4932759"/>
            <a:ext cx="5112568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30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8189" y="1404367"/>
            <a:ext cx="9073008" cy="5904655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УСН </a:t>
            </a:r>
            <a:r>
              <a:rPr lang="ru-RU" sz="1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Уведомления о переходе на УСН (форма 26.2-1). Срок перехода до 31 декабря текущего года или 30 дней с момента отмены ЕНВД (п.2 ст. 346.13 НК РФ).</a:t>
            </a:r>
          </a:p>
          <a:p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УСН:</a:t>
            </a:r>
          </a:p>
          <a:p>
            <a:pPr marL="706438" indent="-342900">
              <a:buFontTx/>
              <a:buChar char="-"/>
            </a:pPr>
            <a:r>
              <a:rPr lang="ru-RU" sz="1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 годового дохода – 150 млн. руб.;</a:t>
            </a:r>
          </a:p>
          <a:p>
            <a:pPr marL="706438" indent="-342900">
              <a:buFontTx/>
              <a:buChar char="-"/>
            </a:pPr>
            <a:r>
              <a:rPr lang="ru-RU" sz="1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остаточная стоимость основных средств – 150 млн. руб.;</a:t>
            </a:r>
          </a:p>
          <a:p>
            <a:pPr marL="706438" indent="-342900">
              <a:buFontTx/>
              <a:buChar char="-"/>
            </a:pPr>
            <a:r>
              <a:rPr lang="ru-RU" sz="1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участия других организаций в уставном капитале  -25 %;</a:t>
            </a:r>
          </a:p>
          <a:p>
            <a:pPr marL="706438" indent="-342900">
              <a:buFontTx/>
              <a:buChar char="-"/>
            </a:pPr>
            <a:r>
              <a:rPr lang="ru-RU" sz="1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 налогоплательщиков филиалов;</a:t>
            </a:r>
          </a:p>
          <a:p>
            <a:pPr marL="706438" indent="-342900">
              <a:buFontTx/>
              <a:buChar char="-"/>
            </a:pPr>
            <a:r>
              <a:rPr lang="ru-RU" sz="1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численность работников не более – 100 человек.</a:t>
            </a:r>
          </a:p>
          <a:p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 (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31.07.2020 № 266-ФЗ)</a:t>
            </a:r>
          </a:p>
          <a:p>
            <a:pPr marL="649288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 годового дохода –  200 млн. руб.;</a:t>
            </a:r>
          </a:p>
          <a:p>
            <a:pPr marL="649288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налога  в отношении суммы  больше 150 млн руб. – </a:t>
            </a:r>
          </a:p>
          <a:p>
            <a:pPr marL="649288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8 %  с доходов</a:t>
            </a:r>
          </a:p>
          <a:p>
            <a:pPr marL="649288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20 % с доходов, уменьшенных на величину расходов</a:t>
            </a:r>
          </a:p>
          <a:p>
            <a:pPr marL="649288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130 человек.</a:t>
            </a:r>
          </a:p>
          <a:p>
            <a:pPr marL="706438" indent="-342900">
              <a:buFontTx/>
              <a:buChar char="-"/>
            </a:pPr>
            <a:endParaRPr lang="ru-RU" sz="1400" b="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УСН :</a:t>
            </a:r>
          </a:p>
          <a:p>
            <a:pPr lvl="0"/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налоговые ставки с 2019 по 2021 годы</a:t>
            </a:r>
          </a:p>
          <a:p>
            <a:pPr lvl="0"/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выбор видов деятельности</a:t>
            </a:r>
          </a:p>
          <a:p>
            <a:pPr lvl="0"/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учета расходов на товары, которые не успели продать, применяя ЕНВД.</a:t>
            </a:r>
          </a:p>
          <a:p>
            <a:pPr marL="706438" indent="-342900">
              <a:buFontTx/>
              <a:buChar char="-"/>
            </a:pPr>
            <a:endPara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882204" y="5755603"/>
            <a:ext cx="216024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85380" y="6084887"/>
            <a:ext cx="216024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85380" y="6413750"/>
            <a:ext cx="216024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8602-06-520\Downloads\usn-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09" y="468263"/>
            <a:ext cx="324036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8188" y="396255"/>
            <a:ext cx="9649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налоговые ставки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8188" y="1476375"/>
            <a:ext cx="907300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800" b="1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ХМАО - Югры от 30.12.2008 № </a:t>
            </a:r>
            <a:r>
              <a:rPr lang="ru-RU" sz="1800" b="1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166-оз </a:t>
            </a:r>
          </a:p>
          <a:p>
            <a:r>
              <a:rPr lang="ru-RU" sz="1800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2019 – 2021 годов для налогоплательщиков, применяющих </a:t>
            </a:r>
            <a:r>
              <a:rPr lang="ru-RU" sz="1800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  <a:p>
            <a:pPr marL="342900" indent="-342900">
              <a:buFontTx/>
              <a:buChar char="-"/>
            </a:pPr>
            <a:r>
              <a:rPr lang="ru-RU" sz="1800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налогообложения </a:t>
            </a:r>
            <a:r>
              <a:rPr lang="ru-RU" sz="1800" b="1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«доходы, уменьшенные на величину расходов» - в размере </a:t>
            </a:r>
            <a:r>
              <a:rPr lang="ru-RU" sz="1800" b="1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5 %;</a:t>
            </a:r>
          </a:p>
          <a:p>
            <a:pPr marL="342900" indent="-342900">
              <a:buFontTx/>
              <a:buChar char="-"/>
            </a:pPr>
            <a:r>
              <a:rPr lang="ru-RU" sz="1800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объектом налогообложения </a:t>
            </a:r>
            <a:r>
              <a:rPr lang="ru-RU" sz="1800" b="1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«доходы», - в размере 5 процентов в отношении 21 вида деятельности</a:t>
            </a:r>
            <a:r>
              <a:rPr lang="ru-RU" sz="1800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перечисленных в указанном законе. ( </a:t>
            </a:r>
            <a:r>
              <a:rPr lang="ru-RU" sz="1800" b="1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видов деятельности технические испытания, исследования, анализ и сертификация (подкласс 71.2) и научные исследования и разработки (класс 72) с 01.01.2021</a:t>
            </a:r>
            <a:r>
              <a:rPr lang="ru-RU" sz="1800" b="1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ru-RU" sz="1800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налогоплательщиков, применяющих УСН с объектом налогообложения </a:t>
            </a:r>
            <a:r>
              <a:rPr lang="ru-RU" sz="1800" b="1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«доходы», - в размере 1 процента в отношении 7 вида деятельности</a:t>
            </a:r>
            <a:r>
              <a:rPr lang="ru-RU" sz="1800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перечисленных в указанном законе </a:t>
            </a:r>
            <a:r>
              <a:rPr lang="ru-RU" sz="1800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п.2.1 введен Законом ХМАО- Югры от 01.04.2020 № 35-оз</a:t>
            </a:r>
            <a:r>
              <a:rPr lang="ru-RU" sz="1800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="1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1800" b="1" i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800" b="1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ХМАО - Югры от 20.02.2015 № 14-оз «Об установлении на территории ХМАО – Югры налоговой ставки  в размере 0 % по УСН и ПСН» </a:t>
            </a:r>
            <a:r>
              <a:rPr lang="ru-RU" sz="1800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ставка </a:t>
            </a:r>
            <a:r>
              <a:rPr lang="ru-RU" sz="1800" b="1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</a:t>
            </a:r>
            <a:r>
              <a:rPr lang="ru-RU" sz="1800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для индивидуальных предпринимателей, впервые зарегистрированных после вступления в силу настоящего Закона, осуществляющих виды предпринимательской деятельности, определенные статьями 2 и 3 настоящего Закона, и применяющих УСН и ПСН</a:t>
            </a:r>
            <a:r>
              <a:rPr lang="ru-RU" sz="1800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i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 до </a:t>
            </a:r>
            <a:r>
              <a:rPr lang="ru-RU" sz="1800" i="1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4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0738" indent="-457200"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0738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2.1 и Раздела 2.2 (Напоминаем,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полученного дохода отражается нарастающим итогом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0738" indent="-457200">
              <a:buFontTx/>
              <a:buChar char="-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0738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взносов в Разделе 2.1 по строкам 140-143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Неверное указание налоговой ставки.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налоговых деклараций по УСН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83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3" y="5272088"/>
            <a:ext cx="5683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80231"/>
            <a:ext cx="1282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4413" y="67260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444824" y="371615"/>
            <a:ext cx="8222356" cy="12699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3200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4413" y="6948983"/>
            <a:ext cx="568325" cy="4646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284" y="540271"/>
            <a:ext cx="8302129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Налоговая декларация по налогу, уплачиваемому в связи с применением упрощенной системы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425" y="5940871"/>
            <a:ext cx="9001000" cy="1321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defTabSz="1043056" fontAlgn="auto">
              <a:spcAft>
                <a:spcPts val="0"/>
              </a:spcAft>
            </a:pPr>
            <a:r>
              <a:rPr lang="ru-RU" sz="2800" i="1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 ФНС </a:t>
            </a:r>
            <a:r>
              <a:rPr lang="ru-RU" sz="1800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России от 25.12.2020 № ЕД-7-3/958@</a:t>
            </a:r>
            <a:r>
              <a:rPr lang="ru-RU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«Об утверждении формы, порядка заполнения и формата представления налоговой декларации по налогу, уплачиваемому в связи с применением упрощенной системы налогообложения, в электронной форме и о признании утратившим силу приказа ФНС России от 26.02.2016 № ММВ-7-3/99@» </a:t>
            </a:r>
            <a:endParaRPr kumimoji="0" lang="ru-RU" sz="1900" i="1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8948" y="1450231"/>
            <a:ext cx="2782665" cy="4581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6634" y="2124447"/>
            <a:ext cx="4006801" cy="10040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43056" fontAlgn="auto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КПП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или физического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лица, состоящего на учете в налоговом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органе.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97612" y="3276575"/>
            <a:ext cx="4006801" cy="5547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43056" fontAlgn="auto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казывается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 налогового органа, в который представляется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97612" y="4140671"/>
            <a:ext cx="4006801" cy="6830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43056" fontAlgn="auto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– наименование;</a:t>
            </a:r>
          </a:p>
          <a:p>
            <a:pPr defTabSz="1043056" fontAlgn="auto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предприниматель - Фамилия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имя и отчество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2284" y="1665214"/>
            <a:ext cx="37793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Титульный лист Декларации</a:t>
            </a:r>
          </a:p>
        </p:txBody>
      </p:sp>
      <p:pic>
        <p:nvPicPr>
          <p:cNvPr id="40" name="Рисунок 39"/>
          <p:cNvPicPr/>
          <p:nvPr/>
        </p:nvPicPr>
        <p:blipFill rotWithShape="1">
          <a:blip r:embed="rId6"/>
          <a:srcRect l="23789" t="15448" r="24644" b="45298"/>
          <a:stretch/>
        </p:blipFill>
        <p:spPr bwMode="auto">
          <a:xfrm>
            <a:off x="378148" y="2124447"/>
            <a:ext cx="4687777" cy="3240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1746300" y="2484487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46300" y="2772519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178620" y="3744626"/>
            <a:ext cx="423664" cy="13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1890316" y="4068663"/>
            <a:ext cx="423664" cy="13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482604" y="3727688"/>
            <a:ext cx="423664" cy="13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3" y="5272088"/>
            <a:ext cx="5683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80231"/>
            <a:ext cx="1282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4413" y="67260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444824" y="371615"/>
            <a:ext cx="8222356" cy="12699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3200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4413" y="6948983"/>
            <a:ext cx="568325" cy="4646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284" y="540271"/>
            <a:ext cx="8302129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Налоговая декларация по налогу, уплачиваемому в связи с применением упрощенной системы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377" y="5840570"/>
            <a:ext cx="9001000" cy="1321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r>
              <a:rPr lang="ru-RU" sz="2800" i="1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900" i="1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8948" y="1450231"/>
            <a:ext cx="2782665" cy="4581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157" y="1585612"/>
            <a:ext cx="9738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Раздел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1.1 «Сумма налога (авансового платежа по налогу), уплачиваемого в связи с применением упрощенной системы налогообложения (объект налогообложения – доходы), подлежащая уплате (уменьшению), по данным налогоплательщика»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Декларации.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1135" y="2844527"/>
            <a:ext cx="9454255" cy="11856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 по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ОКТМО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строке 010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указывается в обязательном порядке, а 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строкам 030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060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090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только при смене в течение налогового (отчетного) периода места нахождения организации (места жительства индивидуального предпринимателя).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0157" y="4500711"/>
            <a:ext cx="9454256" cy="20864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показателя по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строкам 020, 040, 070,100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определяется путем уменьшения суммы исчисленного авансового платежа по налогу за первый квартал 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строки 130</a:t>
            </a:r>
            <a:r>
              <a:rPr lang="ru-RU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-133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2.1.1 Декларации) на сумму уплаченных (в пределах исчисленных сумм) в этом периоде страховых взносов, выплаченных работникам пособий по временной нетрудоспособности и платежей (взносов) по договорам добровольного личного страхования, предусмотренных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пунктом 3.1 статьи 346.21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НК РФ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строки 140-143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2.1.1 Декларации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Данное значение указывается, если оно больше или равно нулю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Заявить налог к возмещению из бюджета невозможно.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3" y="5272088"/>
            <a:ext cx="5683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80231"/>
            <a:ext cx="1282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4413" y="67260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444824" y="371615"/>
            <a:ext cx="8222356" cy="12699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3200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4413" y="6948983"/>
            <a:ext cx="568325" cy="4646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284" y="540271"/>
            <a:ext cx="8302129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Налоговая декларация по налогу, уплачиваемому в связи с применением упрощенной системы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377" y="5840570"/>
            <a:ext cx="9001000" cy="1321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r>
              <a:rPr lang="ru-RU" sz="2800" i="1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900" i="1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8948" y="1450231"/>
            <a:ext cx="2782665" cy="4581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157" y="1585612"/>
            <a:ext cx="9738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Раздел 1.2 «Сумма налога (авансового платежа по налогу), уплачиваемого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связи с применением упрощенной системы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налогообложения (объект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налогообложения – доходы, уменьшенные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величину расходов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), и минимального налога, подлежащая уплате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(уменьшению), по данным налогоплательщика» Декларации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0157" y="2916535"/>
            <a:ext cx="9454256" cy="3670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строке 120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указывается сумма минимального налога, подлежащая уплате за налоговый период.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показателя по строке 120 определяется как разность между суммой исчисленного минимального налога за налоговый период (строка 280 Раздела 2.2 Декларации) и суммой авансовых платежей по налогу, указанных по строкам 020, 040 и 070, за вычетом сумм авансовых платежей по налогу к уменьшению, указанных по строкам 050 и 080, и суммой значения показателя по строке 101. Данное значение указывается, если значение показателя 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строке 280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Раздела 2.2 Декларации больше суммы исчисленных авансовых платежей по налогу (строка 020 + строка 040 - строка 050 + строка 070 - строка 080) и суммы налога, уплаченного в связи с применением патентной системы налогообложения, подлежащего зачету (строка 101).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если сумма минимального налога, подлежащая уплате за налоговый период (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строка 280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Раздела 2.2 Декларации), меньше суммы авансовых платежей по налогу, указанных 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строкам 020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040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070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вычетом сумм авансовых платежей по налогу к уменьшению, указанных 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строкам 050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080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 суммы налога, уплаченного в связи с применением патентной системы налогообложения, подлежащего зачету (строка 101), то 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строке 120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проставляется прочерк.</a:t>
            </a:r>
          </a:p>
        </p:txBody>
      </p:sp>
    </p:spTree>
    <p:extLst>
      <p:ext uri="{BB962C8B-B14F-4D97-AF65-F5344CB8AC3E}">
        <p14:creationId xmlns:p14="http://schemas.microsoft.com/office/powerpoint/2010/main" val="4532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3" y="5272088"/>
            <a:ext cx="5683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180231"/>
            <a:ext cx="1282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4413" y="67260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444824" y="371615"/>
            <a:ext cx="8222356" cy="12699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3200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4413" y="6948983"/>
            <a:ext cx="568325" cy="4646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284" y="540271"/>
            <a:ext cx="8302129" cy="188672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Налоговая декларация по налогу, уплачиваемому в связи с применением упрощенной системы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налогообложения.</a:t>
            </a:r>
          </a:p>
          <a:p>
            <a:pPr algn="ctr" defTabSz="1043056" fontAlgn="auto">
              <a:spcAft>
                <a:spcPts val="0"/>
              </a:spcAft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Важно при заполнении следующих разделов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377" y="5840570"/>
            <a:ext cx="9001000" cy="13212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r>
              <a:rPr lang="ru-RU" sz="2800" i="1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900" i="1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8948" y="1450231"/>
            <a:ext cx="2782665" cy="4581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572" y="2426991"/>
            <a:ext cx="97384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Раздел 2.1.1.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Расчет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налога, уплачиваемого в связи с применением упрощенной системы налогообложения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Декларации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9443" y="3909753"/>
            <a:ext cx="9386014" cy="16677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 признака применения налоговой ставки: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1» - налоговая ставка в размере 6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(5 % или другое),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установленная пунктом 1 статьи 346.20 Кодекса, или налоговая ставка, установленная законом субъекта Российской Федерации, применяется в течение налогового периода;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«2» - налоговая ставка в размере 8 %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(20%),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установленная пунктом 1.1 статьи 346.20 Кодекса, применяется начиная с квартала, по итогам которого доходы превысили 150 млн. рублей, но не превысили 200 млн. рублей и (или) в течение которого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средняя численность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работников превысила 100 человек, но не превысила 130 человек.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7309" y="3073322"/>
            <a:ext cx="893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Раздел 2.2. Расчет налога, уплачиваемого в связи с применением упрощенной системы налогообложения, и минимального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налога.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7556" y="5577490"/>
            <a:ext cx="9386014" cy="828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умма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полученных доходов (налоговая база для исчисления налога (авансового платежа по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налогу) отражается нарастающим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итогом за первый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квартал, полугодие,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девять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месяцев,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74" y="6451439"/>
            <a:ext cx="9386014" cy="828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умма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исчисленного минимального налога за налоговый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36203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К Ф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ЛК ФЛ</Template>
  <TotalTime>1506</TotalTime>
  <Words>996</Words>
  <Application>Microsoft Office PowerPoint</Application>
  <PresentationFormat>Произвольный</PresentationFormat>
  <Paragraphs>92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ЛК ФЛ</vt:lpstr>
      <vt:lpstr>Упрощенная система налогообложения</vt:lpstr>
      <vt:lpstr>Презентация PowerPoint</vt:lpstr>
      <vt:lpstr>Презентация PowerPoint</vt:lpstr>
      <vt:lpstr>Презентация PowerPoint</vt:lpstr>
      <vt:lpstr>Ошибки при заполнении налоговых деклараций по УСН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Госуслуг в помощь!</dc:title>
  <dc:creator>ИРИНА</dc:creator>
  <cp:lastModifiedBy>8602-06-520</cp:lastModifiedBy>
  <cp:revision>432</cp:revision>
  <cp:lastPrinted>2018-01-21T12:06:23Z</cp:lastPrinted>
  <dcterms:created xsi:type="dcterms:W3CDTF">2018-09-04T03:29:56Z</dcterms:created>
  <dcterms:modified xsi:type="dcterms:W3CDTF">2021-03-31T07:20:12Z</dcterms:modified>
</cp:coreProperties>
</file>