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98" r:id="rId3"/>
    <p:sldId id="307" r:id="rId4"/>
    <p:sldId id="303" r:id="rId5"/>
    <p:sldId id="302" r:id="rId6"/>
    <p:sldId id="301" r:id="rId7"/>
    <p:sldId id="300" r:id="rId8"/>
    <p:sldId id="304" r:id="rId9"/>
    <p:sldId id="306" r:id="rId10"/>
    <p:sldId id="305" r:id="rId11"/>
    <p:sldId id="293" r:id="rId12"/>
    <p:sldId id="295" r:id="rId13"/>
    <p:sldId id="296" r:id="rId14"/>
    <p:sldId id="272" r:id="rId15"/>
  </p:sldIdLst>
  <p:sldSz cx="6858000" cy="5143500"/>
  <p:notesSz cx="6797675" cy="9926638"/>
  <p:embeddedFontLst>
    <p:embeddedFont>
      <p:font typeface="Roboto Condensed" panose="020B0604020202020204" charset="0"/>
      <p:boldItalic r:id="rId17"/>
    </p:embeddedFont>
    <p:embeddedFont>
      <p:font typeface="맑은 고딕" panose="020B0503020000020004" pitchFamily="34" charset="-127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Roboto Condensed Ligh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98"/>
    <a:srgbClr val="FAB79C"/>
    <a:srgbClr val="E84B0C"/>
    <a:srgbClr val="E2E2E2"/>
    <a:srgbClr val="FFFFFF"/>
    <a:srgbClr val="CC33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97" autoAdjust="0"/>
  </p:normalViewPr>
  <p:slideViewPr>
    <p:cSldViewPr snapToGrid="0">
      <p:cViewPr varScale="1">
        <p:scale>
          <a:sx n="121" d="100"/>
          <a:sy n="121" d="100"/>
        </p:scale>
        <p:origin x="486" y="10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7974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31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509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815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92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66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15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30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00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26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59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06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64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4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22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6" y="-1"/>
            <a:ext cx="1652123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202" y="936345"/>
            <a:ext cx="5008785" cy="288950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C000"/>
                </a:solidFill>
              </a:rPr>
              <a:t>Изменения </a:t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>
                <a:solidFill>
                  <a:srgbClr val="FFC000"/>
                </a:solidFill>
              </a:rPr>
              <a:t>Федерального закона от 05.04.2013 № 44-ФЗ «О контрактной системе в сфере закупок товаров, работ, услуг для обеспечения государственных и муниципальных нужд»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4643" y="4276674"/>
            <a:ext cx="2007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2020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39972"/>
            <a:ext cx="5300994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ru-RU" altLang="ko-KR" sz="2000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I</a:t>
            </a:r>
            <a:r>
              <a:rPr lang="en-US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2020 года</a:t>
            </a:r>
          </a:p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0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956" y="688044"/>
            <a:ext cx="65145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>
              <a:tabLst>
                <a:tab pos="45021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</a:rPr>
              <a:t>C 01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</a:rPr>
              <a:t>.09.2020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аукционного перечня, утвержденного распоряжением Правительства РФ от 21.03.2016 № 471-р, в соответствии с которым заказчики обязаны закупать определенные товары, работ, услуги только путем проведения электронного аукциона, 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</a:rPr>
              <a:t>исключены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закупки в сфере строительства, попадающие в определенные кодами по ОКПД 2 позиции: </a:t>
            </a:r>
          </a:p>
          <a:p>
            <a:pPr marL="449263" indent="-449263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</a:rPr>
              <a:t>41.2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– Здания и работы по возведению зданий;</a:t>
            </a:r>
          </a:p>
          <a:p>
            <a:pPr indent="449263" algn="just"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</a:rPr>
              <a:t>42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– Сооружения и строительные работы в области гражданского строительства;</a:t>
            </a:r>
          </a:p>
          <a:p>
            <a:pPr marL="449263" indent="-449263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</a:rPr>
              <a:t>43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– Работы строительные специализированные. </a:t>
            </a:r>
          </a:p>
          <a:p>
            <a:pPr algn="just">
              <a:tabLst>
                <a:tab pos="36195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Это означает, что заказчики смогут проводить закупки таких работ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электронным аукционом,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 и 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электронным конкурсом.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071D9AD-014B-403D-A511-FE1AC876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4CE651D-750D-44F8-BCA4-634A15A95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90857"/>
              </p:ext>
            </p:extLst>
          </p:nvPr>
        </p:nvGraphicFramePr>
        <p:xfrm>
          <a:off x="1934034" y="3302876"/>
          <a:ext cx="3220470" cy="184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5" imgW="4330080" imgH="2349000" progId="">
                  <p:embed/>
                </p:oleObj>
              </mc:Choice>
              <mc:Fallback>
                <p:oleObj r:id="rId5" imgW="4330080" imgH="2349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4034" y="3302876"/>
                        <a:ext cx="3220470" cy="184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39972"/>
            <a:ext cx="5185581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I</a:t>
            </a:r>
            <a:r>
              <a:rPr lang="en-US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2020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9137" y="768416"/>
            <a:ext cx="6629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22463AC2-AAD5-4788-B1D4-00517BE9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542" y="3622323"/>
            <a:ext cx="6428307" cy="81560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98525" algn="just" defTabSz="450850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	Срок вступления в силу новых правил электронного запроса котировок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и электронных малых закупок – </a:t>
            </a: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1 апреля 2021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(Федеральный закон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от 31.07.2020 № 249-ФЗ). </a:t>
            </a:r>
          </a:p>
          <a:p>
            <a:pPr marL="898525" algn="just" defTabSz="450850"/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D86C32-FAE5-46AC-9ADB-22C06F445283}"/>
              </a:ext>
            </a:extLst>
          </p:cNvPr>
          <p:cNvSpPr txBox="1"/>
          <p:nvPr/>
        </p:nvSpPr>
        <p:spPr>
          <a:xfrm>
            <a:off x="268956" y="768415"/>
            <a:ext cx="640241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8775" algn="just">
              <a:buClr>
                <a:srgbClr val="E84B0C"/>
              </a:buClr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Электронный запрос котировок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будут проводить быстрее и с большей </a:t>
            </a: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НМЦК -  до 3 млн. руб.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(сейчас – 500 тыс. руб.). При этом годовой объем закупок с помощью запроса котировок должен будет составлять не более 10% от СГОЗ, однако, отменят действующий сейчас лимит в 100 млн. руб. Меньше времени дадут на подачу заявок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и заключение контракта. Изменить извещение будет нельзя, зато отменить запрос котировок будет возможно всего за один час до срока окончания подачи заявок. </a:t>
            </a:r>
          </a:p>
          <a:p>
            <a:pPr indent="358775" algn="just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Электронные малые закупки на сумму до 3 млн. руб.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 учетом годового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лимита – 50 млн. руб. Участник закупки будет формировать на электронной площадке предварительное предложение о поставке товара, а заказчик – размещать извещение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 обоснованием цены контракта в ЕИС. Оператор электронной площадки выберет пять предварительных предложений с наименьшей ценой за единицу и направит заказчику. Дальнейшая процедура пройдет в упрощенном порядке. Сведения о контрактах, заключенных по результатам электронных малых закупок, нужно будет направлять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реестр контрактов.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0CD96B-279B-4951-9BCA-0F32D3817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87" y="3689527"/>
            <a:ext cx="762667" cy="7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280515" y="76245"/>
            <a:ext cx="5185581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инициативы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0819" y="757443"/>
            <a:ext cx="6629913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indent="358775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Сокращение количества способов закупок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– у заказчиков не будет проблем </a:t>
            </a:r>
            <a:b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 выбором процедуры и перестанут возникать спорные вопросы применения способов закупок (останутся конкурс, аукцион, запрос котировок («уходят» двухэтапный конкурс, конкурс с ограниченным участием, запрос предложений); </a:t>
            </a:r>
          </a:p>
          <a:p>
            <a:pPr lvl="8" indent="358775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уход от цикличности в закупках –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полное исключение проведения повторных процедур, если никто не пришел на процедуру размещения заказа. Можно будет обратиться в ФАС и заключить контракт с единственным поставщиком (подрядчиком, исполнителем);</a:t>
            </a:r>
          </a:p>
          <a:p>
            <a:pPr lvl="5" indent="358775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введение понятие «типовая проектная документация» –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освобождение заказчиков от необходимости разрабатывать свою документацию, на ее основе можно осуществлять закупки без подготовки иных документов;</a:t>
            </a:r>
          </a:p>
          <a:p>
            <a:pPr lvl="5" indent="358775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применение типовой формы банковской гарантии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 целью предупреждения большого количества споров по поводу ее содержания и формулировок;</a:t>
            </a:r>
          </a:p>
          <a:p>
            <a:pPr lvl="5" indent="358775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внесение в реестр недобросовестных поставщиков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(подрядчиков, исполнителей) только тех компаний, лиц, которые владеют 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более чем 25% капитала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компании</a:t>
            </a:r>
            <a:r>
              <a:rPr lang="ru-RU" sz="13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lvl="5" indent="358775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перевод документооборота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между заказчиками и ФАС при рассмотрении вопроса о включении информации в реестр недобросовестных поставщиков, подрядчиков, исполнителей 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электронную форму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 использованием ЕИС; 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22463AC2-AAD5-4788-B1D4-00517BE9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2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39972"/>
            <a:ext cx="5185581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инициативы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9956" y="637993"/>
            <a:ext cx="656077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введение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простой формы согласия для всех закупок помимо сферы строительства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– будет предусмотрена электронная форма для участника закупки, которая уже на этапе подачи заявки не позволит участвовать в закупках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тем компаниям, которые не соответствуют требованиям заказчика, отбор будет производиться и по характеристикам товара;</a:t>
            </a:r>
          </a:p>
          <a:p>
            <a:pPr indent="358775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введение универсального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предквалификационного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отбора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– в целях борьбы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 профессиональными жалобщиками допуск к участию в закупках стоимостью более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20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миллионов рублей будет только у участников, имеющих опыт исполнения контракта независимо от его предмета, в объеме не менее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20% от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НМЦК. Предполагается, что это поможет не допустить до участия в крупных закупках фирм-однодневок;</a:t>
            </a:r>
          </a:p>
          <a:p>
            <a:pPr indent="358775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введение рейтинга добросовестных поставщиков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(подрядчиков, исполнителей) – позволит реализовать в отношении добросовестных поставщиков, подрядчиков, исполнителей ряд положительных экономических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преференций, в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том числе существенного снижения обеспечения.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22463AC2-AAD5-4788-B1D4-00517BE9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436883"/>
            <a:ext cx="1749973" cy="1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576" y="959521"/>
            <a:ext cx="4832902" cy="3317153"/>
          </a:xfrm>
        </p:spPr>
        <p:txBody>
          <a:bodyPr/>
          <a:lstStyle/>
          <a:p>
            <a:pPr algn="ctr"/>
            <a:r>
              <a:rPr lang="ru-RU" sz="3200" i="1" dirty="0">
                <a:solidFill>
                  <a:srgbClr val="FFC000"/>
                </a:solidFill>
              </a:rPr>
              <a:t>СПАСИБО ЗА ВНИМАНИЕ!</a:t>
            </a:r>
            <a:r>
              <a:rPr lang="ru-RU" sz="3200" dirty="0">
                <a:solidFill>
                  <a:srgbClr val="FFC000"/>
                </a:solidFill>
              </a:rPr>
              <a:t/>
            </a:r>
            <a:br>
              <a:rPr lang="ru-RU" sz="3200" dirty="0">
                <a:solidFill>
                  <a:srgbClr val="FFC000"/>
                </a:solidFill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4643" y="4276674"/>
            <a:ext cx="2007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 Light" panose="020B0604020202020204" charset="0"/>
                <a:cs typeface="Times New Roman" panose="02020603050405020304" pitchFamily="18" charset="0"/>
              </a:rPr>
              <a:t>Управление муниципальных закупок Администрации города Сургута</a:t>
            </a:r>
          </a:p>
        </p:txBody>
      </p:sp>
    </p:spTree>
    <p:extLst>
      <p:ext uri="{BB962C8B-B14F-4D97-AF65-F5344CB8AC3E}">
        <p14:creationId xmlns:p14="http://schemas.microsoft.com/office/powerpoint/2010/main" val="29627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205" y="506741"/>
            <a:ext cx="64697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tabLst>
                <a:tab pos="177800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закупочный закон последние три года находится в стадии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трансформации. Что-то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упрощается, что-то усложняется, а уровень сложности контрактной системы остается величиной постоянной и неизменной.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312" algn="just">
              <a:tabLst>
                <a:tab pos="1778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2019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 лидером по внесению масштабных изменений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в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законодательство в сфере закупок, но и 2020 год, учитывая сложившуюся ситуацию с пандемией, не уступает ему лидерские позиции.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первом полугодии 2020 года законодательная база в сфере закупок претерпела значительные изменения. Очередные изменения вступили в силу с 1 июля,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 – с 1 октября. В планах на ближайшее будущее – большой оптимизационный пакет поправок.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 по порядку.</a:t>
            </a:r>
          </a:p>
          <a:p>
            <a:pPr marL="87312" algn="just">
              <a:tabLst>
                <a:tab pos="17780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Что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«заработало» в первом полугодии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071D9AD-014B-403D-A511-FE1AC876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876" y="3050628"/>
            <a:ext cx="2144110" cy="17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-91523"/>
            <a:ext cx="5056665" cy="7795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en-US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2020 года</a:t>
            </a:r>
            <a:endParaRPr lang="ko-KR" altLang="en-US" sz="20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026" y="705646"/>
            <a:ext cx="6567359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4763" algn="just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Регистрация в ЕИС обязательна для всех –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участвовать в закупках  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 регистрации в ЕИС. При нарушении этого правила оператор электронной площадки вернет заявку участнику;</a:t>
            </a:r>
          </a:p>
          <a:p>
            <a:pPr marL="92075" indent="-4763" algn="just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ГИС «Независимый регистратор» –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система отслеживает работоспособность ЕИС и электронных площадок, а также фиксирует (в том числе с помощью видео) действия участников контрактной системы; </a:t>
            </a:r>
          </a:p>
          <a:p>
            <a:pPr marL="92075" indent="-4763" algn="just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указание наименования страны происхождения товара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обязательно для всех закупочных процедур, кроме электронного запроса котировок, независимо от того, применяется ли национальный режим. Информация о стране происхождения товара (в том числе поставляемого при выполнении закупаемых работ или оказании закупаемых услуг) должна быть отражена не только в заявке участника закупки,       но и в контракте, и в сведениях о заключении, исполнении контракта, направляемых в реестр контрактов ЕИС. Данная информация проверяется финансовым органом. При выявлении несоответствия результат проверки будет отрицательным, сведения  в реестр контрактов не включат; </a:t>
            </a:r>
          </a:p>
          <a:p>
            <a:pPr marL="92075" indent="-4763" algn="just"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увеличение возможностей для заключения контракта жизненного цикла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</a:p>
          <a:p>
            <a:pPr marL="92075" algn="just">
              <a:tabLst>
                <a:tab pos="177800" algn="l"/>
                <a:tab pos="361950" algn="l"/>
              </a:tabLst>
            </a:pP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08.01.2020 помимо случаев, установленных постановлением Правительства         РФ № 1087 от 28.11.2013, контракт жизненного цикла можно заключить при закупке новых машин и оборудования;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071D9AD-014B-403D-A511-FE1AC876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-91523"/>
            <a:ext cx="5056665" cy="7795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en-US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2020 года</a:t>
            </a:r>
            <a:endParaRPr lang="ko-KR" altLang="en-US" sz="20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50" y="688044"/>
            <a:ext cx="652950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3175" algn="just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возможность осуществления закупки любых товаров, работ, услуг </a:t>
            </a:r>
            <a:b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единственного поставщика по пункту 9 части 1 статьи 93 Закона № 44-ФЗ. Не нужно учитывать их наличие в перечне Правительства РФ. К списку оснований для такой закупки добавили введение режима повышенной готовности для предупреждения чрезвычайной ситуации;</a:t>
            </a:r>
          </a:p>
          <a:p>
            <a:pPr marL="177800" indent="3175" algn="just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пени за нарушение поставщиком срока исполнения отдельного этапа контракта 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рассчитываются исходя из цены соответствующего этапа за вычетом исполненных </a:t>
            </a:r>
            <a:b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этому этапу обязательств;</a:t>
            </a:r>
          </a:p>
          <a:p>
            <a:pPr marL="177800" indent="3175" algn="just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неустойки, начисленные в 2020 году, 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нужно будет списать в том же порядке,            что и неустойки за 2015, 2016 годы;</a:t>
            </a:r>
          </a:p>
          <a:p>
            <a:pPr marL="177800" indent="3175" algn="just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изменение в 2020 срока исполнения контракта и (или) его цены по взаимному согласию сторон контракта, 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на прежних условиях контракт невозможно исполнить по независящим от контрагентов обстоятельствам, возникшим из-за распространения </a:t>
            </a:r>
            <a:r>
              <a:rPr lang="ru-RU" sz="125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коронавируса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или в иных случаях, которые определит Правительство РФ. Все изменения нужно вносить с учетом ЛБО (по вопросу изменения принято </a:t>
            </a:r>
            <a:r>
              <a:rPr lang="ru-RU" sz="125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распоряжение Администрации города от 12.05.2020 № 676)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177800" indent="3175" algn="just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увеличение порога осуществления закупки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 единственным поставщиком </a:t>
            </a:r>
            <a:b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пункту 4 части 1 статьи 93 Закона № 44-ФЗ до 600 тыс. руб. (было 300 тыс. руб.). Увеличился и процентный годовой лимит таких закупок: он составил 10% вместо 5% </a:t>
            </a:r>
            <a:b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СГОЗ. В денежном выражении лимит остается прежним – 50 млн. руб.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071D9AD-014B-403D-A511-FE1AC876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1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-91523"/>
            <a:ext cx="5056665" cy="7795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I</a:t>
            </a:r>
            <a:r>
              <a:rPr lang="en-US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2020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956" y="4014166"/>
            <a:ext cx="6491640" cy="3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9956" y="754670"/>
            <a:ext cx="649164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  <a:tab pos="58261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С 01.07.2020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новые правила заключения контракта с единственным поставщиком (подрядчиком, исполнителем) в случае признания закупки несостоявшейся. 	Постановлением Правительства РФ от 30.06.2020 № 961 установлены:</a:t>
            </a:r>
          </a:p>
          <a:p>
            <a:pPr indent="355600" algn="just">
              <a:buFont typeface="Wingdings" panose="05000000000000000000" pitchFamily="2" charset="2"/>
              <a:buChar char="ü"/>
              <a:tabLst>
                <a:tab pos="5826125" algn="l"/>
              </a:tabLst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предельный размер НМЦК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превышении которого заключение контракта 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единственным поставщиком (подрядчиком, исполнителем) осуществляется                 по согласованию с контрольным органом в сфере закупок </a:t>
            </a: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(у нас это КРУ):</a:t>
            </a:r>
          </a:p>
          <a:p>
            <a:pPr marL="361950" algn="just">
              <a:buFont typeface="Wingdings" panose="05000000000000000000" pitchFamily="2" charset="2"/>
              <a:buChar char="Ø"/>
              <a:tabLst>
                <a:tab pos="361950" algn="l"/>
                <a:tab pos="449263" algn="l"/>
                <a:tab pos="5826125" algn="l"/>
              </a:tabLst>
            </a:pP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при конкурсе или аукционе - 250 млн. руб.;</a:t>
            </a:r>
          </a:p>
          <a:p>
            <a:pPr marL="361950" algn="just">
              <a:buFont typeface="Wingdings" panose="05000000000000000000" pitchFamily="2" charset="2"/>
              <a:buChar char="Ø"/>
              <a:tabLst>
                <a:tab pos="449263" algn="l"/>
                <a:tab pos="5826125" algn="l"/>
              </a:tabLst>
            </a:pP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при запросе предложений - 1 тыс. руб.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FC2EEAA4-4E5B-4EE5-803C-CD333D0E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3FA144-6AF2-4AE8-886B-FA54959419A8}"/>
              </a:ext>
            </a:extLst>
          </p:cNvPr>
          <p:cNvSpPr txBox="1"/>
          <p:nvPr/>
        </p:nvSpPr>
        <p:spPr>
          <a:xfrm>
            <a:off x="189955" y="2390066"/>
            <a:ext cx="643995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правила согласования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контрольным органом в сфере закупок:</a:t>
            </a:r>
          </a:p>
          <a:p>
            <a:pPr marL="355600" indent="180975" algn="just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 направляет в контрольный орган обращение не позднее 5 рабочих дней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algn="just"/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48D811-61A3-4B1A-A16C-E7FA1E8B5C45}"/>
              </a:ext>
            </a:extLst>
          </p:cNvPr>
          <p:cNvSpPr txBox="1"/>
          <p:nvPr/>
        </p:nvSpPr>
        <p:spPr>
          <a:xfrm>
            <a:off x="228088" y="2766840"/>
            <a:ext cx="640182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даты размещения в ЕИС протокола о признании закупки несостоявшейся; контрольный орган рассматривает обращение, проводит внеплановую проверку             и направляет решение заказчику в течение 10 рабочих дней. При отказе в согласовании определение поставщика признается несостоявшимся, заказчик вносит изменения          в план-график закупок, осуществляет новую закупку (при необходимости).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CFB4A426-9DE4-46D7-8A3E-8C4087AB2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05626"/>
              </p:ext>
            </p:extLst>
          </p:nvPr>
        </p:nvGraphicFramePr>
        <p:xfrm>
          <a:off x="1948688" y="3783725"/>
          <a:ext cx="2473539" cy="135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5" imgW="2628360" imgH="1409400" progId="">
                  <p:embed/>
                </p:oleObj>
              </mc:Choice>
              <mc:Fallback>
                <p:oleObj r:id="rId5" imgW="2628360" imgH="1409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lum/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1948688" y="3783725"/>
                        <a:ext cx="2473539" cy="1359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8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1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-91523"/>
            <a:ext cx="5056665" cy="7795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I</a:t>
            </a:r>
            <a:r>
              <a:rPr lang="en-US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2020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8975" y="696960"/>
            <a:ext cx="6572901" cy="387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С 01.07.2020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требование обеспечения гарантийных обязательств </a:t>
            </a:r>
            <a:r>
              <a:rPr lang="ru-RU" sz="12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стало правом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заказчика, а не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обязанностью. Исключение </a:t>
            </a:r>
            <a:r>
              <a:rPr lang="ru-RU" sz="1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осуществление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закупок только среди СМП, СОНКО 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выплатой аванса (норма действует </a:t>
            </a:r>
            <a:r>
              <a:rPr lang="ru-RU" sz="1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до 31.12.2020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>
              <a:tabLst>
                <a:tab pos="45021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45021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450215" algn="l"/>
              </a:tabLst>
            </a:pPr>
            <a:endParaRPr lang="ru-RU" sz="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450215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если:</a:t>
            </a:r>
          </a:p>
          <a:p>
            <a:pPr indent="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контрактом предусмотрена выплата аванса, размер обеспечения исполнения контракта устанавливается не менее размера аванса;</a:t>
            </a:r>
          </a:p>
          <a:p>
            <a:pPr indent="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аванс превышает 30% НМЦК, размер обеспечения исполнения контракта устанавливается 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размере аванса;</a:t>
            </a:r>
          </a:p>
          <a:p>
            <a:pPr indent="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расчеты по контракту в части выплаты аванса подлежат казначейскому сопровождению, размер обеспечения исполнения контракта устанавливается от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НМЦК,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уменьшенной на размер такого аванса.</a:t>
            </a:r>
          </a:p>
          <a:p>
            <a:pPr algn="just">
              <a:tabLst>
                <a:tab pos="450215" algn="l"/>
              </a:tabLst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300" b="1" i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ВАЖНО!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случае, если закупка проводится исключительно среди СМП, СОНКО, размер обеспечения исполнения контракта устанавливается не от НМЦК, а от цены контракта. 	Победитель освобождается от предоставления обеспечения контракта, обеспечения гарантийных обязательств, если предоставит из реестра контрактов информацию об исполнении (без учета правопреемства) 3 контрактов в течении 3 лет без применения неустоек.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071D9AD-014B-403D-A511-FE1AC876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9410" y="1377939"/>
            <a:ext cx="6509615" cy="29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Обеспечение исполнения контракта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9410" y="1671646"/>
            <a:ext cx="2493533" cy="4924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450215" algn="l"/>
              </a:tabLst>
            </a:pP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БЫЛО</a:t>
            </a:r>
          </a:p>
          <a:p>
            <a:pPr algn="ctr"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5% до 30% НМЦК </a:t>
            </a:r>
            <a:endParaRPr lang="ru-RU" sz="13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40462" y="1671645"/>
            <a:ext cx="2458563" cy="4924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450215" algn="l"/>
              </a:tabLst>
            </a:pP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СТАЛО</a:t>
            </a:r>
          </a:p>
          <a:p>
            <a:pPr algn="ctr"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от 0,5% до 30% НМЦК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3070772" y="1711811"/>
            <a:ext cx="725023" cy="37839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10" grpId="0" animBg="1"/>
      <p:bldP spid="22" grpId="0" animBg="1"/>
      <p:bldP spid="24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39972"/>
            <a:ext cx="5300994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ru-RU" altLang="ko-KR" sz="2000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I</a:t>
            </a:r>
            <a:r>
              <a:rPr lang="en-US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2020 года</a:t>
            </a:r>
          </a:p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0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956" y="743515"/>
            <a:ext cx="65145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С 09.07.2020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скорректированы дополнительные требования к участникам закупок в сфере строительства, архитектурно-строительного проектирования и инженерных изысканий:</a:t>
            </a:r>
          </a:p>
          <a:p>
            <a:pPr indent="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перечень случаев, когда необходимо устанавливать дополнительные требования, дополнен новой позицией: закупка проектных и (или) изыскательских работ с ценовым порогом – от 5 млн. руб.;</a:t>
            </a:r>
          </a:p>
          <a:p>
            <a:pPr indent="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снижен до 5 млн. руб. стоимостной порог, при котором заказчики обязаны применять дополнительные требования к участникам закупки;</a:t>
            </a:r>
          </a:p>
          <a:p>
            <a:pPr marL="446088" indent="-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расширен период с трех до пяти лет, за который учитывается опыт подрядчика;</a:t>
            </a:r>
          </a:p>
          <a:p>
            <a:pPr indent="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увеличены требования к размеру опыта до 30% для закупок с НМЦК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500 млн. руб.;</a:t>
            </a:r>
          </a:p>
          <a:p>
            <a:pPr indent="361950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исключена возможность подтверждения квалификации контрактами по сносу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капремонту.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071D9AD-014B-403D-A511-FE1AC876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79657" y="3470571"/>
            <a:ext cx="6309387" cy="8463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98525" indent="-898525" algn="just">
              <a:tabLst>
                <a:tab pos="898525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от 25.06.2020 № 921 «О внесении изменений 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некоторые акты Правительства Российской Федерации по вопросам	осуществления закупок в сфере строительства и признании утратившим силу 	распоряжения </a:t>
            </a:r>
            <a:r>
              <a:rPr lang="ru-RU" sz="1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Российской Федерации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 мая 2016 г. № 890-р»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37" y="3493242"/>
            <a:ext cx="842776" cy="8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11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</a:t>
            </a:fld>
            <a:endParaRPr lang="e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39972"/>
            <a:ext cx="5300994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ru-RU" altLang="ko-KR" sz="2000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I</a:t>
            </a:r>
            <a:r>
              <a:rPr lang="en-US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2020 года</a:t>
            </a:r>
          </a:p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0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956" y="802850"/>
            <a:ext cx="65145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правил оценки, утвержденных постановлением Правительства РФ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28.11.2013 № 1085, </a:t>
            </a: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исключены работы на особых объектах и на автодорогах,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но при этом определено,</a:t>
            </a: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что</a:t>
            </a:r>
            <a:r>
              <a:rPr lang="ru-RU" sz="13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новый порядок оценки будет распространяться на:</a:t>
            </a:r>
          </a:p>
          <a:p>
            <a:pPr indent="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строительные контракты жизненного цикла, а также на особые строительные контракты, заключаемые по части 56 статьи 112 Закона № 44-ФЗ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(предметом контракта может быть одновременно подготовка проектной документации </a:t>
            </a:r>
            <a:b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(или) выполнение инженерных изысканий, выполнение работ по строительству, реконструкции и (или) капитальному ремонту объекта капитального строительств, если объект внесен в перечень объектов, утвержденный местной Администрацией).</a:t>
            </a:r>
          </a:p>
          <a:p>
            <a:pPr indent="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строительству, реконструкции, капремонту, сносу линейного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нелинейного объекта капстроительства;</a:t>
            </a:r>
          </a:p>
          <a:p>
            <a:pPr marL="446088" indent="-446088" algn="just"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сохранению объектов культурного наследия.</a:t>
            </a:r>
          </a:p>
          <a:p>
            <a:pPr algn="just">
              <a:tabLst>
                <a:tab pos="450215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 качестве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нестоимостного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критерия можно будет использовать только квалификацию участника. Для оценки в документации необходимо установить один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несколько показателей, касающихся исполненных контрактов (договоров)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строительные работы: общую стоимость; общее количество; наибольшую цену одного из контрактов или договоров.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071D9AD-014B-403D-A511-FE1AC876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2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4984" y="688044"/>
            <a:ext cx="5394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/>
        </p:nvSpPr>
        <p:spPr>
          <a:xfrm>
            <a:off x="1403463" y="39972"/>
            <a:ext cx="5185581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I</a:t>
            </a:r>
            <a:r>
              <a:rPr lang="en-US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полугодия 2020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9137" y="768416"/>
            <a:ext cx="6629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22463AC2-AAD5-4788-B1D4-00517BE9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6" y="3997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D86C32-FAE5-46AC-9ADB-22C06F445283}"/>
              </a:ext>
            </a:extLst>
          </p:cNvPr>
          <p:cNvSpPr txBox="1"/>
          <p:nvPr/>
        </p:nvSpPr>
        <p:spPr>
          <a:xfrm>
            <a:off x="268956" y="768415"/>
            <a:ext cx="6402417" cy="3177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84B0C"/>
              </a:buClr>
              <a:tabLst>
                <a:tab pos="449263" algn="l"/>
              </a:tabLs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125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С 11.08.2020 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Правительство РФ наделено полномочиями определять:</a:t>
            </a:r>
          </a:p>
          <a:p>
            <a:pPr indent="449263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49263" algn="l"/>
              </a:tabLst>
            </a:pPr>
            <a: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минимальную обязательную долю 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закупок российских товаров, в том числе товаров, поставляемых при выполнении закупаемых работ, оказании закупаемых услуг;</a:t>
            </a:r>
          </a:p>
          <a:p>
            <a:pPr indent="449263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49263" algn="l"/>
              </a:tabLst>
            </a:pPr>
            <a: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перечень российских товаров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в том числе товаров, поставляемых </a:t>
            </a:r>
            <a:b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при выполнении закупаемых работ, оказании закупаемых услуг; </a:t>
            </a:r>
          </a:p>
          <a:p>
            <a:pPr indent="449263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49263" algn="l"/>
              </a:tabLst>
            </a:pPr>
            <a:r>
              <a:rPr lang="ru-RU" sz="12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особенности определения НМЦК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цены контракта, заключаемого </a:t>
            </a:r>
            <a:b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 единственным поставщиком (подрядчиком, исполнителем), начальной цены единицы товара, в том числе товаров, поставляемых при выполнении закупаемых работ, оказании закупаемых услуг, на основе функциональных, технических и качественных характеристик, эксплуатационных характеристик российских товаров, в том числе содержащихся в КТРУ. </a:t>
            </a:r>
          </a:p>
          <a:p>
            <a:pPr algn="just">
              <a:buClr>
                <a:srgbClr val="E84B0C"/>
              </a:buClr>
              <a:tabLst>
                <a:tab pos="449263" algn="l"/>
              </a:tabLst>
            </a:pP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	По итогам года заказчик </a:t>
            </a:r>
            <a:r>
              <a:rPr lang="ru-RU" sz="125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до 1 апреля 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года, следующего за отчетным, обязан составить </a:t>
            </a:r>
            <a:r>
              <a:rPr lang="ru-RU" sz="125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отчет об объеме закупок российских товаров </a:t>
            </a:r>
            <a:r>
              <a:rPr lang="ru-RU" sz="12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и разместить его в ЕИС. Если       по итогам года объем закупок российских товаров не соответствует минимальной доле закупок, заказчик обязан вместе с отчетом подготовить и разместить в ЕИС обоснование невозможности достижения заказчиком минимальной доли закупок.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77A54C6-1E03-4E6A-B6B6-DCE1A3187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54870"/>
              </p:ext>
            </p:extLst>
          </p:nvPr>
        </p:nvGraphicFramePr>
        <p:xfrm>
          <a:off x="2304893" y="3870984"/>
          <a:ext cx="1948540" cy="1272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5" imgW="2488680" imgH="1625040" progId="">
                  <p:embed/>
                </p:oleObj>
              </mc:Choice>
              <mc:Fallback>
                <p:oleObj r:id="rId5" imgW="2488680" imgH="1625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4893" y="3870984"/>
                        <a:ext cx="1948540" cy="1272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9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4" grpId="0"/>
      <p:bldP spid="10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4911</TotalTime>
  <Words>301</Words>
  <Application>Microsoft Office PowerPoint</Application>
  <PresentationFormat>Произвольный</PresentationFormat>
  <Paragraphs>104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Roboto Condensed</vt:lpstr>
      <vt:lpstr>Wingdings</vt:lpstr>
      <vt:lpstr>Arial</vt:lpstr>
      <vt:lpstr>맑은 고딕</vt:lpstr>
      <vt:lpstr>Calibri</vt:lpstr>
      <vt:lpstr>Arvo</vt:lpstr>
      <vt:lpstr>Roboto Condensed Light</vt:lpstr>
      <vt:lpstr>Times New Roman</vt:lpstr>
      <vt:lpstr>Salerio template</vt:lpstr>
      <vt:lpstr>Изменения  Федерального закона от 05.04.2013 № 44-ФЗ «О контрактной системе в сфере закупок товаров, работ, услуг для обеспечения государственных и муниципальных нужд»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Чернышова Наталья Ивановна</cp:lastModifiedBy>
  <cp:revision>340</cp:revision>
  <cp:lastPrinted>2020-08-12T11:25:31Z</cp:lastPrinted>
  <dcterms:modified xsi:type="dcterms:W3CDTF">2020-09-16T10:05:05Z</dcterms:modified>
</cp:coreProperties>
</file>