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887" r:id="rId2"/>
  </p:sldMasterIdLst>
  <p:notesMasterIdLst>
    <p:notesMasterId r:id="rId22"/>
  </p:notesMasterIdLst>
  <p:handoutMasterIdLst>
    <p:handoutMasterId r:id="rId23"/>
  </p:handoutMasterIdLst>
  <p:sldIdLst>
    <p:sldId id="495" r:id="rId3"/>
    <p:sldId id="575" r:id="rId4"/>
    <p:sldId id="604" r:id="rId5"/>
    <p:sldId id="602" r:id="rId6"/>
    <p:sldId id="605" r:id="rId7"/>
    <p:sldId id="606" r:id="rId8"/>
    <p:sldId id="607" r:id="rId9"/>
    <p:sldId id="608" r:id="rId10"/>
    <p:sldId id="609" r:id="rId11"/>
    <p:sldId id="617" r:id="rId12"/>
    <p:sldId id="611" r:id="rId13"/>
    <p:sldId id="612" r:id="rId14"/>
    <p:sldId id="613" r:id="rId15"/>
    <p:sldId id="614" r:id="rId16"/>
    <p:sldId id="616" r:id="rId17"/>
    <p:sldId id="618" r:id="rId18"/>
    <p:sldId id="619" r:id="rId19"/>
    <p:sldId id="620" r:id="rId20"/>
    <p:sldId id="569" r:id="rId21"/>
  </p:sldIdLst>
  <p:sldSz cx="9144000" cy="6858000" type="screen4x3"/>
  <p:notesSz cx="6718300" cy="98552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687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37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63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51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4386" algn="l" defTabSz="91375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1264" algn="l" defTabSz="91375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8142" algn="l" defTabSz="91375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5018" algn="l" defTabSz="91375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7D"/>
    <a:srgbClr val="87C6CB"/>
    <a:srgbClr val="E2591C"/>
    <a:srgbClr val="85CBFF"/>
    <a:srgbClr val="2A53A6"/>
    <a:srgbClr val="31456D"/>
    <a:srgbClr val="FEBF40"/>
    <a:srgbClr val="8FA4CB"/>
    <a:srgbClr val="8199C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7" autoAdjust="0"/>
    <p:restoredTop sz="99424" autoAdjust="0"/>
  </p:normalViewPr>
  <p:slideViewPr>
    <p:cSldViewPr>
      <p:cViewPr>
        <p:scale>
          <a:sx n="124" d="100"/>
          <a:sy n="124" d="100"/>
        </p:scale>
        <p:origin x="-498" y="12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1477" cy="492682"/>
          </a:xfrm>
          <a:prstGeom prst="rect">
            <a:avLst/>
          </a:prstGeom>
        </p:spPr>
        <p:txBody>
          <a:bodyPr vert="horz" lIns="90804" tIns="45402" rIns="90804" bIns="4540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05226" y="2"/>
            <a:ext cx="2911477" cy="492682"/>
          </a:xfrm>
          <a:prstGeom prst="rect">
            <a:avLst/>
          </a:prstGeom>
        </p:spPr>
        <p:txBody>
          <a:bodyPr vert="horz" lIns="90804" tIns="45402" rIns="90804" bIns="45402" rtlCol="0"/>
          <a:lstStyle>
            <a:lvl1pPr algn="r">
              <a:defRPr sz="1200"/>
            </a:lvl1pPr>
          </a:lstStyle>
          <a:p>
            <a:fld id="{EC36BF3D-54BD-4E01-AFE7-100336D179F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60935"/>
            <a:ext cx="2911477" cy="492681"/>
          </a:xfrm>
          <a:prstGeom prst="rect">
            <a:avLst/>
          </a:prstGeom>
        </p:spPr>
        <p:txBody>
          <a:bodyPr vert="horz" lIns="90804" tIns="45402" rIns="90804" bIns="4540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05226" y="9360935"/>
            <a:ext cx="2911477" cy="492681"/>
          </a:xfrm>
          <a:prstGeom prst="rect">
            <a:avLst/>
          </a:prstGeom>
        </p:spPr>
        <p:txBody>
          <a:bodyPr vert="horz" lIns="90804" tIns="45402" rIns="90804" bIns="45402" rtlCol="0" anchor="b"/>
          <a:lstStyle>
            <a:lvl1pPr algn="r">
              <a:defRPr sz="1200"/>
            </a:lvl1pPr>
          </a:lstStyle>
          <a:p>
            <a:fld id="{99CE5AD6-C143-4F56-A39C-258B73244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571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11477" cy="492682"/>
          </a:xfrm>
          <a:prstGeom prst="rect">
            <a:avLst/>
          </a:prstGeom>
        </p:spPr>
        <p:txBody>
          <a:bodyPr vert="horz" lIns="90804" tIns="45402" rIns="90804" bIns="4540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226" y="2"/>
            <a:ext cx="2911477" cy="492682"/>
          </a:xfrm>
          <a:prstGeom prst="rect">
            <a:avLst/>
          </a:prstGeom>
        </p:spPr>
        <p:txBody>
          <a:bodyPr vert="horz" lIns="90804" tIns="45402" rIns="90804" bIns="4540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3807EB-7E0E-4316-9972-3A51DDF53979}" type="datetimeFigureOut">
              <a:rPr lang="ru-RU"/>
              <a:pPr>
                <a:defRPr/>
              </a:pPr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36600"/>
            <a:ext cx="4930775" cy="3697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04" tIns="45402" rIns="90804" bIns="4540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512" y="4681261"/>
            <a:ext cx="5375280" cy="4434127"/>
          </a:xfrm>
          <a:prstGeom prst="rect">
            <a:avLst/>
          </a:prstGeom>
        </p:spPr>
        <p:txBody>
          <a:bodyPr vert="horz" lIns="90804" tIns="45402" rIns="90804" bIns="4540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0935"/>
            <a:ext cx="2911477" cy="492681"/>
          </a:xfrm>
          <a:prstGeom prst="rect">
            <a:avLst/>
          </a:prstGeom>
        </p:spPr>
        <p:txBody>
          <a:bodyPr vert="horz" lIns="90804" tIns="45402" rIns="90804" bIns="4540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226" y="9360935"/>
            <a:ext cx="2911477" cy="492681"/>
          </a:xfrm>
          <a:prstGeom prst="rect">
            <a:avLst/>
          </a:prstGeom>
        </p:spPr>
        <p:txBody>
          <a:bodyPr vert="horz" lIns="90804" tIns="45402" rIns="90804" bIns="4540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87DA77-9F0F-444D-8CD9-6925CB857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961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5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51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386" algn="l" defTabSz="9137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264" algn="l" defTabSz="9137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142" algn="l" defTabSz="9137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018" algn="l" defTabSz="9137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Существуют комплексные проблемы, которые накопились у ФНС за последние 10 лет, они не решаются за счет «точечных» решений и требуют комплексной модернизации. Мы выработали концепцию модернизации и выделили 4 основных компонента модернизации.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Цели проекта модернизации:</a:t>
            </a:r>
          </a:p>
          <a:p>
            <a:pPr marL="458705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Оптимизация и снижение трудоемкости выполнения бизнес-процессов</a:t>
            </a:r>
            <a:r>
              <a:rPr lang="ru-RU" dirty="0" smtClean="0"/>
              <a:t> (нагрузки на  рядовых сотрудников ИФНС) за счет повышения уровня автоматизации деловых процессов и выделения специализированных подразделений по отдельным процедурам обработки и подготовки информации. Мы планируем значительную часть налоговых процедур перевести в режим </a:t>
            </a:r>
            <a:r>
              <a:rPr lang="ru-RU" b="1" dirty="0" smtClean="0"/>
              <a:t>налогового автомата</a:t>
            </a:r>
            <a:r>
              <a:rPr lang="ru-RU" dirty="0" smtClean="0"/>
              <a:t>, т.е. возложить их выполнение на ИС без участия человека - по заранее определенным алгоритмам. Это так же позволит компенсировать сокращение численности.</a:t>
            </a:r>
            <a:endParaRPr lang="ru-RU" sz="1100" dirty="0"/>
          </a:p>
          <a:p>
            <a:pPr marL="458705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Повышение открытости налоговых органов</a:t>
            </a:r>
            <a:r>
              <a:rPr lang="ru-RU" dirty="0" smtClean="0"/>
              <a:t> за счет значительного расширения состава электронных услуг при взаимодействии с НП, создания единого </a:t>
            </a:r>
            <a:r>
              <a:rPr lang="ru-RU" dirty="0" err="1" smtClean="0"/>
              <a:t>контакт-центра</a:t>
            </a:r>
            <a:r>
              <a:rPr lang="ru-RU" dirty="0" smtClean="0"/>
              <a:t> для круглосуточного информационного обслуживания. Мы хотим практически полностью исключить очное взаимодействие налогового органа и налогоплательщика за счет реализации этих процедур в виде значимого электронного документооборота (включая не только сдачу НБО, но и сверку, проведение зачетов и возвратов, уточнение платежей, получение документов со стороны ФНС и т.п.). Это в свою очередь так же приведет к снижению нагрузки на офисы приема ФНС, снизит очереди.</a:t>
            </a:r>
            <a:endParaRPr lang="ru-RU" sz="1100" dirty="0"/>
          </a:p>
          <a:p>
            <a:pPr marL="458705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Комплексное использование накопленной в ФНС информации </a:t>
            </a:r>
            <a:r>
              <a:rPr lang="ru-RU" dirty="0" smtClean="0"/>
              <a:t>путем создания механизмов ее интеграции,  анализа и выявления зависимостей, важных для налогового администрирования и  проведения контрольной работы, повышения доступности для рядовых сотрудников  в пределах их компетенции </a:t>
            </a:r>
            <a:endParaRPr lang="ru-RU" sz="1100" dirty="0"/>
          </a:p>
          <a:p>
            <a:pPr marL="458705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Повышение уровня внутреннего контроля над деятельностью налоговых органов</a:t>
            </a:r>
            <a:r>
              <a:rPr lang="ru-RU" dirty="0" smtClean="0"/>
              <a:t> в первую очередь – это контроль над соблюдением регламентных сроков и процедур налогового администрирования – здесь нам так же во многом поможет «налоговый автомат». Второе - это формирование индикативных показателей, характеризующих эффективность деятельности ФНС как системы (производства).</a:t>
            </a:r>
            <a:endParaRPr lang="ru-RU" sz="11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1733304-22F6-422A-AC43-B583B4122DB0}" type="slidenum">
              <a:rPr lang="ru-RU" altLang="ru-RU" smtClean="0">
                <a:solidFill>
                  <a:srgbClr val="000000"/>
                </a:solidFill>
              </a:rPr>
              <a:pPr/>
              <a:t>19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778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943100" y="620719"/>
            <a:ext cx="72009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76" tIns="45688" rIns="91376" bIns="45688" anchor="ctr"/>
          <a:lstStyle/>
          <a:p>
            <a:pPr algn="ctr">
              <a:defRPr/>
            </a:pPr>
            <a:r>
              <a:rPr lang="ru-RU">
                <a:solidFill>
                  <a:srgbClr val="22388F"/>
                </a:solidFill>
                <a:latin typeface="Impact" pitchFamily="34" charset="0"/>
              </a:rPr>
              <a:t>Ф е д е р а л ь н а я   н а л о г о в а я   с л у ж б а   Р Ф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ln/>
          <a:effectLst>
            <a:outerShdw dist="17961" dir="2700000" algn="ctr" rotWithShape="0">
              <a:schemeClr val="bg1"/>
            </a:outerShdw>
          </a:effectLst>
        </p:spPr>
        <p:txBody>
          <a:bodyPr wrap="square"/>
          <a:lstStyle>
            <a:lvl1pPr>
              <a:defRPr sz="3200" smtClean="0">
                <a:solidFill>
                  <a:srgbClr val="22388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87571" y="3886204"/>
            <a:ext cx="4968875" cy="1752600"/>
          </a:xfrm>
          <a:noFill/>
          <a:ln>
            <a:noFill/>
          </a:ln>
        </p:spPr>
        <p:txBody>
          <a:bodyPr/>
          <a:lstStyle>
            <a:lvl1pPr marL="0" indent="0" algn="ctr">
              <a:buFont typeface="Arial" charset="0"/>
              <a:buNone/>
              <a:defRPr smtClean="0">
                <a:solidFill>
                  <a:srgbClr val="22388F"/>
                </a:solidFill>
                <a:effectLst/>
              </a:defRPr>
            </a:lvl1pPr>
          </a:lstStyle>
          <a:p>
            <a:r>
              <a:rPr lang="ru-RU" smtClean="0"/>
              <a:t>Образец подзаголовка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AC5E1-A9E5-4A49-B5F8-C96FAB062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72300" y="6"/>
            <a:ext cx="2171700" cy="65246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"/>
            <a:ext cx="6362700" cy="65246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BA3CC-E1AD-46E3-83D0-710142DCCB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6"/>
            <a:ext cx="8686800" cy="6524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F79E1-B26F-46B7-9576-D043053D5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476383" y="3"/>
            <a:ext cx="76676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84316"/>
            <a:ext cx="4038600" cy="2443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484316"/>
            <a:ext cx="4038600" cy="2443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079882"/>
            <a:ext cx="4038600" cy="24447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079882"/>
            <a:ext cx="4038600" cy="24447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8E2B3-DC3F-4BFA-A307-B6EFA6CC8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83" y="3"/>
            <a:ext cx="76676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484313"/>
            <a:ext cx="8229600" cy="5040312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21363-45F5-4344-B947-E54BC5AC33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1283B-77EA-453D-90F0-0DE9A3FDC67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6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8" y="110843"/>
            <a:ext cx="7203506" cy="912616"/>
          </a:xfrm>
        </p:spPr>
        <p:txBody>
          <a:bodyPr/>
          <a:lstStyle>
            <a:lvl1pPr>
              <a:defRPr>
                <a:solidFill>
                  <a:srgbClr val="104E7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3088" y="1363926"/>
            <a:ext cx="8482012" cy="4818761"/>
          </a:xfrm>
        </p:spPr>
        <p:txBody>
          <a:bodyPr lIns="0" tIns="0" rIns="0" bIns="0"/>
          <a:lstStyle>
            <a:lvl1pPr marL="176182" indent="-176182">
              <a:buClr>
                <a:srgbClr val="C00000"/>
              </a:buClr>
              <a:buFont typeface="Arial" pitchFamily="34" charset="0"/>
              <a:buChar char="•"/>
              <a:defRPr sz="2800" b="1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  <a:lvl2pPr marL="360299" indent="-184118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2pPr>
            <a:lvl3pPr marL="536480" indent="-176182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3pPr>
            <a:lvl4pPr marL="720598" indent="-184118">
              <a:buClr>
                <a:srgbClr val="2685C5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4pPr>
            <a:lvl5pPr marL="896780" indent="-176182">
              <a:buClr>
                <a:srgbClr val="C00000"/>
              </a:buClr>
              <a:buFont typeface="Arial" pitchFamily="34" charset="0"/>
              <a:buChar char="•"/>
              <a:defRPr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21501" y="6323014"/>
            <a:ext cx="2133600" cy="365125"/>
          </a:xfrm>
        </p:spPr>
        <p:txBody>
          <a:bodyPr rIns="0"/>
          <a:lstStyle>
            <a:lvl1pPr>
              <a:defRPr sz="1600" i="0">
                <a:solidFill>
                  <a:srgbClr val="104E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787923A-FA6B-4370-8724-149EB7EF5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12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946A1-0E13-414A-A09A-6D17C1E5D1E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96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E7956-7B17-4804-8208-3B4B54E6AA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850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5E398-0EA1-4B5A-B203-DEA6B25616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68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F1982-E24D-4A69-A63F-368BB88AF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0A00-9E1E-4E10-9001-F9EC8EBE55A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953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B5C4A-A1F7-4100-896E-0CB50FB0B19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14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A5B5A-4F24-4AB5-8122-AE7F2FB0CB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608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FEF1-8895-4CC7-B6F2-4E2390A67A4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998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AD7FE-E437-49E7-83D3-EBCEC52BE1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6888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lIns="91424" tIns="45712" rIns="91424" bIns="45712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4B194-2108-4912-B18E-9E30AE5EED0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25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877" indent="0">
              <a:buNone/>
              <a:defRPr sz="1800"/>
            </a:lvl2pPr>
            <a:lvl3pPr marL="913755" indent="0">
              <a:buNone/>
              <a:defRPr sz="1600"/>
            </a:lvl3pPr>
            <a:lvl4pPr marL="1370632" indent="0">
              <a:buNone/>
              <a:defRPr sz="1400"/>
            </a:lvl4pPr>
            <a:lvl5pPr marL="1827510" indent="0">
              <a:buNone/>
              <a:defRPr sz="1400"/>
            </a:lvl5pPr>
            <a:lvl6pPr marL="2284386" indent="0">
              <a:buNone/>
              <a:defRPr sz="1400"/>
            </a:lvl6pPr>
            <a:lvl7pPr marL="2741264" indent="0">
              <a:buNone/>
              <a:defRPr sz="1400"/>
            </a:lvl7pPr>
            <a:lvl8pPr marL="3198142" indent="0">
              <a:buNone/>
              <a:defRPr sz="1400"/>
            </a:lvl8pPr>
            <a:lvl9pPr marL="3655018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B62FB-4BBC-4F3B-82EF-49E8566D2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19E7A-5FFA-44D0-9978-DDFCE527D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77" indent="0">
              <a:buNone/>
              <a:defRPr sz="2000" b="1"/>
            </a:lvl2pPr>
            <a:lvl3pPr marL="913755" indent="0">
              <a:buNone/>
              <a:defRPr sz="1800" b="1"/>
            </a:lvl3pPr>
            <a:lvl4pPr marL="1370632" indent="0">
              <a:buNone/>
              <a:defRPr sz="1600" b="1"/>
            </a:lvl4pPr>
            <a:lvl5pPr marL="1827510" indent="0">
              <a:buNone/>
              <a:defRPr sz="1600" b="1"/>
            </a:lvl5pPr>
            <a:lvl6pPr marL="2284386" indent="0">
              <a:buNone/>
              <a:defRPr sz="1600" b="1"/>
            </a:lvl6pPr>
            <a:lvl7pPr marL="2741264" indent="0">
              <a:buNone/>
              <a:defRPr sz="1600" b="1"/>
            </a:lvl7pPr>
            <a:lvl8pPr marL="3198142" indent="0">
              <a:buNone/>
              <a:defRPr sz="1600" b="1"/>
            </a:lvl8pPr>
            <a:lvl9pPr marL="3655018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77" indent="0">
              <a:buNone/>
              <a:defRPr sz="2000" b="1"/>
            </a:lvl2pPr>
            <a:lvl3pPr marL="913755" indent="0">
              <a:buNone/>
              <a:defRPr sz="1800" b="1"/>
            </a:lvl3pPr>
            <a:lvl4pPr marL="1370632" indent="0">
              <a:buNone/>
              <a:defRPr sz="1600" b="1"/>
            </a:lvl4pPr>
            <a:lvl5pPr marL="1827510" indent="0">
              <a:buNone/>
              <a:defRPr sz="1600" b="1"/>
            </a:lvl5pPr>
            <a:lvl6pPr marL="2284386" indent="0">
              <a:buNone/>
              <a:defRPr sz="1600" b="1"/>
            </a:lvl6pPr>
            <a:lvl7pPr marL="2741264" indent="0">
              <a:buNone/>
              <a:defRPr sz="1600" b="1"/>
            </a:lvl7pPr>
            <a:lvl8pPr marL="3198142" indent="0">
              <a:buNone/>
              <a:defRPr sz="1600" b="1"/>
            </a:lvl8pPr>
            <a:lvl9pPr marL="3655018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C0CCE-428D-4DE9-82A6-DC3494DC5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814D4-10CC-4B7A-8E77-DFEAC7249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AD65E-0DC2-4A5F-9302-C7A9BF590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73053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77" indent="0">
              <a:buNone/>
              <a:defRPr sz="1200"/>
            </a:lvl2pPr>
            <a:lvl3pPr marL="913755" indent="0">
              <a:buNone/>
              <a:defRPr sz="1000"/>
            </a:lvl3pPr>
            <a:lvl4pPr marL="1370632" indent="0">
              <a:buNone/>
              <a:defRPr sz="900"/>
            </a:lvl4pPr>
            <a:lvl5pPr marL="1827510" indent="0">
              <a:buNone/>
              <a:defRPr sz="900"/>
            </a:lvl5pPr>
            <a:lvl6pPr marL="2284386" indent="0">
              <a:buNone/>
              <a:defRPr sz="900"/>
            </a:lvl6pPr>
            <a:lvl7pPr marL="2741264" indent="0">
              <a:buNone/>
              <a:defRPr sz="900"/>
            </a:lvl7pPr>
            <a:lvl8pPr marL="3198142" indent="0">
              <a:buNone/>
              <a:defRPr sz="900"/>
            </a:lvl8pPr>
            <a:lvl9pPr marL="3655018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84155-9129-42E7-914D-98A8597C8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77" indent="0">
              <a:buNone/>
              <a:defRPr sz="2800"/>
            </a:lvl2pPr>
            <a:lvl3pPr marL="913755" indent="0">
              <a:buNone/>
              <a:defRPr sz="2400"/>
            </a:lvl3pPr>
            <a:lvl4pPr marL="1370632" indent="0">
              <a:buNone/>
              <a:defRPr sz="2000"/>
            </a:lvl4pPr>
            <a:lvl5pPr marL="1827510" indent="0">
              <a:buNone/>
              <a:defRPr sz="2000"/>
            </a:lvl5pPr>
            <a:lvl6pPr marL="2284386" indent="0">
              <a:buNone/>
              <a:defRPr sz="2000"/>
            </a:lvl6pPr>
            <a:lvl7pPr marL="2741264" indent="0">
              <a:buNone/>
              <a:defRPr sz="2000"/>
            </a:lvl7pPr>
            <a:lvl8pPr marL="3198142" indent="0">
              <a:buNone/>
              <a:defRPr sz="2000"/>
            </a:lvl8pPr>
            <a:lvl9pPr marL="3655018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6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6877" indent="0">
              <a:buNone/>
              <a:defRPr sz="1200"/>
            </a:lvl2pPr>
            <a:lvl3pPr marL="913755" indent="0">
              <a:buNone/>
              <a:defRPr sz="1000"/>
            </a:lvl3pPr>
            <a:lvl4pPr marL="1370632" indent="0">
              <a:buNone/>
              <a:defRPr sz="900"/>
            </a:lvl4pPr>
            <a:lvl5pPr marL="1827510" indent="0">
              <a:buNone/>
              <a:defRPr sz="900"/>
            </a:lvl5pPr>
            <a:lvl6pPr marL="2284386" indent="0">
              <a:buNone/>
              <a:defRPr sz="900"/>
            </a:lvl6pPr>
            <a:lvl7pPr marL="2741264" indent="0">
              <a:buNone/>
              <a:defRPr sz="900"/>
            </a:lvl7pPr>
            <a:lvl8pPr marL="3198142" indent="0">
              <a:buNone/>
              <a:defRPr sz="900"/>
            </a:lvl8pPr>
            <a:lvl9pPr marL="3655018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B302C-E47B-487B-95FA-C2E3DB455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 l="-2000"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42989" y="5"/>
            <a:ext cx="8101012" cy="11255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rgbClr val="34485F"/>
            </a:outerShdw>
          </a:effectLst>
        </p:spPr>
        <p:txBody>
          <a:bodyPr vert="horz" wrap="none" lIns="91376" tIns="45688" rIns="91376" bIns="456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9" y="1484313"/>
            <a:ext cx="8207375" cy="5040312"/>
          </a:xfrm>
          <a:prstGeom prst="rect">
            <a:avLst/>
          </a:prstGeom>
          <a:solidFill>
            <a:srgbClr val="E9EEF5">
              <a:alpha val="50195"/>
            </a:srgbClr>
          </a:solidFill>
          <a:ln w="57150" cmpd="thinThick" algn="ctr">
            <a:solidFill>
              <a:srgbClr val="FFFFFF">
                <a:alpha val="50195"/>
              </a:srgbClr>
            </a:solidFill>
            <a:miter lim="800000"/>
            <a:headEnd/>
            <a:tailEnd/>
          </a:ln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8" y="6561146"/>
            <a:ext cx="827087" cy="296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1C3F54"/>
                </a:solidFill>
                <a:latin typeface="+mn-lt"/>
              </a:defRPr>
            </a:lvl1pPr>
          </a:lstStyle>
          <a:p>
            <a:pPr>
              <a:defRPr/>
            </a:pPr>
            <a:fld id="{522F3ED5-7098-4B7C-8A62-5581F02D4B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3" y="6561146"/>
            <a:ext cx="28956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22388F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</p:sldLayoutIdLst>
  <p:transition spd="med">
    <p:split orient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5pPr>
      <a:lvl6pPr marL="456877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1C3F54"/>
          </a:solidFill>
          <a:latin typeface="Impact" pitchFamily="34" charset="0"/>
        </a:defRPr>
      </a:lvl6pPr>
      <a:lvl7pPr marL="913755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1C3F54"/>
          </a:solidFill>
          <a:latin typeface="Impact" pitchFamily="34" charset="0"/>
        </a:defRPr>
      </a:lvl7pPr>
      <a:lvl8pPr marL="1370632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1C3F54"/>
          </a:solidFill>
          <a:latin typeface="Impact" pitchFamily="34" charset="0"/>
        </a:defRPr>
      </a:lvl8pPr>
      <a:lvl9pPr marL="182751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1C3F54"/>
          </a:solidFill>
          <a:latin typeface="Impact" pitchFamily="34" charset="0"/>
        </a:defRPr>
      </a:lvl9pPr>
    </p:titleStyle>
    <p:bodyStyle>
      <a:lvl1pPr marL="268099" indent="-268099" algn="l" rtl="0" eaLnBrk="0" fontAlgn="base" hangingPunct="0">
        <a:spcBef>
          <a:spcPct val="0"/>
        </a:spcBef>
        <a:spcAft>
          <a:spcPct val="40000"/>
        </a:spcAft>
        <a:buClr>
          <a:srgbClr val="BE1002"/>
        </a:buClr>
        <a:buSzPct val="80000"/>
        <a:buFont typeface="Arial" charset="0"/>
        <a:buChar char="●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20217" indent="-272856" algn="l" rtl="0" eaLnBrk="0" fontAlgn="base" hangingPunct="0">
        <a:spcBef>
          <a:spcPct val="0"/>
        </a:spcBef>
        <a:spcAft>
          <a:spcPct val="40000"/>
        </a:spcAft>
        <a:buClr>
          <a:srgbClr val="BE1002"/>
        </a:buClr>
        <a:buSzPct val="80000"/>
        <a:buFont typeface="Arial" charset="0"/>
        <a:buChar char="●"/>
        <a:defRPr sz="2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62817" indent="-263339" algn="l" rtl="0" eaLnBrk="0" fontAlgn="base" hangingPunct="0">
        <a:spcBef>
          <a:spcPct val="0"/>
        </a:spcBef>
        <a:spcAft>
          <a:spcPct val="40000"/>
        </a:spcAft>
        <a:buClr>
          <a:srgbClr val="BE1002"/>
        </a:buClr>
        <a:buSzPct val="80000"/>
        <a:buFont typeface="Arial" charset="0"/>
        <a:buChar char="●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521339" indent="-179260" algn="l" rtl="0" eaLnBrk="0" fontAlgn="base" hangingPunct="0">
        <a:spcBef>
          <a:spcPct val="0"/>
        </a:spcBef>
        <a:spcAft>
          <a:spcPct val="40000"/>
        </a:spcAft>
        <a:buClr>
          <a:srgbClr val="BE1002"/>
        </a:buClr>
        <a:buSzPct val="80000"/>
        <a:buFont typeface="Arial" charset="0"/>
        <a:buChar char="●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1873515" indent="-172916" algn="l" rtl="0" eaLnBrk="0" fontAlgn="base" hangingPunct="0">
        <a:spcBef>
          <a:spcPct val="0"/>
        </a:spcBef>
        <a:spcAft>
          <a:spcPct val="40000"/>
        </a:spcAft>
        <a:buClr>
          <a:srgbClr val="BE1002"/>
        </a:buClr>
        <a:buSzPct val="80000"/>
        <a:buFont typeface="Arial" charset="0"/>
        <a:buChar char="●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330393" indent="-172916" algn="l" rtl="0" eaLnBrk="1" fontAlgn="base" hangingPunct="1">
        <a:spcBef>
          <a:spcPct val="0"/>
        </a:spcBef>
        <a:spcAft>
          <a:spcPct val="40000"/>
        </a:spcAft>
        <a:buClr>
          <a:srgbClr val="AC1D2F"/>
        </a:buClr>
        <a:buSzPct val="80000"/>
        <a:buFont typeface="Arial" pitchFamily="34" charset="0"/>
        <a:buChar char="●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787270" indent="-172916" algn="l" rtl="0" eaLnBrk="1" fontAlgn="base" hangingPunct="1">
        <a:spcBef>
          <a:spcPct val="0"/>
        </a:spcBef>
        <a:spcAft>
          <a:spcPct val="40000"/>
        </a:spcAft>
        <a:buClr>
          <a:srgbClr val="AC1D2F"/>
        </a:buClr>
        <a:buSzPct val="80000"/>
        <a:buFont typeface="Arial" pitchFamily="34" charset="0"/>
        <a:buChar char="●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244147" indent="-172916" algn="l" rtl="0" eaLnBrk="1" fontAlgn="base" hangingPunct="1">
        <a:spcBef>
          <a:spcPct val="0"/>
        </a:spcBef>
        <a:spcAft>
          <a:spcPct val="40000"/>
        </a:spcAft>
        <a:buClr>
          <a:srgbClr val="AC1D2F"/>
        </a:buClr>
        <a:buSzPct val="80000"/>
        <a:buFont typeface="Arial" pitchFamily="34" charset="0"/>
        <a:buChar char="●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701026" indent="-172916" algn="l" rtl="0" eaLnBrk="1" fontAlgn="base" hangingPunct="1">
        <a:spcBef>
          <a:spcPct val="0"/>
        </a:spcBef>
        <a:spcAft>
          <a:spcPct val="40000"/>
        </a:spcAft>
        <a:buClr>
          <a:srgbClr val="AC1D2F"/>
        </a:buClr>
        <a:buSzPct val="80000"/>
        <a:buFont typeface="Arial" pitchFamily="34" charset="0"/>
        <a:buChar char="●"/>
        <a:defRPr sz="16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77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55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32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10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386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264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142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018" algn="l" defTabSz="9137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573089" y="111126"/>
            <a:ext cx="8113712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2" rIns="0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63664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C597CE-27F4-4EDB-8B5C-3503FE57533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7" name="Рисунок 6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91476" y="111125"/>
            <a:ext cx="1052513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573089" y="1108076"/>
            <a:ext cx="7418387" cy="55563"/>
          </a:xfrm>
          <a:prstGeom prst="rect">
            <a:avLst/>
          </a:prstGeom>
          <a:solidFill>
            <a:srgbClr val="2685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3079" name="Объект 3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689726"/>
            <a:ext cx="9144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58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5pPr>
      <a:lvl6pPr marL="45711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2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358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477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839" indent="-34283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9" indent="-2857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8" indent="-2285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8" indent="-2285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7" indent="-2285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/>
          <a:lstStyle/>
          <a:p>
            <a:pPr algn="ctr"/>
            <a:r>
              <a:rPr lang="ru-RU" sz="3600" dirty="0" smtClean="0"/>
              <a:t>Уведомление о КИК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06916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10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контроля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Лицо может </a:t>
            </a:r>
            <a:r>
              <a:rPr lang="ru-RU" dirty="0"/>
              <a:t>влиять на решения, принимаемые </a:t>
            </a:r>
            <a:r>
              <a:rPr lang="ru-RU" dirty="0" smtClean="0"/>
              <a:t>в </a:t>
            </a:r>
            <a:r>
              <a:rPr lang="ru-RU" dirty="0"/>
              <a:t>части распределения </a:t>
            </a:r>
            <a:r>
              <a:rPr lang="ru-RU" dirty="0" smtClean="0"/>
              <a:t>прибыли КИК в силу прямого или косвенного участия в такой организации, участия в договоре (соглашении), предметом которого является управление этой организацией, или иных особенностей отношений между лицом и этой организацией и (или) иными лицами</a:t>
            </a:r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Контроль над организацией осуществляется в своих интересах или в интересах своего супруга или несовершеннолетних детей</a:t>
            </a:r>
            <a:endParaRPr lang="ru-RU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36024909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11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63563" y="596900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95536" y="1598981"/>
            <a:ext cx="7704856" cy="251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33" tIns="40067" rIns="80133" bIns="40067">
            <a:spAutoFit/>
          </a:bodyPr>
          <a:lstStyle/>
          <a:p>
            <a:pPr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3600" b="1" dirty="0" smtClean="0">
                <a:latin typeface="+mn-lt"/>
              </a:rPr>
              <a:t>Признание </a:t>
            </a:r>
            <a:r>
              <a:rPr lang="ru-RU" altLang="ru-RU" sz="3600" b="1" dirty="0">
                <a:latin typeface="+mn-lt"/>
              </a:rPr>
              <a:t>налогоплательщика контролирующим лицом КИК, являющейся </a:t>
            </a:r>
            <a:r>
              <a:rPr lang="ru-RU" altLang="ru-RU" sz="3600" b="1" dirty="0" smtClean="0">
                <a:latin typeface="+mn-lt"/>
              </a:rPr>
              <a:t>ИС </a:t>
            </a:r>
            <a:endParaRPr lang="ru-RU" altLang="ru-RU" sz="3600" b="1" dirty="0">
              <a:latin typeface="+mn-lt"/>
            </a:endParaRPr>
          </a:p>
          <a:p>
            <a:pPr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3600" dirty="0" smtClean="0">
              <a:latin typeface="+mn-lt"/>
            </a:endParaRPr>
          </a:p>
          <a:p>
            <a:pPr defTabSz="913593" fontAlgn="auto"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8586586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404225" y="6165850"/>
            <a:ext cx="503238" cy="382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3285F4-BD46-46EE-BF5F-CA8B7FBC5393}" type="slidenum">
              <a:rPr lang="ru-RU" altLang="ru-RU" sz="1800">
                <a:solidFill>
                  <a:srgbClr val="FFFFFF"/>
                </a:solidFill>
              </a:rPr>
              <a:pPr/>
              <a:t>12</a:t>
            </a:fld>
            <a:endParaRPr lang="ru-RU" altLang="ru-RU" sz="1800">
              <a:solidFill>
                <a:srgbClr val="FFFFFF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39750" y="524793"/>
            <a:ext cx="8329613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defTabSz="1042988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500" b="1" kern="0" dirty="0" smtClean="0">
                <a:solidFill>
                  <a:srgbClr val="1F497D"/>
                </a:solidFill>
              </a:rPr>
              <a:t> </a:t>
            </a: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учреждения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356100" y="1598613"/>
            <a:ext cx="37449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33" tIns="40067" rIns="80133" bIns="40067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/>
          </a:p>
          <a:p>
            <a:pPr marL="285750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>
              <a:latin typeface="+mn-lt"/>
            </a:endParaRPr>
          </a:p>
          <a:p>
            <a:pPr marL="285750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+mn-lt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395288" y="1598613"/>
            <a:ext cx="770572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33" tIns="40067" rIns="80133" bIns="40067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/>
          </a:p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</a:t>
            </a:r>
            <a:endParaRPr lang="en-US" sz="14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613" y="4437063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solidFill>
                  <a:schemeClr val="tx1"/>
                </a:solidFill>
              </a:rPr>
              <a:t>Субхолдинг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79613" y="5589588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Операционная компания</a:t>
            </a:r>
          </a:p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1" name="Прямая соединительная линия 10"/>
          <p:cNvCxnSpPr>
            <a:endCxn id="10" idx="0"/>
          </p:cNvCxnSpPr>
          <p:nvPr/>
        </p:nvCxnSpPr>
        <p:spPr>
          <a:xfrm>
            <a:off x="2916238" y="5084763"/>
            <a:ext cx="0" cy="5048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47813" y="5300663"/>
            <a:ext cx="25923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4" name="Прямоугольник 14"/>
          <p:cNvSpPr>
            <a:spLocks noChangeArrowheads="1"/>
          </p:cNvSpPr>
          <p:nvPr/>
        </p:nvSpPr>
        <p:spPr bwMode="auto">
          <a:xfrm>
            <a:off x="1308100" y="5302250"/>
            <a:ext cx="527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 i="1"/>
              <a:t>Россия</a:t>
            </a:r>
          </a:p>
        </p:txBody>
      </p:sp>
      <p:sp>
        <p:nvSpPr>
          <p:cNvPr id="21515" name="Прямоугольник 40"/>
          <p:cNvSpPr>
            <a:spLocks noChangeArrowheads="1"/>
          </p:cNvSpPr>
          <p:nvPr/>
        </p:nvSpPr>
        <p:spPr bwMode="auto">
          <a:xfrm>
            <a:off x="4284663" y="3173413"/>
            <a:ext cx="25193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  </a:t>
            </a:r>
          </a:p>
        </p:txBody>
      </p:sp>
      <p:sp>
        <p:nvSpPr>
          <p:cNvPr id="21516" name="Прямоугольник 42"/>
          <p:cNvSpPr>
            <a:spLocks noChangeArrowheads="1"/>
          </p:cNvSpPr>
          <p:nvPr/>
        </p:nvSpPr>
        <p:spPr bwMode="auto">
          <a:xfrm>
            <a:off x="900113" y="5086350"/>
            <a:ext cx="14398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 i="1"/>
              <a:t>Зарубежные  юрисдикции</a:t>
            </a:r>
          </a:p>
        </p:txBody>
      </p:sp>
      <p:sp>
        <p:nvSpPr>
          <p:cNvPr id="21517" name="Прямоугольник 48"/>
          <p:cNvSpPr>
            <a:spLocks noChangeArrowheads="1"/>
          </p:cNvSpPr>
          <p:nvPr/>
        </p:nvSpPr>
        <p:spPr bwMode="auto">
          <a:xfrm>
            <a:off x="2484438" y="4221163"/>
            <a:ext cx="5032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100%</a:t>
            </a:r>
          </a:p>
        </p:txBody>
      </p:sp>
      <p:sp>
        <p:nvSpPr>
          <p:cNvPr id="21518" name="Прямоугольник 49"/>
          <p:cNvSpPr>
            <a:spLocks noChangeArrowheads="1"/>
          </p:cNvSpPr>
          <p:nvPr/>
        </p:nvSpPr>
        <p:spPr bwMode="auto">
          <a:xfrm>
            <a:off x="2484438" y="5086350"/>
            <a:ext cx="5032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100%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979613" y="3573463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Холдинг </a:t>
            </a:r>
          </a:p>
        </p:txBody>
      </p:sp>
      <p:cxnSp>
        <p:nvCxnSpPr>
          <p:cNvPr id="40" name="Прямая соединительная линия 39"/>
          <p:cNvCxnSpPr>
            <a:stCxn id="29" idx="2"/>
            <a:endCxn id="9" idx="0"/>
          </p:cNvCxnSpPr>
          <p:nvPr/>
        </p:nvCxnSpPr>
        <p:spPr>
          <a:xfrm>
            <a:off x="2916238" y="4221163"/>
            <a:ext cx="0" cy="2159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>
            <a:off x="2116138" y="2443163"/>
            <a:ext cx="159226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Траст</a:t>
            </a:r>
          </a:p>
        </p:txBody>
      </p:sp>
      <p:pic>
        <p:nvPicPr>
          <p:cNvPr id="2152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84313"/>
            <a:ext cx="273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" name="Прямая соединительная линия 50"/>
          <p:cNvCxnSpPr/>
          <p:nvPr/>
        </p:nvCxnSpPr>
        <p:spPr>
          <a:xfrm>
            <a:off x="2916238" y="3357563"/>
            <a:ext cx="0" cy="2159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21526" idx="2"/>
          </p:cNvCxnSpPr>
          <p:nvPr/>
        </p:nvCxnSpPr>
        <p:spPr>
          <a:xfrm>
            <a:off x="2916238" y="2347913"/>
            <a:ext cx="0" cy="73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5" name="Прямоугольник 2"/>
          <p:cNvSpPr>
            <a:spLocks noChangeArrowheads="1"/>
          </p:cNvSpPr>
          <p:nvPr/>
        </p:nvSpPr>
        <p:spPr bwMode="auto">
          <a:xfrm>
            <a:off x="4286250" y="1327150"/>
            <a:ext cx="393065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sz="1100" dirty="0" smtClean="0"/>
              <a:t>Учредитель</a:t>
            </a:r>
            <a:r>
              <a:rPr lang="en-US" altLang="ru-RU" sz="1100" dirty="0" smtClean="0"/>
              <a:t> (</a:t>
            </a:r>
            <a:r>
              <a:rPr lang="ru-RU" altLang="ru-RU" sz="1100" dirty="0" smtClean="0"/>
              <a:t>основатель) имеет право или сохраняет за собой право получить любое из нижеуказанных прав в соответствии с личным законом и (или) учредительными документами (пункт 10 статьи 25.13 НК РФ)</a:t>
            </a:r>
            <a:r>
              <a:rPr lang="en-US" altLang="ru-RU" sz="1100" dirty="0" smtClean="0"/>
              <a:t>: </a:t>
            </a:r>
          </a:p>
          <a:p>
            <a:pPr lvl="1">
              <a:defRPr/>
            </a:pPr>
            <a:r>
              <a:rPr lang="ru-RU" altLang="ru-RU" sz="1100" dirty="0" smtClean="0"/>
              <a:t>1) получать (требовать получения) прямо или косвенно прибыль (доход) ИС полностью или частично, </a:t>
            </a:r>
            <a:r>
              <a:rPr lang="ru-RU" altLang="ru-RU" sz="1100" b="1" dirty="0" smtClean="0"/>
              <a:t>ИЛИ</a:t>
            </a:r>
          </a:p>
          <a:p>
            <a:pPr lvl="1">
              <a:defRPr/>
            </a:pPr>
            <a:r>
              <a:rPr lang="ru-RU" altLang="ru-RU" sz="1100" dirty="0" smtClean="0"/>
              <a:t>2) вправе распоряжаться прибылью (доходом) ИС или ее частью, </a:t>
            </a:r>
            <a:r>
              <a:rPr lang="ru-RU" altLang="ru-RU" sz="1100" b="1" dirty="0" smtClean="0"/>
              <a:t>ИЛИ</a:t>
            </a:r>
          </a:p>
          <a:p>
            <a:pPr lvl="1">
              <a:defRPr/>
            </a:pPr>
            <a:r>
              <a:rPr lang="ru-RU" altLang="ru-RU" sz="1100" dirty="0" smtClean="0"/>
              <a:t>3) такое лицо сохранило за собой права на имущество, переданное этой ИС, на протяжении всего периода существования ИС, а также в случае прекращения ИС, </a:t>
            </a:r>
            <a:r>
              <a:rPr lang="ru-RU" altLang="ru-RU" sz="1100" b="1" dirty="0" smtClean="0"/>
              <a:t>ИЛИ</a:t>
            </a:r>
          </a:p>
          <a:p>
            <a:pPr lvl="1">
              <a:defRPr/>
            </a:pPr>
            <a:r>
              <a:rPr lang="ru-RU" altLang="ru-RU" sz="1100" dirty="0" smtClean="0"/>
              <a:t>4) такое лицо осуществляет контроль над ИС.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sz="1100" dirty="0" smtClean="0"/>
              <a:t>Осуществлением контроля над ИС признается оказание или возможность оказывать определяющее влияние на решения, принимаемые лицом, осуществляющим управление активами такой структуры, в отношении распределения полученной прибыли (дохода) после налогообложения в соответствии с личным законом или учредительными документами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altLang="ru-RU" sz="1100" dirty="0" smtClean="0"/>
              <a:t>Аналогичный порядок определения КЛ применяется в отношении ЮЛ, для которых не предусмотрено участие в капитале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altLang="ru-RU" sz="1100" dirty="0" smtClean="0"/>
          </a:p>
          <a:p>
            <a:pPr marL="0" indent="0">
              <a:defRPr/>
            </a:pPr>
            <a:r>
              <a:rPr lang="ru-RU" altLang="ru-RU" sz="1100" i="1" dirty="0" smtClean="0"/>
              <a:t>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ru-RU" altLang="ru-RU" sz="1100" dirty="0" smtClean="0"/>
          </a:p>
        </p:txBody>
      </p:sp>
      <p:sp>
        <p:nvSpPr>
          <p:cNvPr id="21526" name="Прямоугольник 25"/>
          <p:cNvSpPr>
            <a:spLocks noChangeArrowheads="1"/>
          </p:cNvSpPr>
          <p:nvPr/>
        </p:nvSpPr>
        <p:spPr bwMode="auto">
          <a:xfrm>
            <a:off x="2484438" y="2133600"/>
            <a:ext cx="863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Учредитель</a:t>
            </a:r>
          </a:p>
        </p:txBody>
      </p:sp>
    </p:spTree>
    <p:extLst>
      <p:ext uri="{BB962C8B-B14F-4D97-AF65-F5344CB8AC3E}">
        <p14:creationId xmlns:p14="http://schemas.microsoft.com/office/powerpoint/2010/main" val="26856662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404225" y="6165850"/>
            <a:ext cx="503238" cy="382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CC78E200-FB74-4EA5-BA17-806FC2410717}" type="slidenum">
              <a:rPr lang="ru-RU" altLang="ru-RU" sz="1800">
                <a:solidFill>
                  <a:srgbClr val="FFFFFF"/>
                </a:solidFill>
              </a:rPr>
              <a:pPr algn="ctr"/>
              <a:t>13</a:t>
            </a:fld>
            <a:endParaRPr lang="ru-RU" altLang="ru-RU" sz="1800">
              <a:solidFill>
                <a:srgbClr val="FFFFFF"/>
              </a:solidFill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356100" y="1598613"/>
            <a:ext cx="37449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33" tIns="40067" rIns="80133" bIns="40067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/>
          </a:p>
          <a:p>
            <a:pPr marL="285750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>
              <a:latin typeface="+mn-lt"/>
            </a:endParaRPr>
          </a:p>
          <a:p>
            <a:pPr marL="285750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+mn-lt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395288" y="1598613"/>
            <a:ext cx="7705725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33" tIns="40067" rIns="80133" bIns="40067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dirty="0"/>
          </a:p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+mn-lt"/>
              </a:rPr>
              <a:t>      </a:t>
            </a:r>
            <a:endParaRPr lang="en-US" sz="1400" dirty="0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613" y="4437063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solidFill>
                  <a:schemeClr val="tx1"/>
                </a:solidFill>
              </a:rPr>
              <a:t>Субхолдинг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79613" y="5589588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Операционная компания</a:t>
            </a:r>
          </a:p>
          <a:p>
            <a:pPr defTabSz="91359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1" name="Прямая соединительная линия 10"/>
          <p:cNvCxnSpPr>
            <a:endCxn id="10" idx="0"/>
          </p:cNvCxnSpPr>
          <p:nvPr/>
        </p:nvCxnSpPr>
        <p:spPr>
          <a:xfrm>
            <a:off x="2916238" y="5084763"/>
            <a:ext cx="0" cy="5048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47813" y="5300663"/>
            <a:ext cx="25923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7" name="Прямоугольник 14"/>
          <p:cNvSpPr>
            <a:spLocks noChangeArrowheads="1"/>
          </p:cNvSpPr>
          <p:nvPr/>
        </p:nvSpPr>
        <p:spPr bwMode="auto">
          <a:xfrm>
            <a:off x="1308100" y="5302250"/>
            <a:ext cx="527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 i="1"/>
              <a:t>Россия</a:t>
            </a:r>
          </a:p>
        </p:txBody>
      </p:sp>
      <p:sp>
        <p:nvSpPr>
          <p:cNvPr id="22538" name="Прямоугольник 40"/>
          <p:cNvSpPr>
            <a:spLocks noChangeArrowheads="1"/>
          </p:cNvSpPr>
          <p:nvPr/>
        </p:nvSpPr>
        <p:spPr bwMode="auto">
          <a:xfrm>
            <a:off x="4284663" y="3173413"/>
            <a:ext cx="25193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  </a:t>
            </a:r>
          </a:p>
        </p:txBody>
      </p:sp>
      <p:sp>
        <p:nvSpPr>
          <p:cNvPr id="22539" name="Прямоугольник 42"/>
          <p:cNvSpPr>
            <a:spLocks noChangeArrowheads="1"/>
          </p:cNvSpPr>
          <p:nvPr/>
        </p:nvSpPr>
        <p:spPr bwMode="auto">
          <a:xfrm>
            <a:off x="900113" y="5086350"/>
            <a:ext cx="14398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 i="1"/>
              <a:t>Зарубежные  юрисдикции</a:t>
            </a:r>
          </a:p>
        </p:txBody>
      </p:sp>
      <p:sp>
        <p:nvSpPr>
          <p:cNvPr id="22540" name="Прямоугольник 48"/>
          <p:cNvSpPr>
            <a:spLocks noChangeArrowheads="1"/>
          </p:cNvSpPr>
          <p:nvPr/>
        </p:nvSpPr>
        <p:spPr bwMode="auto">
          <a:xfrm>
            <a:off x="2484438" y="4221163"/>
            <a:ext cx="5032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100%</a:t>
            </a:r>
          </a:p>
        </p:txBody>
      </p:sp>
      <p:sp>
        <p:nvSpPr>
          <p:cNvPr id="22541" name="Прямоугольник 49"/>
          <p:cNvSpPr>
            <a:spLocks noChangeArrowheads="1"/>
          </p:cNvSpPr>
          <p:nvPr/>
        </p:nvSpPr>
        <p:spPr bwMode="auto">
          <a:xfrm>
            <a:off x="2484438" y="5086350"/>
            <a:ext cx="5032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100%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979613" y="3573463"/>
            <a:ext cx="18716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Холдинг </a:t>
            </a:r>
          </a:p>
        </p:txBody>
      </p:sp>
      <p:cxnSp>
        <p:nvCxnSpPr>
          <p:cNvPr id="40" name="Прямая соединительная линия 39"/>
          <p:cNvCxnSpPr>
            <a:stCxn id="29" idx="2"/>
            <a:endCxn id="9" idx="0"/>
          </p:cNvCxnSpPr>
          <p:nvPr/>
        </p:nvCxnSpPr>
        <p:spPr>
          <a:xfrm>
            <a:off x="2916238" y="4221163"/>
            <a:ext cx="0" cy="2159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>
            <a:off x="2116138" y="2443163"/>
            <a:ext cx="159226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5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Траст</a:t>
            </a:r>
          </a:p>
        </p:txBody>
      </p:sp>
      <p:pic>
        <p:nvPicPr>
          <p:cNvPr id="2254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84313"/>
            <a:ext cx="273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" name="Прямая соединительная линия 50"/>
          <p:cNvCxnSpPr/>
          <p:nvPr/>
        </p:nvCxnSpPr>
        <p:spPr>
          <a:xfrm>
            <a:off x="2916238" y="3357563"/>
            <a:ext cx="0" cy="2159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2916238" y="2347913"/>
            <a:ext cx="0" cy="73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8" name="Прямоугольник 2"/>
          <p:cNvSpPr>
            <a:spLocks noChangeArrowheads="1"/>
          </p:cNvSpPr>
          <p:nvPr/>
        </p:nvSpPr>
        <p:spPr bwMode="auto">
          <a:xfrm>
            <a:off x="4384675" y="1628775"/>
            <a:ext cx="3932238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1200"/>
              <a:t>Лицо, осуществляющее контроль над ИС</a:t>
            </a:r>
            <a:r>
              <a:rPr lang="en-US" altLang="ru-RU" sz="1200"/>
              <a:t>,</a:t>
            </a:r>
            <a:r>
              <a:rPr lang="ru-RU" altLang="ru-RU" sz="1200"/>
              <a:t> при выполнении следующих условий (пункт 12 статьи 25.13 НК РФ)</a:t>
            </a:r>
            <a:r>
              <a:rPr lang="en-US" altLang="ru-RU" sz="1200"/>
              <a:t>:</a:t>
            </a:r>
          </a:p>
          <a:p>
            <a:pPr lvl="1"/>
            <a:r>
              <a:rPr lang="ru-RU" altLang="ru-RU" sz="1200"/>
              <a:t>1) такое лицо имеет фактическое право на доход (его часть), получаемый такой ИС, </a:t>
            </a:r>
            <a:r>
              <a:rPr lang="ru-RU" altLang="ru-RU" sz="1200" b="1"/>
              <a:t>ИЛИ</a:t>
            </a:r>
          </a:p>
          <a:p>
            <a:pPr lvl="1"/>
            <a:r>
              <a:rPr lang="ru-RU" altLang="ru-RU" sz="1200"/>
              <a:t>2) такое лицо вправе распоряжаться имуществом такой ИС, </a:t>
            </a:r>
            <a:r>
              <a:rPr lang="ru-RU" altLang="ru-RU" sz="1200" b="1"/>
              <a:t>ИЛИ</a:t>
            </a:r>
          </a:p>
          <a:p>
            <a:pPr lvl="1"/>
            <a:r>
              <a:rPr lang="ru-RU" altLang="ru-RU" sz="1200"/>
              <a:t>3) такое лицо вправе получать имущество такой ИС в случае ее прекращения.</a:t>
            </a:r>
          </a:p>
          <a:p>
            <a:pPr>
              <a:buFont typeface="Arial" panose="020B0604020202020204" pitchFamily="34" charset="0"/>
              <a:buChar char="•"/>
            </a:pPr>
            <a:endParaRPr lang="ru-RU" altLang="ru-RU" sz="1200"/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200"/>
              <a:t>Осуществлением контроля над ИС признается оказание или возможность оказывать определяющее влияние на решения, принимаемые лицом, осуществляющим управление активами такой структуры, в отношении распределения полученной прибыли (дохода) после налогообложения в соответствии с личным законом или учредительными документами</a:t>
            </a:r>
          </a:p>
          <a:p>
            <a:pPr>
              <a:buFont typeface="Arial" panose="020B0604020202020204" pitchFamily="34" charset="0"/>
              <a:buChar char="•"/>
            </a:pPr>
            <a:endParaRPr lang="ru-RU" altLang="ru-RU" sz="1200"/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1200"/>
              <a:t>Аналогичный порядок определения КЛ применяется в отношении ЮЛ, для которых не предусмотрено участие в капитале</a:t>
            </a:r>
          </a:p>
        </p:txBody>
      </p:sp>
      <p:sp>
        <p:nvSpPr>
          <p:cNvPr id="22549" name="Прямоугольник 22"/>
          <p:cNvSpPr>
            <a:spLocks noChangeArrowheads="1"/>
          </p:cNvSpPr>
          <p:nvPr/>
        </p:nvSpPr>
        <p:spPr bwMode="auto">
          <a:xfrm>
            <a:off x="2484438" y="2133600"/>
            <a:ext cx="863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800"/>
              <a:t>Контроль </a:t>
            </a:r>
          </a:p>
        </p:txBody>
      </p:sp>
      <p:sp>
        <p:nvSpPr>
          <p:cNvPr id="24" name="Заголовок 9"/>
          <p:cNvSpPr txBox="1">
            <a:spLocks/>
          </p:cNvSpPr>
          <p:nvPr/>
        </p:nvSpPr>
        <p:spPr bwMode="auto">
          <a:xfrm>
            <a:off x="563563" y="585788"/>
            <a:ext cx="832961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defTabSz="1042988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44030117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 l="-2000"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0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14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63563" y="596900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07504" y="1556792"/>
            <a:ext cx="7704856" cy="1958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33" tIns="40067" rIns="80133" bIns="40067">
            <a:spAutoFit/>
          </a:bodyPr>
          <a:lstStyle/>
          <a:p>
            <a:pPr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3600" b="1" dirty="0" smtClean="0">
                <a:latin typeface="+mn-lt"/>
              </a:rPr>
              <a:t>Возникновение обязанности по предоставлению уведомления о КИК</a:t>
            </a:r>
          </a:p>
          <a:p>
            <a:pPr defTabSz="913593" fontAlgn="auto"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25889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15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Момент возникновения обязанности по предоставлению уведомления о КИК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925171"/>
            <a:ext cx="76088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Уведомление о КИК предоставляется в срок </a:t>
            </a:r>
            <a:r>
              <a:rPr lang="ru-RU" sz="1400" b="1" dirty="0" smtClean="0"/>
              <a:t>не позднее 20 марта года, следующего за налоговым периодом, в котором контролирующим лицом признается доход в виде прибыли КИК</a:t>
            </a:r>
            <a:r>
              <a:rPr lang="ru-RU" sz="1400" dirty="0" smtClean="0"/>
              <a:t> в соответствии с главой 23 или 25 НК РФ </a:t>
            </a:r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400" dirty="0" smtClean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Датой получения дохода в виде прибыли КИК признается </a:t>
            </a:r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b="1" dirty="0"/>
              <a:t> </a:t>
            </a:r>
            <a:r>
              <a:rPr lang="ru-RU" sz="1400" b="1" dirty="0" smtClean="0"/>
              <a:t>    31 декабря календарного года, следующего </a:t>
            </a:r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 smtClean="0"/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/>
              <a:t>за налоговым периодом, на который приходится дата окончания периода, </a:t>
            </a:r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/>
              <a:t>за который в соответствии с личным законом такой компании составляется финансовая отчетность за финансовый год</a:t>
            </a:r>
            <a:r>
              <a:rPr lang="ru-RU" sz="1400" dirty="0" smtClean="0"/>
              <a:t>, </a:t>
            </a:r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а в случае отсутствия в соответствии с личным законом этой КИК обязанности по составлению и предоставлению финансовой отчетности – 31 декабря календарного года, следующего за налоговым периодом, на который приходится дата окончания календарного года, за который определяется ее прибыль </a:t>
            </a:r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i="1" dirty="0" smtClean="0"/>
              <a:t>Налогоплательщики </a:t>
            </a:r>
            <a:r>
              <a:rPr lang="ru-RU" sz="1400" i="1" dirty="0"/>
              <a:t>обязаны уведомлять налоговый орган о </a:t>
            </a:r>
            <a:r>
              <a:rPr lang="ru-RU" sz="1400" i="1" dirty="0" smtClean="0"/>
              <a:t>КИК, </a:t>
            </a:r>
            <a:r>
              <a:rPr lang="ru-RU" sz="1400" i="1" dirty="0"/>
              <a:t>в отношении которых они являются контролирующими лицами, вне зависимости от размера дохода, полученного ими в виде прибыли соответствующих </a:t>
            </a:r>
            <a:r>
              <a:rPr lang="ru-RU" sz="1400" i="1" dirty="0" smtClean="0"/>
              <a:t>КИК</a:t>
            </a:r>
            <a:endParaRPr lang="ru-RU" sz="1400" i="1" dirty="0"/>
          </a:p>
          <a:p>
            <a:pPr marL="271463" lvl="2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3227400908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16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Момент возникновения обязанности по предоставлению уведомления о КИК (2)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1226" y="2742600"/>
            <a:ext cx="760883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/>
              <a:t> </a:t>
            </a:r>
            <a:endParaRPr lang="ru-RU" sz="1600" dirty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grpSp>
        <p:nvGrpSpPr>
          <p:cNvPr id="5" name="Группа 9"/>
          <p:cNvGrpSpPr>
            <a:grpSpLocks/>
          </p:cNvGrpSpPr>
          <p:nvPr/>
        </p:nvGrpSpPr>
        <p:grpSpPr bwMode="auto">
          <a:xfrm>
            <a:off x="1331640" y="1959784"/>
            <a:ext cx="5760640" cy="1657350"/>
            <a:chOff x="755576" y="2852936"/>
            <a:chExt cx="4692914" cy="1656184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755576" y="3707997"/>
              <a:ext cx="41039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равая фигурная скобка 6"/>
            <p:cNvSpPr/>
            <p:nvPr/>
          </p:nvSpPr>
          <p:spPr>
            <a:xfrm rot="16200000">
              <a:off x="1701087" y="2607103"/>
              <a:ext cx="264925" cy="1940034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Rectangle 17"/>
            <p:cNvSpPr>
              <a:spLocks noChangeArrowheads="1"/>
            </p:cNvSpPr>
            <p:nvPr/>
          </p:nvSpPr>
          <p:spPr bwMode="auto">
            <a:xfrm>
              <a:off x="923860" y="2852936"/>
              <a:ext cx="1836840" cy="726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/>
            <a:p>
              <a:pPr marL="0" lvl="1" algn="ctr" defTabSz="91359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latin typeface="Arial" charset="0"/>
                <a:cs typeface="Arial" charset="0"/>
              </a:endParaRPr>
            </a:p>
            <a:p>
              <a:pPr marL="0" lvl="1" algn="ctr" defTabSz="91359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dirty="0">
                  <a:latin typeface="Arial" charset="0"/>
                  <a:cs typeface="Arial" charset="0"/>
                </a:rPr>
                <a:t>Налоговый период 2015</a:t>
              </a:r>
            </a:p>
            <a:p>
              <a:pPr marL="285750" lvl="1" indent="-285750" algn="ctr" defTabSz="913593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sz="1600" dirty="0">
                <a:latin typeface="Arial" charset="0"/>
                <a:cs typeface="Arial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803566" y="3611227"/>
              <a:ext cx="0" cy="1967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863532" y="3614400"/>
              <a:ext cx="0" cy="1967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авая фигурная скобка 11"/>
            <p:cNvSpPr/>
            <p:nvPr/>
          </p:nvSpPr>
          <p:spPr>
            <a:xfrm rot="16200000">
              <a:off x="3637945" y="2605517"/>
              <a:ext cx="264926" cy="1940034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743600" y="3611227"/>
              <a:ext cx="0" cy="1967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2904082" y="3099156"/>
              <a:ext cx="1835932" cy="234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1000"/>
                <a:t>Календарный год</a:t>
              </a:r>
            </a:p>
          </p:txBody>
        </p:sp>
        <p:grpSp>
          <p:nvGrpSpPr>
            <p:cNvPr id="16" name="Группа 5"/>
            <p:cNvGrpSpPr>
              <a:grpSpLocks/>
            </p:cNvGrpSpPr>
            <p:nvPr/>
          </p:nvGrpSpPr>
          <p:grpSpPr bwMode="auto">
            <a:xfrm>
              <a:off x="2098047" y="3962566"/>
              <a:ext cx="1409166" cy="546554"/>
              <a:chOff x="2098047" y="3847565"/>
              <a:chExt cx="1409166" cy="546554"/>
            </a:xfrm>
          </p:grpSpPr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2423888" y="3847565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/>
                  <a:t>31.12.2015</a:t>
                </a:r>
                <a:endParaRPr lang="ru-RU" altLang="ru-RU" sz="1600"/>
              </a:p>
            </p:txBody>
          </p:sp>
          <p:sp>
            <p:nvSpPr>
              <p:cNvPr id="23" name="Rectangle 17"/>
              <p:cNvSpPr>
                <a:spLocks noChangeArrowheads="1"/>
              </p:cNvSpPr>
              <p:nvPr/>
            </p:nvSpPr>
            <p:spPr bwMode="auto">
              <a:xfrm>
                <a:off x="2098047" y="4066981"/>
                <a:ext cx="1409166" cy="327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/>
                  <a:t>Дата окончания финансового года КИК</a:t>
                </a:r>
              </a:p>
            </p:txBody>
          </p:sp>
        </p:grpSp>
        <p:grpSp>
          <p:nvGrpSpPr>
            <p:cNvPr id="17" name="Группа 50"/>
            <p:cNvGrpSpPr>
              <a:grpSpLocks/>
            </p:cNvGrpSpPr>
            <p:nvPr/>
          </p:nvGrpSpPr>
          <p:grpSpPr bwMode="auto">
            <a:xfrm>
              <a:off x="4039324" y="3962566"/>
              <a:ext cx="1409166" cy="546554"/>
              <a:chOff x="2098047" y="3847565"/>
              <a:chExt cx="1409166" cy="546554"/>
            </a:xfrm>
          </p:grpSpPr>
          <p:sp>
            <p:nvSpPr>
              <p:cNvPr id="20" name="Rectangle 17"/>
              <p:cNvSpPr>
                <a:spLocks noChangeArrowheads="1"/>
              </p:cNvSpPr>
              <p:nvPr/>
            </p:nvSpPr>
            <p:spPr bwMode="auto">
              <a:xfrm>
                <a:off x="2423888" y="3847565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 b="1" dirty="0"/>
                  <a:t>31.12.2016</a:t>
                </a:r>
                <a:endParaRPr lang="ru-RU" altLang="ru-RU" sz="1600" b="1" dirty="0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2098047" y="4066981"/>
                <a:ext cx="1409166" cy="327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 b="1" dirty="0"/>
                  <a:t>Дата получения дохода в виде прибыли КИК</a:t>
                </a:r>
              </a:p>
            </p:txBody>
          </p:sp>
        </p:grpSp>
        <p:sp>
          <p:nvSpPr>
            <p:cNvPr id="18" name="Правая фигурная скобка 17"/>
            <p:cNvSpPr/>
            <p:nvPr/>
          </p:nvSpPr>
          <p:spPr>
            <a:xfrm rot="5400000">
              <a:off x="1701879" y="2877581"/>
              <a:ext cx="263340" cy="1940034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017103" y="3976655"/>
              <a:ext cx="1409166" cy="204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800"/>
                <a:t>Финансовый год КИК</a:t>
              </a:r>
            </a:p>
          </p:txBody>
        </p:sp>
      </p:grpSp>
      <p:grpSp>
        <p:nvGrpSpPr>
          <p:cNvPr id="24" name="Группа 93"/>
          <p:cNvGrpSpPr>
            <a:grpSpLocks/>
          </p:cNvGrpSpPr>
          <p:nvPr/>
        </p:nvGrpSpPr>
        <p:grpSpPr bwMode="auto">
          <a:xfrm>
            <a:off x="755576" y="4143160"/>
            <a:ext cx="7489825" cy="1566863"/>
            <a:chOff x="827584" y="2564904"/>
            <a:chExt cx="7488832" cy="1568098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827584" y="3348159"/>
              <a:ext cx="729200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Правая фигурная скобка 25"/>
            <p:cNvSpPr/>
            <p:nvPr/>
          </p:nvSpPr>
          <p:spPr>
            <a:xfrm rot="16200000">
              <a:off x="4449555" y="2130479"/>
              <a:ext cx="486158" cy="1939668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Rectangle 17"/>
            <p:cNvSpPr>
              <a:spLocks noChangeArrowheads="1"/>
            </p:cNvSpPr>
            <p:nvPr/>
          </p:nvSpPr>
          <p:spPr bwMode="auto">
            <a:xfrm>
              <a:off x="3826356" y="2564904"/>
              <a:ext cx="1835932" cy="234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1000"/>
                <a:t>Налоговый период 2015</a:t>
              </a:r>
              <a:endParaRPr lang="ru-RU" altLang="ru-RU" sz="1600"/>
            </a:p>
          </p:txBody>
        </p:sp>
        <p:cxnSp>
          <p:nvCxnSpPr>
            <p:cNvPr id="28" name="Прямая соединительная линия 27"/>
            <p:cNvCxnSpPr>
              <a:endCxn id="38" idx="0"/>
            </p:cNvCxnSpPr>
            <p:nvPr/>
          </p:nvCxnSpPr>
          <p:spPr>
            <a:xfrm>
              <a:off x="4686284" y="3141621"/>
              <a:ext cx="0" cy="4448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равая фигурная скобка 28"/>
            <p:cNvSpPr/>
            <p:nvPr/>
          </p:nvSpPr>
          <p:spPr>
            <a:xfrm rot="16200000">
              <a:off x="6395573" y="2124129"/>
              <a:ext cx="482980" cy="1949192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5719094" y="2566566"/>
              <a:ext cx="1835932" cy="234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1000"/>
                <a:t>Календарный год</a:t>
              </a: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5282438" y="3425783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31.12.2016</a:t>
              </a:r>
              <a:endParaRPr lang="ru-RU" altLang="ru-RU" sz="1600"/>
            </a:p>
          </p:txBody>
        </p:sp>
        <p:sp>
          <p:nvSpPr>
            <p:cNvPr id="32" name="Правая фигурная скобка 31"/>
            <p:cNvSpPr/>
            <p:nvPr/>
          </p:nvSpPr>
          <p:spPr>
            <a:xfrm rot="5400000">
              <a:off x="3462251" y="2637290"/>
              <a:ext cx="508400" cy="1939668"/>
            </a:xfrm>
            <a:prstGeom prst="rightBrace">
              <a:avLst>
                <a:gd name="adj1" fmla="val 52613"/>
                <a:gd name="adj2" fmla="val 49962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Rectangle 17"/>
            <p:cNvSpPr>
              <a:spLocks noChangeArrowheads="1"/>
            </p:cNvSpPr>
            <p:nvPr/>
          </p:nvSpPr>
          <p:spPr bwMode="auto">
            <a:xfrm>
              <a:off x="3011977" y="3883497"/>
              <a:ext cx="1409166" cy="204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800"/>
                <a:t>Финансовый год КИК</a:t>
              </a:r>
            </a:p>
          </p:txBody>
        </p:sp>
        <p:cxnSp>
          <p:nvCxnSpPr>
            <p:cNvPr id="34" name="Прямая соединительная линия 33"/>
            <p:cNvCxnSpPr>
              <a:endCxn id="35" idx="0"/>
            </p:cNvCxnSpPr>
            <p:nvPr/>
          </p:nvCxnSpPr>
          <p:spPr>
            <a:xfrm>
              <a:off x="2738681" y="3141621"/>
              <a:ext cx="0" cy="4289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2358807" y="3569914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.06.2015</a:t>
              </a:r>
              <a:endParaRPr lang="ru-RU" altLang="ru-RU" sz="1600"/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3722800" y="3162274"/>
              <a:ext cx="0" cy="2843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17"/>
            <p:cNvSpPr>
              <a:spLocks noChangeArrowheads="1"/>
            </p:cNvSpPr>
            <p:nvPr/>
          </p:nvSpPr>
          <p:spPr bwMode="auto">
            <a:xfrm>
              <a:off x="3342269" y="3425783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 dirty="0"/>
                <a:t>31.12.2015</a:t>
              </a:r>
              <a:endParaRPr lang="ru-RU" altLang="ru-RU" sz="1600" dirty="0"/>
            </a:p>
          </p:txBody>
        </p:sp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4306800" y="3586448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.06.2016</a:t>
              </a:r>
              <a:endParaRPr lang="ru-RU" altLang="ru-RU" sz="1600"/>
            </a:p>
          </p:txBody>
        </p:sp>
        <p:cxnSp>
          <p:nvCxnSpPr>
            <p:cNvPr id="39" name="Прямая соединительная линия 38"/>
            <p:cNvCxnSpPr/>
            <p:nvPr/>
          </p:nvCxnSpPr>
          <p:spPr>
            <a:xfrm>
              <a:off x="5662468" y="3173396"/>
              <a:ext cx="0" cy="2827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7611659" y="3173396"/>
              <a:ext cx="0" cy="2827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Группа 85"/>
            <p:cNvGrpSpPr>
              <a:grpSpLocks/>
            </p:cNvGrpSpPr>
            <p:nvPr/>
          </p:nvGrpSpPr>
          <p:grpSpPr bwMode="auto">
            <a:xfrm>
              <a:off x="6907250" y="3586448"/>
              <a:ext cx="1409166" cy="546554"/>
              <a:chOff x="5539098" y="3602526"/>
              <a:chExt cx="1409166" cy="546554"/>
            </a:xfrm>
          </p:grpSpPr>
          <p:sp>
            <p:nvSpPr>
              <p:cNvPr id="44" name="Rectangle 17"/>
              <p:cNvSpPr>
                <a:spLocks noChangeArrowheads="1"/>
              </p:cNvSpPr>
              <p:nvPr/>
            </p:nvSpPr>
            <p:spPr bwMode="auto">
              <a:xfrm>
                <a:off x="5864939" y="3602526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 b="1" dirty="0"/>
                  <a:t>31.12.2017</a:t>
                </a:r>
                <a:endParaRPr lang="ru-RU" altLang="ru-RU" sz="1600" b="1" dirty="0"/>
              </a:p>
            </p:txBody>
          </p:sp>
          <p:sp>
            <p:nvSpPr>
              <p:cNvPr id="45" name="Rectangle 17"/>
              <p:cNvSpPr>
                <a:spLocks noChangeArrowheads="1"/>
              </p:cNvSpPr>
              <p:nvPr/>
            </p:nvSpPr>
            <p:spPr bwMode="auto">
              <a:xfrm>
                <a:off x="5539098" y="3821942"/>
                <a:ext cx="1409166" cy="327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 b="1" dirty="0"/>
                  <a:t>Дата получения дохода в виде прибыли КИК</a:t>
                </a:r>
              </a:p>
            </p:txBody>
          </p:sp>
        </p:grp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776783" y="3189284"/>
              <a:ext cx="0" cy="28279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17"/>
            <p:cNvSpPr>
              <a:spLocks noChangeArrowheads="1"/>
            </p:cNvSpPr>
            <p:nvPr/>
          </p:nvSpPr>
          <p:spPr bwMode="auto">
            <a:xfrm>
              <a:off x="1396538" y="3446035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01.01.2015</a:t>
              </a:r>
              <a:endParaRPr lang="ru-RU" altLang="ru-RU" sz="1600"/>
            </a:p>
          </p:txBody>
        </p:sp>
      </p:grpSp>
    </p:spTree>
    <p:extLst>
      <p:ext uri="{BB962C8B-B14F-4D97-AF65-F5344CB8AC3E}">
        <p14:creationId xmlns:p14="http://schemas.microsoft.com/office/powerpoint/2010/main" val="2496291596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17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 на признание лица контролирующим </a:t>
            </a:r>
          </a:p>
        </p:txBody>
      </p:sp>
      <p:grpSp>
        <p:nvGrpSpPr>
          <p:cNvPr id="5" name="Группа 6"/>
          <p:cNvGrpSpPr>
            <a:grpSpLocks/>
          </p:cNvGrpSpPr>
          <p:nvPr/>
        </p:nvGrpSpPr>
        <p:grpSpPr bwMode="auto">
          <a:xfrm>
            <a:off x="755576" y="1916832"/>
            <a:ext cx="7056784" cy="2139950"/>
            <a:chOff x="2255838" y="2226350"/>
            <a:chExt cx="4908550" cy="2140004"/>
          </a:xfrm>
        </p:grpSpPr>
        <p:grpSp>
          <p:nvGrpSpPr>
            <p:cNvPr id="6" name="Группа 10"/>
            <p:cNvGrpSpPr>
              <a:grpSpLocks/>
            </p:cNvGrpSpPr>
            <p:nvPr/>
          </p:nvGrpSpPr>
          <p:grpSpPr bwMode="auto">
            <a:xfrm>
              <a:off x="2255838" y="2492375"/>
              <a:ext cx="4908550" cy="1873979"/>
              <a:chOff x="2255350" y="2492896"/>
              <a:chExt cx="4908938" cy="1873770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2255350" y="3347579"/>
                <a:ext cx="4104011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Правая фигурная скобка 10"/>
              <p:cNvSpPr/>
              <p:nvPr/>
            </p:nvSpPr>
            <p:spPr>
              <a:xfrm rot="16200000">
                <a:off x="3201597" y="2247377"/>
                <a:ext cx="263502" cy="1940078"/>
              </a:xfrm>
              <a:prstGeom prst="rightBrace">
                <a:avLst>
                  <a:gd name="adj1" fmla="val 52613"/>
                  <a:gd name="adj2" fmla="val 51353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Rectangle 17"/>
              <p:cNvSpPr>
                <a:spLocks noChangeArrowheads="1"/>
              </p:cNvSpPr>
              <p:nvPr/>
            </p:nvSpPr>
            <p:spPr bwMode="auto">
              <a:xfrm>
                <a:off x="2423638" y="2493578"/>
                <a:ext cx="1836882" cy="727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/>
              <a:p>
                <a:pPr marL="0" lvl="1" algn="ctr" defTabSz="91359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1600" dirty="0">
                  <a:latin typeface="Arial" charset="0"/>
                  <a:cs typeface="Arial" charset="0"/>
                </a:endParaRPr>
              </a:p>
              <a:p>
                <a:pPr marL="0" lvl="1" algn="ctr" defTabSz="913593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1000" dirty="0">
                    <a:latin typeface="Arial" charset="0"/>
                    <a:cs typeface="Arial" charset="0"/>
                  </a:rPr>
                  <a:t>Налоговый период 2015</a:t>
                </a:r>
              </a:p>
              <a:p>
                <a:pPr marL="285750" lvl="1" indent="-285750" algn="ctr" defTabSz="913593" fontAlgn="auto"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  <a:defRPr/>
                </a:pPr>
                <a:endParaRPr lang="ru-RU" sz="1600" dirty="0"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4303387" y="3250750"/>
                <a:ext cx="0" cy="1968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2363309" y="3255512"/>
                <a:ext cx="0" cy="1968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Правая фигурная скобка 15"/>
              <p:cNvSpPr/>
              <p:nvPr/>
            </p:nvSpPr>
            <p:spPr>
              <a:xfrm rot="16200000">
                <a:off x="5138500" y="2245789"/>
                <a:ext cx="263502" cy="1940078"/>
              </a:xfrm>
              <a:prstGeom prst="rightBrace">
                <a:avLst>
                  <a:gd name="adj1" fmla="val 52613"/>
                  <a:gd name="adj2" fmla="val 51353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6243465" y="3250750"/>
                <a:ext cx="0" cy="1968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4337019" y="2739116"/>
                <a:ext cx="1835932" cy="2348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1000" dirty="0"/>
                  <a:t>Календарный год</a:t>
                </a:r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3920658" y="3592842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/>
                  <a:t>31.12.2015</a:t>
                </a:r>
                <a:endParaRPr lang="ru-RU" altLang="ru-RU" sz="1600"/>
              </a:p>
            </p:txBody>
          </p:sp>
          <p:grpSp>
            <p:nvGrpSpPr>
              <p:cNvPr id="20" name="Группа 50"/>
              <p:cNvGrpSpPr>
                <a:grpSpLocks/>
              </p:cNvGrpSpPr>
              <p:nvPr/>
            </p:nvGrpSpPr>
            <p:grpSpPr bwMode="auto">
              <a:xfrm>
                <a:off x="5755122" y="3592842"/>
                <a:ext cx="1409166" cy="546554"/>
                <a:chOff x="2098047" y="3847565"/>
                <a:chExt cx="1409166" cy="546554"/>
              </a:xfrm>
            </p:grpSpPr>
            <p:sp>
              <p:nvSpPr>
                <p:cNvPr id="27" name="Rectangle 17"/>
                <p:cNvSpPr>
                  <a:spLocks noChangeArrowheads="1"/>
                </p:cNvSpPr>
                <p:nvPr/>
              </p:nvSpPr>
              <p:spPr bwMode="auto">
                <a:xfrm>
                  <a:off x="2423888" y="3847565"/>
                  <a:ext cx="759693" cy="2194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80133" tIns="40067" rIns="80133" bIns="40067">
                  <a:spAutoFit/>
                </a:bodyPr>
                <a:lstStyle>
                  <a:lvl1pPr marL="342900" indent="-342900"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2844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7416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1988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6560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lvl="1" algn="ctr"/>
                  <a:r>
                    <a:rPr lang="ru-RU" altLang="ru-RU" sz="900"/>
                    <a:t>31.12.2016</a:t>
                  </a:r>
                  <a:endParaRPr lang="ru-RU" altLang="ru-RU" sz="1600"/>
                </a:p>
              </p:txBody>
            </p:sp>
            <p:sp>
              <p:nvSpPr>
                <p:cNvPr id="28" name="Rectangle 17"/>
                <p:cNvSpPr>
                  <a:spLocks noChangeArrowheads="1"/>
                </p:cNvSpPr>
                <p:nvPr/>
              </p:nvSpPr>
              <p:spPr bwMode="auto">
                <a:xfrm>
                  <a:off x="2098047" y="4066981"/>
                  <a:ext cx="1409166" cy="327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80133" tIns="40067" rIns="80133" bIns="40067">
                  <a:spAutoFit/>
                </a:bodyPr>
                <a:lstStyle>
                  <a:lvl1pPr marL="342900" indent="-342900"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defTabSz="912813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2844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7416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1988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656013" indent="1588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lvl="1" algn="ctr"/>
                  <a:r>
                    <a:rPr lang="ru-RU" altLang="ru-RU" sz="800"/>
                    <a:t>Дата получения дохода </a:t>
                  </a:r>
                </a:p>
                <a:p>
                  <a:pPr marL="0" lvl="1" algn="ctr"/>
                  <a:r>
                    <a:rPr lang="ru-RU" altLang="ru-RU" sz="800"/>
                    <a:t>в виде прибыли КИК</a:t>
                  </a:r>
                </a:p>
              </p:txBody>
            </p:sp>
          </p:grpSp>
          <p:sp>
            <p:nvSpPr>
              <p:cNvPr id="21" name="Правая фигурная скобка 20"/>
              <p:cNvSpPr/>
              <p:nvPr/>
            </p:nvSpPr>
            <p:spPr>
              <a:xfrm rot="5400000">
                <a:off x="3200804" y="2518021"/>
                <a:ext cx="265089" cy="1940078"/>
              </a:xfrm>
              <a:prstGeom prst="rightBrace">
                <a:avLst>
                  <a:gd name="adj1" fmla="val 52613"/>
                  <a:gd name="adj2" fmla="val 51353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2516877" y="3616615"/>
                <a:ext cx="1409166" cy="2040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/>
                  <a:t>Финансовый год КИК</a:t>
                </a:r>
              </a:p>
            </p:txBody>
          </p: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5321054" y="3211066"/>
                <a:ext cx="0" cy="30001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4700220" y="3793307"/>
                <a:ext cx="1141170" cy="573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 b="1" dirty="0"/>
                  <a:t>Дата принятия </a:t>
                </a:r>
              </a:p>
              <a:p>
                <a:pPr marL="0" lvl="1" algn="ctr"/>
                <a:r>
                  <a:rPr lang="ru-RU" altLang="ru-RU" sz="800" b="1" dirty="0"/>
                  <a:t>решения о </a:t>
                </a:r>
              </a:p>
              <a:p>
                <a:pPr marL="0" lvl="1" algn="ctr"/>
                <a:r>
                  <a:rPr lang="ru-RU" altLang="ru-RU" sz="800" b="1" dirty="0"/>
                  <a:t>распределении </a:t>
                </a:r>
              </a:p>
              <a:p>
                <a:pPr marL="0" lvl="1" algn="ctr"/>
                <a:r>
                  <a:rPr lang="ru-RU" altLang="ru-RU" sz="800" b="1" dirty="0"/>
                  <a:t>прибыли</a:t>
                </a:r>
              </a:p>
            </p:txBody>
          </p:sp>
          <p:sp>
            <p:nvSpPr>
              <p:cNvPr id="25" name="Rectangle 17"/>
              <p:cNvSpPr>
                <a:spLocks noChangeArrowheads="1"/>
              </p:cNvSpPr>
              <p:nvPr/>
            </p:nvSpPr>
            <p:spPr bwMode="auto">
              <a:xfrm>
                <a:off x="4941975" y="3592842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/>
                  <a:t>30.03.2016</a:t>
                </a:r>
                <a:endParaRPr lang="ru-RU" altLang="ru-RU" sz="1600"/>
              </a:p>
            </p:txBody>
          </p:sp>
          <p:sp>
            <p:nvSpPr>
              <p:cNvPr id="26" name="Rectangle 17"/>
              <p:cNvSpPr>
                <a:spLocks noChangeArrowheads="1"/>
              </p:cNvSpPr>
              <p:nvPr/>
            </p:nvSpPr>
            <p:spPr bwMode="auto">
              <a:xfrm>
                <a:off x="3728458" y="3789416"/>
                <a:ext cx="1144092" cy="450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/>
                  <a:t>Дата окончания финансового года </a:t>
                </a:r>
              </a:p>
              <a:p>
                <a:pPr marL="0" lvl="1" algn="ctr"/>
                <a:r>
                  <a:rPr lang="ru-RU" altLang="ru-RU" sz="800"/>
                  <a:t>КИК</a:t>
                </a:r>
              </a:p>
            </p:txBody>
          </p:sp>
        </p:grpSp>
        <p:cxnSp>
          <p:nvCxnSpPr>
            <p:cNvPr id="7" name="Прямая со стрелкой 6"/>
            <p:cNvCxnSpPr/>
            <p:nvPr/>
          </p:nvCxnSpPr>
          <p:spPr>
            <a:xfrm>
              <a:off x="5297488" y="2564497"/>
              <a:ext cx="0" cy="44609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5"/>
            <p:cNvSpPr txBox="1">
              <a:spLocks noChangeArrowheads="1"/>
            </p:cNvSpPr>
            <p:nvPr/>
          </p:nvSpPr>
          <p:spPr bwMode="auto">
            <a:xfrm>
              <a:off x="5325886" y="2226350"/>
              <a:ext cx="133694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800" b="1" dirty="0"/>
                <a:t>Тест на признание лица контролирующим</a:t>
              </a:r>
            </a:p>
          </p:txBody>
        </p:sp>
      </p:grpSp>
      <p:grpSp>
        <p:nvGrpSpPr>
          <p:cNvPr id="49" name="Группа 10"/>
          <p:cNvGrpSpPr>
            <a:grpSpLocks/>
          </p:cNvGrpSpPr>
          <p:nvPr/>
        </p:nvGrpSpPr>
        <p:grpSpPr bwMode="auto">
          <a:xfrm>
            <a:off x="2163426" y="4631463"/>
            <a:ext cx="4908550" cy="1873250"/>
            <a:chOff x="2255350" y="2492896"/>
            <a:chExt cx="4908938" cy="1873770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>
              <a:off x="2255350" y="3347208"/>
              <a:ext cx="4104011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Правая фигурная скобка 50"/>
            <p:cNvSpPr/>
            <p:nvPr/>
          </p:nvSpPr>
          <p:spPr>
            <a:xfrm rot="16200000">
              <a:off x="3201549" y="2246958"/>
              <a:ext cx="263598" cy="1940078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2" name="Rectangle 17"/>
            <p:cNvSpPr>
              <a:spLocks noChangeArrowheads="1"/>
            </p:cNvSpPr>
            <p:nvPr/>
          </p:nvSpPr>
          <p:spPr bwMode="auto">
            <a:xfrm>
              <a:off x="2423638" y="2492896"/>
              <a:ext cx="1836882" cy="727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/>
            <a:p>
              <a:pPr marL="0" lvl="1" algn="ctr" defTabSz="91359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600" dirty="0">
                <a:latin typeface="Arial" charset="0"/>
                <a:cs typeface="Arial" charset="0"/>
              </a:endParaRPr>
            </a:p>
            <a:p>
              <a:pPr marL="0" lvl="1" algn="ctr" defTabSz="91359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dirty="0">
                  <a:latin typeface="Arial" charset="0"/>
                  <a:cs typeface="Arial" charset="0"/>
                </a:rPr>
                <a:t>Налоговый период 2015</a:t>
              </a:r>
            </a:p>
            <a:p>
              <a:pPr marL="285750" lvl="1" indent="-285750" algn="ctr" defTabSz="913593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endParaRPr lang="ru-RU" sz="1600" dirty="0">
                <a:latin typeface="Arial" charset="0"/>
                <a:cs typeface="Arial" charset="0"/>
              </a:endParaRPr>
            </a:p>
          </p:txBody>
        </p:sp>
        <p:cxnSp>
          <p:nvCxnSpPr>
            <p:cNvPr id="53" name="Прямая соединительная линия 52"/>
            <p:cNvCxnSpPr/>
            <p:nvPr/>
          </p:nvCxnSpPr>
          <p:spPr>
            <a:xfrm>
              <a:off x="4303387" y="3250344"/>
              <a:ext cx="0" cy="1969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2363309" y="3255108"/>
              <a:ext cx="0" cy="1969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Правая фигурная скобка 54"/>
            <p:cNvSpPr/>
            <p:nvPr/>
          </p:nvSpPr>
          <p:spPr>
            <a:xfrm rot="16200000">
              <a:off x="5138452" y="2245370"/>
              <a:ext cx="263598" cy="1940078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56" name="Прямая соединительная линия 55"/>
            <p:cNvCxnSpPr/>
            <p:nvPr/>
          </p:nvCxnSpPr>
          <p:spPr>
            <a:xfrm>
              <a:off x="6243465" y="3250344"/>
              <a:ext cx="0" cy="1969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17"/>
            <p:cNvSpPr>
              <a:spLocks noChangeArrowheads="1"/>
            </p:cNvSpPr>
            <p:nvPr/>
          </p:nvSpPr>
          <p:spPr bwMode="auto">
            <a:xfrm>
              <a:off x="4337019" y="2739116"/>
              <a:ext cx="1835932" cy="234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1000" dirty="0"/>
                <a:t>Календарный год</a:t>
              </a:r>
            </a:p>
          </p:txBody>
        </p:sp>
        <p:sp>
          <p:nvSpPr>
            <p:cNvPr id="58" name="Rectangle 17"/>
            <p:cNvSpPr>
              <a:spLocks noChangeArrowheads="1"/>
            </p:cNvSpPr>
            <p:nvPr/>
          </p:nvSpPr>
          <p:spPr bwMode="auto">
            <a:xfrm>
              <a:off x="3920658" y="3592842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31.12.2015</a:t>
              </a:r>
              <a:endParaRPr lang="ru-RU" altLang="ru-RU" sz="1600"/>
            </a:p>
          </p:txBody>
        </p:sp>
        <p:grpSp>
          <p:nvGrpSpPr>
            <p:cNvPr id="59" name="Группа 50"/>
            <p:cNvGrpSpPr>
              <a:grpSpLocks/>
            </p:cNvGrpSpPr>
            <p:nvPr/>
          </p:nvGrpSpPr>
          <p:grpSpPr bwMode="auto">
            <a:xfrm>
              <a:off x="5755122" y="3592842"/>
              <a:ext cx="1409166" cy="546554"/>
              <a:chOff x="2098047" y="3847565"/>
              <a:chExt cx="1409166" cy="546554"/>
            </a:xfrm>
          </p:grpSpPr>
          <p:sp>
            <p:nvSpPr>
              <p:cNvPr id="66" name="Rectangle 17"/>
              <p:cNvSpPr>
                <a:spLocks noChangeArrowheads="1"/>
              </p:cNvSpPr>
              <p:nvPr/>
            </p:nvSpPr>
            <p:spPr bwMode="auto">
              <a:xfrm>
                <a:off x="2423888" y="3847565"/>
                <a:ext cx="759693" cy="2194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900"/>
                  <a:t>31.12.2016</a:t>
                </a:r>
                <a:endParaRPr lang="ru-RU" altLang="ru-RU" sz="1600"/>
              </a:p>
            </p:txBody>
          </p:sp>
          <p:sp>
            <p:nvSpPr>
              <p:cNvPr id="67" name="Rectangle 17"/>
              <p:cNvSpPr>
                <a:spLocks noChangeArrowheads="1"/>
              </p:cNvSpPr>
              <p:nvPr/>
            </p:nvSpPr>
            <p:spPr bwMode="auto">
              <a:xfrm>
                <a:off x="2098047" y="4066981"/>
                <a:ext cx="1409166" cy="327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80133" tIns="40067" rIns="80133" bIns="40067">
                <a:spAutoFit/>
              </a:bodyPr>
              <a:lstStyle>
                <a:lvl1pPr marL="342900" indent="-342900"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defTabSz="912813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2844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7416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1988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656013" indent="1588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lvl="1" algn="ctr"/>
                <a:r>
                  <a:rPr lang="ru-RU" altLang="ru-RU" sz="800" b="1" dirty="0"/>
                  <a:t>Дата получения дохода </a:t>
                </a:r>
              </a:p>
              <a:p>
                <a:pPr marL="0" lvl="1" algn="ctr"/>
                <a:r>
                  <a:rPr lang="ru-RU" altLang="ru-RU" sz="800" b="1" dirty="0"/>
                  <a:t>в виде прибыли КИК</a:t>
                </a:r>
              </a:p>
            </p:txBody>
          </p:sp>
        </p:grpSp>
        <p:sp>
          <p:nvSpPr>
            <p:cNvPr id="60" name="Правая фигурная скобка 59"/>
            <p:cNvSpPr/>
            <p:nvPr/>
          </p:nvSpPr>
          <p:spPr>
            <a:xfrm rot="5400000">
              <a:off x="3200755" y="2517701"/>
              <a:ext cx="265186" cy="1940078"/>
            </a:xfrm>
            <a:prstGeom prst="rightBrace">
              <a:avLst>
                <a:gd name="adj1" fmla="val 52613"/>
                <a:gd name="adj2" fmla="val 51353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2516877" y="3616615"/>
              <a:ext cx="1409166" cy="204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800"/>
                <a:t>Финансовый год КИК</a:t>
              </a:r>
            </a:p>
          </p:txBody>
        </p:sp>
        <p:cxnSp>
          <p:nvCxnSpPr>
            <p:cNvPr id="62" name="Прямая соединительная линия 61"/>
            <p:cNvCxnSpPr/>
            <p:nvPr/>
          </p:nvCxnSpPr>
          <p:spPr>
            <a:xfrm>
              <a:off x="5321054" y="3210645"/>
              <a:ext cx="0" cy="3001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4700220" y="3793307"/>
              <a:ext cx="1141170" cy="573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800"/>
                <a:t>Дата принятия </a:t>
              </a:r>
            </a:p>
            <a:p>
              <a:pPr marL="0" lvl="1" algn="ctr"/>
              <a:r>
                <a:rPr lang="ru-RU" altLang="ru-RU" sz="800"/>
                <a:t>решения о </a:t>
              </a:r>
            </a:p>
            <a:p>
              <a:pPr marL="0" lvl="1" algn="ctr"/>
              <a:r>
                <a:rPr lang="ru-RU" altLang="ru-RU" sz="800"/>
                <a:t>распределении </a:t>
              </a:r>
            </a:p>
            <a:p>
              <a:pPr marL="0" lvl="1" algn="ctr"/>
              <a:r>
                <a:rPr lang="ru-RU" altLang="ru-RU" sz="800"/>
                <a:t>прибыли</a:t>
              </a:r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4941975" y="3592842"/>
              <a:ext cx="759693" cy="21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900"/>
                <a:t>30.03.2016</a:t>
              </a:r>
              <a:endParaRPr lang="ru-RU" altLang="ru-RU" sz="1600"/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3728458" y="3789416"/>
              <a:ext cx="1144092" cy="450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0133" tIns="40067" rIns="80133" bIns="40067">
              <a:spAutoFit/>
            </a:bodyPr>
            <a:lstStyle>
              <a:lvl1pPr marL="342900" indent="-3429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2844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7416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1988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656013" indent="1588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lvl="1" algn="ctr"/>
              <a:r>
                <a:rPr lang="ru-RU" altLang="ru-RU" sz="800"/>
                <a:t>Дата окончания финансового года </a:t>
              </a:r>
            </a:p>
            <a:p>
              <a:pPr marL="0" lvl="1" algn="ctr"/>
              <a:r>
                <a:rPr lang="ru-RU" altLang="ru-RU" sz="800"/>
                <a:t>КИК</a:t>
              </a:r>
            </a:p>
          </p:txBody>
        </p:sp>
      </p:grpSp>
      <p:cxnSp>
        <p:nvCxnSpPr>
          <p:cNvPr id="68" name="Прямая со стрелкой 67"/>
          <p:cNvCxnSpPr/>
          <p:nvPr/>
        </p:nvCxnSpPr>
        <p:spPr bwMode="auto">
          <a:xfrm>
            <a:off x="6148051" y="4877615"/>
            <a:ext cx="0" cy="4460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5"/>
          <p:cNvSpPr txBox="1">
            <a:spLocks noChangeArrowheads="1"/>
          </p:cNvSpPr>
          <p:nvPr/>
        </p:nvSpPr>
        <p:spPr bwMode="auto">
          <a:xfrm>
            <a:off x="5426244" y="4439826"/>
            <a:ext cx="1922064" cy="3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800" b="1" dirty="0"/>
              <a:t>Тест на признание лица контролирующим</a:t>
            </a:r>
          </a:p>
        </p:txBody>
      </p:sp>
    </p:spTree>
    <p:extLst>
      <p:ext uri="{BB962C8B-B14F-4D97-AF65-F5344CB8AC3E}">
        <p14:creationId xmlns:p14="http://schemas.microsoft.com/office/powerpoint/2010/main" val="100702981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18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Заголовок 9"/>
          <p:cNvSpPr txBox="1">
            <a:spLocks/>
          </p:cNvSpPr>
          <p:nvPr/>
        </p:nvSpPr>
        <p:spPr bwMode="auto">
          <a:xfrm>
            <a:off x="537061" y="548680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 на признание лица контролирующим (2)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700808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478838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8" descr="data:image/jpeg;base64,/9j/4AAQSkZJRgABAQAAAQABAAD/2wCEAAkGBhMSERUUEhQWFBUWGCAZGBcXGBkeGBsYFxgXGBgaGhUaHCYeHRsnGhoUHy8gIycqLiwsGB8xNTIqNSYsLCkBCQoKDgwOFw8PGikdHxwpKSwpLCwsKSkpKSkpKSksKSkpNSksLCksKSkpLCwpKSksKSwpKSwsLCksKSkpLCwsLP/AABEIALYBFQMBIgACEQEDEQH/xAAcAAEAAgMBAQEAAAAAAAAAAAAABQYDBAcBAgj/xABHEAABAwIDBQUECAMFBgcAAAABAAIRAyEEEjEFBkFRgRMiMmFxB5GhsRQjQlJicsHRgpLwM1OywuFDY3Oj0vEVFiQ0g6Li/8QAFwEBAQEBAAAAAAAAAAAAAAAAAAECA//EACIRAQEBAAIBBAMBAQAAAAAAAAABEQIhMQMSQVETYXEiBP/aAAwDAQACEQMRAD8A7YiIgIiICIiAiIgIiICIiAiIgIiICIiAiIgIiICIiAiIgIiICIiAiIgIiICIiAiIgIiICIiAiIgIiICIiAiIgIi8lB6i0n7XpNdlLxPw6kWW0yoCJBBHMG3vQfaLxeoCIiAi8laxxs2YM/no3+b9pQbK9VY2xvxQwpDHv7Wq52VtOmJM8iZgecmfJb+F3ooudkeTSeIljxBEiR8EEwi+G1QRIII8l9Sg9REQEREBERAREQEREBEWOrXawS4hoHEmAgyLxVrae+1NlqQNQ8zZv7lQuA3hr1q/eeRYwG2AMjhx6ojoCKGwe2w6G52l2mVwyOP5Se67opJuMbMGWnk4R7joehRWdF5K9QERfFSsGiXEAczog+14XAa2UJjd5mi1MZjzNh+5UFi9o1Kp77iRy0HuQWLGbxU2WZ3z5ae/9lBYza9SrqYHIWH+q0R714Hg8ZjWDp6qo+p/rgslDEOYZa4g+SwGs2YJE8pXtSoG6kBVE3ht5qjbPAf6Wd+3wUthdvUnx3sp5Ot8dFTatZrRLnNaCYBJAmdIJX2THkpi6v8AnETwWs7GT4Bm89G/zcekqm08S5uhgamdOrTb3rSxG1amNrCmzEPNKmJrU6LBl8szwc1+oFzwTDVh21vPRpAgl2IeP9lSEiRwPCfIlx5BVPaO9dUtP05wwjfs4akc1Yt/3gBBb/EWD8JUPtzG4ymCKVL6PSFi+kc7iPxYho7ojg0M6qpNbM+/1Ji8+p1KCxVd8SHZcOwUBBGYd6rpp2oEU5tZgat3ZWEd2YPiLu84zJJOsn3KrtokCBEl2XQRoTp7/gsmD20afeOamYmWGe7JFxyt5cFz/JNxmc+Fub2vWF2nWonuuI8jop/A79EWqt6j+v3XPm74FwhwZUHEizo5RpMT7lsUdsUncS3ydbz10PBblla7jrOA3ko1dHgHkf2194UmyqDcEH0XJMPRL/CJ8+HvU5ga1WmP7R3v066qmugr1VHDbw1W6kPH4tfeP1lSuG3mpus8Fh9494v8FFTKLFRxDXiWkOHkVkQeoiIC18RjWM8R6cfcs5VHrYgh1RpOlR4/5jov6Qgldo7ykWpiPM6+7RVTam0C6XVX2HFxt+wWxXqqm7wbGq168iOzyi7iYBvMNHGYPJTlsnTXp8Zy5ZyuRKYfHsqglhzAGCY4wDx9VIbEfFdvX5KH2ZswUGloJdJkmABMRYKS2c6Krf64FWW52zz9vuvt8LVid3nGXUXA5rlrtDPrIPWF8YWpWY5lN4cGveGlpktylr5IBkCCG3bbVSGzcdaCpanWJHduqiHo417DDXEDkbj3ftCksHtjMYLTPNtx1Go+K0MSyjRvXeJNwwXcfRoufkqltD2hVqjjSwFHLEjM4Autacvhb6uJ6Ki67b246iJgNH33ER0E/NUPa2973uLabH138yCGib6axxsF91iABUxLxJicxzPNufATwbZR9fekNJbSZbjOptF4MDqZ8k6S36bWzNoV8rjiGsaGicwm3MEXt6X8lo1t62PH1J7WdHat6MB+Lit7/wASbiGtpVc1Nz2uLWNjK7K2SS4d7gdQL6E6LlO726+KrEPoAsYbdqSWt84Iu/0aHITvyt+1d6nsblq1cv4WRnPkSLgf1K092sZiK9Qmgw0qOU/WkkDPaAamhOvdGYrcwO6+Ew7mmsHYqo6bkAU8wIEZC69zq8u0PdlSe0druiLNbEBrZAy8pMHL5DK38KZqz9JHCYylSpspP+sqsY0OJBhxDRmd3okE8XHj4SSo7aW2iXiSGgEExGgInM4jwxyDR6rFhWduR2cNeGgEuNyABpTPePHvWHnxWxS2IAb986zr8P8ATqn8MydobH7FFUtPe7ObZpgZjo1usSdQBM685gbFaGtpteXmncNlwyTxDZhvr8187Rw7WUzllsEG2njb9k2+C8qPcMZVBAqRTF2902DSDBOt+B9E/p/GTGUq4Aa4mo1ugP7tF+o6rLgcMyG1H56VT7NQEtIHD6xpjXmQo/Bbbc2kw5g55dBDvFqb3g6Re4W3tTeoUJaGFzxOp7trSePSAhUnitsV6MOLu3zQGvIh7YOYnMyz5BIlw4C63cVszDV47aiMx1fS7j7C0xYnTUcFE1dm/SGZ6UMMZnQ6AbAeHwzPMdVIntWgGBUHl3XfE5T72ozZvho1dwZIOGrB8OzZKgyuu0iARY8OAVS2rsOtRDe2pOaAxozESyc/3xLTY8+K6BT2gM0O7p4B9j0Oh6EqQo7ScGgG4tZ3S3/dT2ys39xyN2zs9QZRmPaOJ9GwZLuA01ICmt3NlUZH0isXuFyyPq5uf7QC/oIHIuV6xuwsLXEOaaM3mmQ1pcTckAZCfUT5qNG5hpsJpPbUF9bEgGPynTmsz05x8HGSeGOlt+k2GhhawaQAP/rwH9Qvpm8dNzy1rXOAF3RHuablQ+0Nnvpnvtc3yII9x0IUe9zgCRItqq6LDW3votqBgbUdOpDbDoYPryW3U3gotcAXG/2oOUep/wBLLnmzsZ29YMfIL3EZtQdeFo+KsWJ2RDYDnD1uPj+kKi0UdsU+0ysqtz8MrutnCx6FbWI9oRoHIT2z9MnEfmcNOsnyXPzsttu8RzkW93D4rcobIYHy18i9jE97uz8eSiO6tKL1EbeFc92w7LiKw/3hP8zWu/VdCK59vPSP0uqACZDTbzY0fom4iMq1wNTqpPA7r1qp70U23BLtbEgw0enkqVtTeQTUw7DSLS5oqVDmdlySXACmZmSQR8lbadZzZYXuccuZ50DsxtIBjn0T3TZEysu3NjUKTD2dYue0XEAi2txEel1DYJnfDpADTck/IanovvauNGR7ACSabz6ZW398gLQ2AyoW98G4Efr5rSVYvp5sKYvzN/c3T3ytWnj9qMqdkXHsnOJzdzO2nJsH/Z1GoMWW39No4Zp7R3fP2W3d/p1hQG1986la1JuRvObx/wATQafZCJNqeOywTckEnvGe8bxLnGSepPRU3bO+YwpZTYxrQ9mYvpmTmkyO8BoeNyvnZ22C41GCqXljC4s1brGpOskHXooDezFmrhaDyABIgCIbmYTAAERI+ClrWX5Z8TvJSjMXl5P2WyD/ABOdf3x6LzA4DHY0Dsm9hROjjLQ4eUDO/wDgEc4Wrudhg1tXEupsqCkWtaHiRmdqeIBDQDJBiQrni8e947xkuHgGl+Yklw83mPIKyaa+cIKWDp0YHbPo5qeeQIL8xdDO80Hh3sx9F7tLaro7zotGVthygknM4epDfwrA1r2tLakMa4TJBcNAIAbcEAamGjgStjAbKBdmBzfikE+siw46JuHhqYV2cZCBTIMtc4RBJmGAgZvh8lm+h9mWvOudt3QTdwBsRAsp2ls0RBi+oiR15rSx2xC4RRcWkEEjWnYg6fZ9BC5/kjXtvx0dqKtapTqU21BTaCJ8xJPqJ1BC39l7ODgHUcQ08W0KoLpv98kPHLV6i3tqU69V7qZLXMs+mJbo3hM9LqOxD2vw1OHAkPm2oNiLcLFdNmJ/qLniMHRhwxmHfRYdXtLn0gAQZzsio28GXtaAq/tmrg2YlzsPiDWL2EEAS0Q3hWBAJtoAfUKs7e27iHFtF1aqaYg5C4xPnzHkTC3t09l4aq8Zq4FWP7JhyvuObgA70bKzeWTTJWm7F5qDWuFs0iRx01/rVaO34L5bIEGxOaOpv8VaMXuyZNLDv7Yh126OZzzv8APlY+Sr29ODfTqAupOZI4ggE+Ru09CUnOVZxsSv0+oyjRIBbDiC5hkFuckggCY0tBCnqG8bnVzSEVGCYIMO1gAkeUcAVWsMCA021dbj9rhos9Wu41hUcyTHiIymeN2kR71tOqtOH2xh6uYZgy5BD4EkWOvcjqtPB42i9zm0Kp7pEkSacngGmRFj4Y9SqWXHsn3mSZBF+B1Hmvrd3aTqJLmuy3uSAW6cyP2Wd+z234dDFaow95ubzZrrxY46ehKyYfaIuGOh1+7cO1OrTeOirg9oTWPDa9MkEkB1LTuxcsJvrwPRTmExOHxVNzmPYWt8Qd9gm4zZtDyA6Sr/ABnJ8xMHaOaA8Bwv8uI0Kj9obHwsGo49iJEFvEi9mXzX+7HRRVbbDKcijLzNnvkgW+y11zzl3uUViK7nuLnuLjzPy8h5Ks52im7GFLH0X0g80nkmTwMPsbmJsdTrqVaq4lpHmojD1YDyDoBpztwWwzaJ+0JtP9cOKzWkLtvGOo0Kj2+JosSJvIH6qJ9nRqVMU6pULnF2QS7jNVmnl6KV25Ua6k8c4MH8wK+/Z+ycU389If8AOZ+yg/QZReL1G3i5p7Ry5mLa9jzTJpN7wNrOeLg2I01Vh3p38p4R/ZNY6pWyh2WQ1oBmCXG50PhB84XI9rbdfiKr31wH5nEgSe6OAaZMAckzUax223tx2zWGkZ7RopC7nRme1+YOBMC4nja6vNGvRxFMjD1jdobLTL25fDLH8RzhUVmDpv0Jv9l0A/sVtbL2U1lZpBIvcH0MX1BXHn6W3Zcxqcs8rHtPDVKRzEy093NIkZsurXG57vCeCiN6NvOZhXPoPc17S2TGoc4NPvU1XpNykvMuNs1R08dJJ0UVvxhWjZ9bK0CzTYaw9q6cZZO2blUmlveHDv05d5O7pPMgz+vRaWO2zUq+Iw37rbD/AF6qHoeJbIYtCT2HtgYdz3Zc2amWAAxcuaZJ5WW3t2nlw2EIJh1PMb2nK3h0PvUG1i7Luzu1Qq7Lo1sQxlQCnDWuF5a9zbGZHSOqJUbsPZPZ4NlKcrnMLnEah9VszBsSG5Bf7qybPw7qLAx72ve2e+GwSJgEiTe0TxhSrhJnn+q169GXCNSYn1Nr9Vpl8sw3cc86kGPSRdVHaWJfSxVRzHOpkgXaSAe40yeB5XC6Fj6XdytFspA6EKhbxMiuZt3B/gau3oyXllb4XtI4Dfh7RFdgqt5tIa4DS48LuHEa6KYxO/8Ahwwdk1z3EWYQWAepOv8ADPqFQBSjSRIPp7tF4xsCD8lj/o9Hjxk5R01M4rb9avUaXugZhDW2b7uPWV9VGjI0u1trY+/VVxu8vYVS3KDEa31g2Oo+KsWE3moVR3iG85gt/m4dYXLjMjOfSN20CKouTbj+60qJjFUibeHWOWq3sXjKWIxLKWHzPeZE2DLAm03Prp6r6q7CrDFtGWBTyhzj4ZbMweJ9Ez6Tr5b2E3oxNGvQpMqTTcGDs3gFneJkji0+YIWSrvRVr1h2/epB0mi2zCGyYMzm0+1KxV92QHMqCplLIJkDLDTM+XXlwUNTqgZ3AhwGbvNNrA3HMfss2Z8NSW+KmcHt7DOALaopG5yVNBMmBNuP2SFG7U38ABbQDXO++Zy+oaRfr8VUajDHo39Fq0KTnuDWtLnEwGtEknkALn0W0v7dG2M11TAPqveS6SXaQe9xA0WxuoA58Bpf3pLQJtl1MEQNLkgKR3f2G2ngGUcSCKkklrYziXeFzoIaIAsJNzIUhTIptyUmtps4taLOji8mS8+bieirGzekbithYfOHPh7gScjDDASZGaoLu4WZH5lsPqkgCwaNGtADR6NFhwvqeMrO5jDqC0826dWn9CF8HBO+yQ/01/l190ozda6Hj6pCHj/XNXUTLdhUqlNpLYcWjvNs7TjGvULRxWwKrAcjg+0Q6zvQEWKkKO1Tla1rSTAA9wC2X4xtEZqzhn4NFyPT/q0UrSl7b2VWaINN2Z2UBoBJJtYRrotjYAGAe2rWLS4PY40wdAw5oL9M34RK+Nu79OdLadh5G3Vw19BAVQxGIc8y4z8h6DQLKv1FsbabcRQp1mAhtRoe0OgGHCRIlFUPY2cT9Dd9JzhgcBQDxH1YaPDxyzMTysiK3t8vZ3Sx7hUzup1Q3KHC7SBJGZh8ybggrmW3dysbhJNSn29If7Rkugef229QR5rva8IQfmZrmu8Jjyd++hWwzFPZY6cnX9x1HQrte3/Z5g8XLnM7Oof9pThrvUjwu6jqudba9mWNw0mjGJpjg0d8D/hn/IT6IiHw2NZUcA9xZwk94dDw6rc3gw4+hV2MEtNMkOzTJEEAAWkmRAVdzDMQ4Gm4GC1wNjyNpHoV8Y6i7s3AAm1st5PlwKKpdDxKb2PsKvin5MPTdUI1Is1v5nmzepW39HitNRjKwaA7K/MSRcQ5zHB8G2pXSd3PaVg+zp06tL6GbBrQB2U62c0d3qOqDW3Z9kNNkPxju1d/dMJFPq+zn9MvVW7b1VjKdOhTY2mxokNYIaOQgepWf/zBSgEOzg6ZdD1FioTH189Rx6D0C0zajMdjhSAJ0Jj4TwBUXjd5MsPDcwaQY0sOTr6W4Lc3iZDGH8f+VygMVQmk4kT5c/JZtSRMs9oFB9PMxry6YykRB83aR6T6LXGBxONcHVYpU7xbnybqfUmFUdk1stN5b3XNcSI4HKIg+s+5TWwfaDWLslZralpzDuutzix9wTjbLsbbOO3RrUxLIqNAPhs6/wCE/oSoU0CLEZSOBEEdDoug4Db1GqQGuAf918B38Im/RbtbCMdBe1ri28uAMdTot8/VvOZTXCd4KRbiHBwIs06RYtF1oVHZXHKTF4Pl/wBlc/aVQovrGvSqFzjla5oHcGVuUEPm57otHXgqQQpPAmN2sa5tfMHEODHw4GCD2boup3Db+VGtioxryGgzJBJIGtiOPwVW2SSHkjhTqfCm8r7qU/F5NHwaFGtZ9s7er4g993c4MbZg6cT5lWndndqrV2dVrARTZTqunnkD5gdNSqjsrYVasZYIb982b05+gXQthsDKRwj6gcXMeC2nZ2V0iS3hOYes8U7ZuOe0ql3nkz/KusbH2bSwzB2DGsLmgufrUdmaCQX8G38LYHkVA4n2QV4mjXpOlsFjyWkSI1GYK0BhaADq1sH1a39wrIzyoG28l8OK+S4k3vy5D0C9HBGZ5eovl9QNBLiGgakz6WAuT5KNq7Xc+1EZR98+Lpwb8/NZ1pKYzaTaYitDjwZq/wAr6tHqehWnh6gczORlB0EzAkxdQ+0sEaIBqnJMSXG/e0kayfP1UfjdqPb9WO7ltPHpy+aSy9wsWbGbzsw4ind8XdHe9Gj7I8zfyVRx+1n1ScxseE6+p1K1sPQfUeGU2uqPcYDWglxPkBcrp+6PsXJy1MeY4igw3/8AkqD5N9/BGlC2BuxiMa/Jh6ZdHiebMb+Z+k+Qk+S7Hul7KMPhMtSrGIrC8uH1bT+Cmf8AE6T6K5YHAU6LAykxrGNsGtAAHQLYQeBeoiAiIgLxeogiNt7qYXFiK9JrjweLPHo8X6aLnO2vZBWpEvwdTtB/dvgP9A7wO65V11eIPzriXmk/s8VQdRqARmDYd7j4h5iQtGrgQWsDS2o0Ou4m4F5PhkO9QPVfo3aOyKOIZkrU21G8nCY8xyPmFz7b3scaZfg6hpn+7qElvoKniHWUHNNj03U8R9TUewZ2ZmycpBgQJETE3vwVhZvgGVMlWmQMxaHtvdvNn7Hoozauy8Vg3AYmk5t7O+yfy1B3T81o1Yqkd7iS4OEl1uc/uiLRtfH06tEOpPDwKgBg3FnCCNR6KPe2aRaNTp89eCgKWEax73wWgcSRcQJhxJIFuPNfZ28AQ3syWumT2kkjhAIDfl6pRjbsirhw9tVpaXXB4O7lyDzmZGqiNk/2o/Kf8KtIY2u3LQqPMBx7Go8Et7skU80PMiBlEjkVW9k4dzcQ1rmlp7wgjjkck8D725TjIfX9Fs4baVZ9FrH1HuaHGxcSLZY16r63l0Z6n5BauzwezHLMfk3/AET4RP7q1afbxXY17CxwLXAFpmIkEFSO2fZrgq3ew9Q0HH7Pjp+4mR0d0VewDhn6forjsfBuAzEkA6DmOZCRWOnuJhMNgMU5p7St9HqQ8i/9m7QfZHoJ5krkzHQXj8P6BdYxW+9LDZg0Cs6CC0Hu3EQ50EaHT5KPp0Nj4sjOw4aobd12UGOE3YbcwCrq9qC/eiv2eQP8pygOA5Zh89VI+zuq76W4tguNM+LzLbk/qrLX9k9M1GkYkGlF7RUPIT4T+b4K57A3foYZr2UwGtLDJEZj6uMl3VUY6RcI5+Wk+UrBivE7r8ltbQeKdJ/ZmDoIF5cQARy14LVcdfQ/JGK1Kb5WTksuHwrqhho9SdB6lT2H3WDm3Jngf/zy9UM7VDaoJpEDiW/MLJgMI6mwZS1k3zi9TlDeDbz3onkt/bOy3UgGm8uta9r6LCD3Wfl/zOXPnwnOZW5ysuxgxm7rK9HuNzG5fTMlzhJhwdq48SNeUrT2D7MsTjqrnv8AqMOXWe4d5w/AziNe8YHKVYsHThrOcC66Pu1/7Sh/w2/EBWSTqHny1t2tzsNgWZaDIcfFUdeo71dy8hA8lOIioIiICIiAiIgIiICIiAiIgx1qDXgte0OabEESCPMGxVG3g9kWGrS7Dk4d/Id6mT+Q3H8JHor6iD8/7d3OxuDB7Wn2lL77O+yPO0t/iACiMLWpy2waAZyw3K6RF5B+EL9LQqpt/wBm2DxUuydjUP26UC/4mRlPunzQcSxmCY7tDDaTfEMt5IbE5SLXvxSji6rG0y4Cs08XySBlNw/+0bbnmF9FaNt+zXG4WXUv/UU+dOcwHnS1/llVqnjBmbnDgWOnVwg6XA62KDHj6dLECG1Ozc0+GrGWSNBWHd/myHyWvhdjVmgU3MdnzEgDiCG3HMW10Um+iyo57n2BAgskOtqTGvpdR1J1alS+pqPY0iCAS10HU5T3QdbiD5p8GJP6PRwnexD81QC1Flzf7x4D+rqP2hvRWrkAd1hMZG8ZGjn6nooptEh1wah1JEipxuQfFrwWzR7PI3Ld4I0sZmJg2tyE/qprXs+m0XUyctWnk4AiIvPRZX7LbUa3s4dwJbrEXlh1PvXw6W1O99ZLdANImTlK12U25C4ONMg3AOkOi41n0hYz6O4z4avXoOLaTyQNRq3l4DaddOSsewd/KTTGIplpNszbtvGrD3heNJUH/wCJvBaKrQ+dCPHblHe6XX2NnsqAFroYCdY/xjUcLR6q+6rm+Vs21tPDllN1Oo1zHVATlMgZe8BHimQBBv5Lc2SyjU1eC6PBcGOtz05qkyymwmk24B+sLeWuW0RPHj56qDqYkg5s7s33pM+9bl6c7I7zgXU2CC2I8rdBwUqxwIsQVz/cDZu1K4DquVtCO6+sCHutbK0XjS5gcpVoxGGrUTNRhaB9tkub1IuP4gArojfaE36ql+Y+sQ1aew6LThW5wCBNz5ea+d78aXspXDgCSCPQcRZb272x6+IoNp5ctHUueLEwPC3VxtrIA5nRBoNbZsGIA+S6XsSiWYek1whzabQRyIaAR71VNsbnPp5TRJqNsHC2f1EAAjyAt6K7tChH0iIiiIiAiIgIiICIiAiIgIiICIiAiIg8hQ23dz8LjP7akC7g9vdqD+MXPoZCmkQcd257IsRSJdhKgrN+46G1P+h3w9FS8XTcx3Z4im5jmmcrgQ4EcYK/Sq0dq7Eo4lmSvTbUb+IXHmHag+YQfnZ9Fr3SSC2NIvPOZWlV2eYcQOJjN4tT9rlprIXVNvexwXdg6sH+7qm38NQCR6OB9VQtq7Lr4Z3Z4qi5oNhmHdd6PEtd0JRdxDNquYRaToMw4eTp8uY9F5We6HZmGZkudl7s6AGRaZ9+hUg4NfAmw1bGtoWE7PZLu4Gt5/OL/PkpjXvrQDnPiBrxJ143Ju7hbTyHGRy5A0O1v1sf3WKjWc5zaWHYajzYZWySfJoC6Lul7G3OcK20HEnUUWn4VKg/ws9/BVm3VW2LszG4wOpYduZps57x3WeryI9wLvmulbn+ynDYSKlWMRWF8zh3Gn8FM/4nSfRXTB4JlJgZTa1jGiA1oAA9AFnSdI8heoiCLr7t4d9QVHUmFwM6WnmW6E+ZCkwF6iDxF6iAiIgIiICIiAiIgIiICIiAiIgIiICIiAiIgIiICw4nCsqNLajWvadWuAIPqCIWZEHP9v8Ashw9WXYZxoO+7d1M9CczehjyVRwnsexlWtkrvbSot+2HZy78jbXji6I5HRduRBCbt7oYbAsy4enlJ8Tzeo78z408hA8lNL1EBERAREQEREBERAREQEREBERAREQEREBERAREQEREBERAREQEREBERAREQEREBERAREQEREBERAREQEREBERB/9k="/>
          <p:cNvSpPr>
            <a:spLocks noChangeAspect="1" noChangeArrowheads="1"/>
          </p:cNvSpPr>
          <p:nvPr/>
        </p:nvSpPr>
        <p:spPr bwMode="auto">
          <a:xfrm>
            <a:off x="63500" y="-839788"/>
            <a:ext cx="2638425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5" name="AutoShape 10" descr="data:image/jpeg;base64,/9j/4AAQSkZJRgABAQAAAQABAAD/2wCEAAkGBhMSERUUEhQWFBUWGCAZGBcXGBkeGBsYFxgXGBgaGhUaHCYeHRsnGhoUHy8gIycqLiwsGB8xNTIqNSYsLCkBCQoKDgwOFw8PGikdHxwpKSwpLCwsKSkpKSkpKSksKSkpNSksLCksKSkpLCwpKSksKSwpKSwsLCksKSkpLCwsLP/AABEIALYBFQMBIgACEQEDEQH/xAAcAAEAAgMBAQEAAAAAAAAAAAAABQYDBAcBAgj/xABHEAABAwIDBQUECAMFBgcAAAABAAIRAyEEEjEFBkFRgRMiMmFxB5GhsRQjQlJicsHRgpLwM1OywuFDY3Oj0vEVFiQ0g6Li/8QAFwEBAQEBAAAAAAAAAAAAAAAAAAECA//EACIRAQEBAAIBBAMBAQAAAAAAAAABEQIhMQMSQVETYXEiBP/aAAwDAQACEQMRAD8A7YiIgIiICIiAiIgIiICIiAiIgIiICIiAiIgIiICIiAiIgIiICIiAiIgIiICIiAiIgIiICIiAiIgIiICIiAiIgIi8lB6i0n7XpNdlLxPw6kWW0yoCJBBHMG3vQfaLxeoCIiAi8laxxs2YM/no3+b9pQbK9VY2xvxQwpDHv7Wq52VtOmJM8iZgecmfJb+F3ooudkeTSeIljxBEiR8EEwi+G1QRIII8l9Sg9REQEREBERAREQEREBEWOrXawS4hoHEmAgyLxVrae+1NlqQNQ8zZv7lQuA3hr1q/eeRYwG2AMjhx6ojoCKGwe2w6G52l2mVwyOP5Se67opJuMbMGWnk4R7joehRWdF5K9QERfFSsGiXEAczog+14XAa2UJjd5mi1MZjzNh+5UFi9o1Kp77iRy0HuQWLGbxU2WZ3z5ae/9lBYza9SrqYHIWH+q0R714Hg8ZjWDp6qo+p/rgslDEOYZa4g+SwGs2YJE8pXtSoG6kBVE3ht5qjbPAf6Wd+3wUthdvUnx3sp5Ot8dFTatZrRLnNaCYBJAmdIJX2THkpi6v8AnETwWs7GT4Bm89G/zcekqm08S5uhgamdOrTb3rSxG1amNrCmzEPNKmJrU6LBl8szwc1+oFzwTDVh21vPRpAgl2IeP9lSEiRwPCfIlx5BVPaO9dUtP05wwjfs4akc1Yt/3gBBb/EWD8JUPtzG4ymCKVL6PSFi+kc7iPxYho7ojg0M6qpNbM+/1Ji8+p1KCxVd8SHZcOwUBBGYd6rpp2oEU5tZgat3ZWEd2YPiLu84zJJOsn3KrtokCBEl2XQRoTp7/gsmD20afeOamYmWGe7JFxyt5cFz/JNxmc+Fub2vWF2nWonuuI8jop/A79EWqt6j+v3XPm74FwhwZUHEizo5RpMT7lsUdsUncS3ydbz10PBblla7jrOA3ko1dHgHkf2194UmyqDcEH0XJMPRL/CJ8+HvU5ga1WmP7R3v066qmugr1VHDbw1W6kPH4tfeP1lSuG3mpus8Fh9494v8FFTKLFRxDXiWkOHkVkQeoiIC18RjWM8R6cfcs5VHrYgh1RpOlR4/5jov6Qgldo7ykWpiPM6+7RVTam0C6XVX2HFxt+wWxXqqm7wbGq168iOzyi7iYBvMNHGYPJTlsnTXp8Zy5ZyuRKYfHsqglhzAGCY4wDx9VIbEfFdvX5KH2ZswUGloJdJkmABMRYKS2c6Krf64FWW52zz9vuvt8LVid3nGXUXA5rlrtDPrIPWF8YWpWY5lN4cGveGlpktylr5IBkCCG3bbVSGzcdaCpanWJHduqiHo417DDXEDkbj3ftCksHtjMYLTPNtx1Go+K0MSyjRvXeJNwwXcfRoufkqltD2hVqjjSwFHLEjM4Autacvhb6uJ6Ki67b246iJgNH33ER0E/NUPa2973uLabH138yCGib6axxsF91iABUxLxJicxzPNufATwbZR9fekNJbSZbjOptF4MDqZ8k6S36bWzNoV8rjiGsaGicwm3MEXt6X8lo1t62PH1J7WdHat6MB+Lit7/wASbiGtpVc1Nz2uLWNjK7K2SS4d7gdQL6E6LlO726+KrEPoAsYbdqSWt84Iu/0aHITvyt+1d6nsblq1cv4WRnPkSLgf1K092sZiK9Qmgw0qOU/WkkDPaAamhOvdGYrcwO6+Ew7mmsHYqo6bkAU8wIEZC69zq8u0PdlSe0druiLNbEBrZAy8pMHL5DK38KZqz9JHCYylSpspP+sqsY0OJBhxDRmd3okE8XHj4SSo7aW2iXiSGgEExGgInM4jwxyDR6rFhWduR2cNeGgEuNyABpTPePHvWHnxWxS2IAb986zr8P8ATqn8MydobH7FFUtPe7ObZpgZjo1usSdQBM685gbFaGtpteXmncNlwyTxDZhvr8187Rw7WUzllsEG2njb9k2+C8qPcMZVBAqRTF2902DSDBOt+B9E/p/GTGUq4Aa4mo1ugP7tF+o6rLgcMyG1H56VT7NQEtIHD6xpjXmQo/Bbbc2kw5g55dBDvFqb3g6Re4W3tTeoUJaGFzxOp7trSePSAhUnitsV6MOLu3zQGvIh7YOYnMyz5BIlw4C63cVszDV47aiMx1fS7j7C0xYnTUcFE1dm/SGZ6UMMZnQ6AbAeHwzPMdVIntWgGBUHl3XfE5T72ozZvho1dwZIOGrB8OzZKgyuu0iARY8OAVS2rsOtRDe2pOaAxozESyc/3xLTY8+K6BT2gM0O7p4B9j0Oh6EqQo7ScGgG4tZ3S3/dT2ys39xyN2zs9QZRmPaOJ9GwZLuA01ICmt3NlUZH0isXuFyyPq5uf7QC/oIHIuV6xuwsLXEOaaM3mmQ1pcTckAZCfUT5qNG5hpsJpPbUF9bEgGPynTmsz05x8HGSeGOlt+k2GhhawaQAP/rwH9Qvpm8dNzy1rXOAF3RHuablQ+0Nnvpnvtc3yII9x0IUe9zgCRItqq6LDW3votqBgbUdOpDbDoYPryW3U3gotcAXG/2oOUep/wBLLnmzsZ29YMfIL3EZtQdeFo+KsWJ2RDYDnD1uPj+kKi0UdsU+0ysqtz8MrutnCx6FbWI9oRoHIT2z9MnEfmcNOsnyXPzsttu8RzkW93D4rcobIYHy18i9jE97uz8eSiO6tKL1EbeFc92w7LiKw/3hP8zWu/VdCK59vPSP0uqACZDTbzY0fom4iMq1wNTqpPA7r1qp70U23BLtbEgw0enkqVtTeQTUw7DSLS5oqVDmdlySXACmZmSQR8lbadZzZYXuccuZ50DsxtIBjn0T3TZEysu3NjUKTD2dYue0XEAi2txEel1DYJnfDpADTck/IanovvauNGR7ACSabz6ZW398gLQ2AyoW98G4Efr5rSVYvp5sKYvzN/c3T3ytWnj9qMqdkXHsnOJzdzO2nJsH/Z1GoMWW39No4Zp7R3fP2W3d/p1hQG1986la1JuRvObx/wATQafZCJNqeOywTckEnvGe8bxLnGSepPRU3bO+YwpZTYxrQ9mYvpmTmkyO8BoeNyvnZ22C41GCqXljC4s1brGpOskHXooDezFmrhaDyABIgCIbmYTAAERI+ClrWX5Z8TvJSjMXl5P2WyD/ABOdf3x6LzA4DHY0Dsm9hROjjLQ4eUDO/wDgEc4Wrudhg1tXEupsqCkWtaHiRmdqeIBDQDJBiQrni8e947xkuHgGl+Yklw83mPIKyaa+cIKWDp0YHbPo5qeeQIL8xdDO80Hh3sx9F7tLaro7zotGVthygknM4epDfwrA1r2tLakMa4TJBcNAIAbcEAamGjgStjAbKBdmBzfikE+siw46JuHhqYV2cZCBTIMtc4RBJmGAgZvh8lm+h9mWvOudt3QTdwBsRAsp2ls0RBi+oiR15rSx2xC4RRcWkEEjWnYg6fZ9BC5/kjXtvx0dqKtapTqU21BTaCJ8xJPqJ1BC39l7ODgHUcQ08W0KoLpv98kPHLV6i3tqU69V7qZLXMs+mJbo3hM9LqOxD2vw1OHAkPm2oNiLcLFdNmJ/qLniMHRhwxmHfRYdXtLn0gAQZzsio28GXtaAq/tmrg2YlzsPiDWL2EEAS0Q3hWBAJtoAfUKs7e27iHFtF1aqaYg5C4xPnzHkTC3t09l4aq8Zq4FWP7JhyvuObgA70bKzeWTTJWm7F5qDWuFs0iRx01/rVaO34L5bIEGxOaOpv8VaMXuyZNLDv7Yh126OZzzv8APlY+Sr29ODfTqAupOZI4ggE+Ru09CUnOVZxsSv0+oyjRIBbDiC5hkFuckggCY0tBCnqG8bnVzSEVGCYIMO1gAkeUcAVWsMCA021dbj9rhos9Wu41hUcyTHiIymeN2kR71tOqtOH2xh6uYZgy5BD4EkWOvcjqtPB42i9zm0Kp7pEkSacngGmRFj4Y9SqWXHsn3mSZBF+B1Hmvrd3aTqJLmuy3uSAW6cyP2Wd+z234dDFaow95ubzZrrxY46ehKyYfaIuGOh1+7cO1OrTeOirg9oTWPDa9MkEkB1LTuxcsJvrwPRTmExOHxVNzmPYWt8Qd9gm4zZtDyA6Sr/ABnJ8xMHaOaA8Bwv8uI0Kj9obHwsGo49iJEFvEi9mXzX+7HRRVbbDKcijLzNnvkgW+y11zzl3uUViK7nuLnuLjzPy8h5Ks52im7GFLH0X0g80nkmTwMPsbmJsdTrqVaq4lpHmojD1YDyDoBpztwWwzaJ+0JtP9cOKzWkLtvGOo0Kj2+JosSJvIH6qJ9nRqVMU6pULnF2QS7jNVmnl6KV25Ua6k8c4MH8wK+/Z+ycU389If8AOZ+yg/QZReL1G3i5p7Ry5mLa9jzTJpN7wNrOeLg2I01Vh3p38p4R/ZNY6pWyh2WQ1oBmCXG50PhB84XI9rbdfiKr31wH5nEgSe6OAaZMAckzUax223tx2zWGkZ7RopC7nRme1+YOBMC4nja6vNGvRxFMjD1jdobLTL25fDLH8RzhUVmDpv0Jv9l0A/sVtbL2U1lZpBIvcH0MX1BXHn6W3Zcxqcs8rHtPDVKRzEy093NIkZsurXG57vCeCiN6NvOZhXPoPc17S2TGoc4NPvU1XpNykvMuNs1R08dJJ0UVvxhWjZ9bK0CzTYaw9q6cZZO2blUmlveHDv05d5O7pPMgz+vRaWO2zUq+Iw37rbD/AF6qHoeJbIYtCT2HtgYdz3Zc2amWAAxcuaZJ5WW3t2nlw2EIJh1PMb2nK3h0PvUG1i7Luzu1Qq7Lo1sQxlQCnDWuF5a9zbGZHSOqJUbsPZPZ4NlKcrnMLnEah9VszBsSG5Bf7qybPw7qLAx72ve2e+GwSJgEiTe0TxhSrhJnn+q169GXCNSYn1Nr9Vpl8sw3cc86kGPSRdVHaWJfSxVRzHOpkgXaSAe40yeB5XC6Fj6XdytFspA6EKhbxMiuZt3B/gau3oyXllb4XtI4Dfh7RFdgqt5tIa4DS48LuHEa6KYxO/8Ahwwdk1z3EWYQWAepOv8ADPqFQBSjSRIPp7tF4xsCD8lj/o9Hjxk5R01M4rb9avUaXugZhDW2b7uPWV9VGjI0u1trY+/VVxu8vYVS3KDEa31g2Oo+KsWE3moVR3iG85gt/m4dYXLjMjOfSN20CKouTbj+60qJjFUibeHWOWq3sXjKWIxLKWHzPeZE2DLAm03Prp6r6q7CrDFtGWBTyhzj4ZbMweJ9Ez6Tr5b2E3oxNGvQpMqTTcGDs3gFneJkji0+YIWSrvRVr1h2/epB0mi2zCGyYMzm0+1KxV92QHMqCplLIJkDLDTM+XXlwUNTqgZ3AhwGbvNNrA3HMfss2Z8NSW+KmcHt7DOALaopG5yVNBMmBNuP2SFG7U38ABbQDXO++Zy+oaRfr8VUajDHo39Fq0KTnuDWtLnEwGtEknkALn0W0v7dG2M11TAPqveS6SXaQe9xA0WxuoA58Bpf3pLQJtl1MEQNLkgKR3f2G2ngGUcSCKkklrYziXeFzoIaIAsJNzIUhTIptyUmtps4taLOji8mS8+bieirGzekbithYfOHPh7gScjDDASZGaoLu4WZH5lsPqkgCwaNGtADR6NFhwvqeMrO5jDqC0826dWn9CF8HBO+yQ/01/l190ozda6Hj6pCHj/XNXUTLdhUqlNpLYcWjvNs7TjGvULRxWwKrAcjg+0Q6zvQEWKkKO1Tla1rSTAA9wC2X4xtEZqzhn4NFyPT/q0UrSl7b2VWaINN2Z2UBoBJJtYRrotjYAGAe2rWLS4PY40wdAw5oL9M34RK+Nu79OdLadh5G3Vw19BAVQxGIc8y4z8h6DQLKv1FsbabcRQp1mAhtRoe0OgGHCRIlFUPY2cT9Dd9JzhgcBQDxH1YaPDxyzMTysiK3t8vZ3Sx7hUzup1Q3KHC7SBJGZh8ybggrmW3dysbhJNSn29If7Rkugef229QR5rva8IQfmZrmu8Jjyd++hWwzFPZY6cnX9x1HQrte3/Z5g8XLnM7Oof9pThrvUjwu6jqudba9mWNw0mjGJpjg0d8D/hn/IT6IiHw2NZUcA9xZwk94dDw6rc3gw4+hV2MEtNMkOzTJEEAAWkmRAVdzDMQ4Gm4GC1wNjyNpHoV8Y6i7s3AAm1st5PlwKKpdDxKb2PsKvin5MPTdUI1Is1v5nmzepW39HitNRjKwaA7K/MSRcQ5zHB8G2pXSd3PaVg+zp06tL6GbBrQB2U62c0d3qOqDW3Z9kNNkPxju1d/dMJFPq+zn9MvVW7b1VjKdOhTY2mxokNYIaOQgepWf/zBSgEOzg6ZdD1FioTH189Rx6D0C0zajMdjhSAJ0Jj4TwBUXjd5MsPDcwaQY0sOTr6W4Lc3iZDGH8f+VygMVQmk4kT5c/JZtSRMs9oFB9PMxry6YykRB83aR6T6LXGBxONcHVYpU7xbnybqfUmFUdk1stN5b3XNcSI4HKIg+s+5TWwfaDWLslZralpzDuutzix9wTjbLsbbOO3RrUxLIqNAPhs6/wCE/oSoU0CLEZSOBEEdDoug4Db1GqQGuAf918B38Im/RbtbCMdBe1ri28uAMdTot8/VvOZTXCd4KRbiHBwIs06RYtF1oVHZXHKTF4Pl/wBlc/aVQovrGvSqFzjla5oHcGVuUEPm57otHXgqQQpPAmN2sa5tfMHEODHw4GCD2boup3Db+VGtioxryGgzJBJIGtiOPwVW2SSHkjhTqfCm8r7qU/F5NHwaFGtZ9s7er4g993c4MbZg6cT5lWndndqrV2dVrARTZTqunnkD5gdNSqjsrYVasZYIb982b05+gXQthsDKRwj6gcXMeC2nZ2V0iS3hOYes8U7ZuOe0ql3nkz/KusbH2bSwzB2DGsLmgufrUdmaCQX8G38LYHkVA4n2QV4mjXpOlsFjyWkSI1GYK0BhaADq1sH1a39wrIzyoG28l8OK+S4k3vy5D0C9HBGZ5eovl9QNBLiGgakz6WAuT5KNq7Xc+1EZR98+Lpwb8/NZ1pKYzaTaYitDjwZq/wAr6tHqehWnh6gczORlB0EzAkxdQ+0sEaIBqnJMSXG/e0kayfP1UfjdqPb9WO7ltPHpy+aSy9wsWbGbzsw4ind8XdHe9Gj7I8zfyVRx+1n1ScxseE6+p1K1sPQfUeGU2uqPcYDWglxPkBcrp+6PsXJy1MeY4igw3/8AkqD5N9/BGlC2BuxiMa/Jh6ZdHiebMb+Z+k+Qk+S7Hul7KMPhMtSrGIrC8uH1bT+Cmf8AE6T6K5YHAU6LAykxrGNsGtAAHQLYQeBeoiAiIgLxeogiNt7qYXFiK9JrjweLPHo8X6aLnO2vZBWpEvwdTtB/dvgP9A7wO65V11eIPzriXmk/s8VQdRqARmDYd7j4h5iQtGrgQWsDS2o0Ou4m4F5PhkO9QPVfo3aOyKOIZkrU21G8nCY8xyPmFz7b3scaZfg6hpn+7qElvoKniHWUHNNj03U8R9TUewZ2ZmycpBgQJETE3vwVhZvgGVMlWmQMxaHtvdvNn7Hoozauy8Vg3AYmk5t7O+yfy1B3T81o1Yqkd7iS4OEl1uc/uiLRtfH06tEOpPDwKgBg3FnCCNR6KPe2aRaNTp89eCgKWEax73wWgcSRcQJhxJIFuPNfZ28AQ3syWumT2kkjhAIDfl6pRjbsirhw9tVpaXXB4O7lyDzmZGqiNk/2o/Kf8KtIY2u3LQqPMBx7Go8Et7skU80PMiBlEjkVW9k4dzcQ1rmlp7wgjjkck8D725TjIfX9Fs4baVZ9FrH1HuaHGxcSLZY16r63l0Z6n5BauzwezHLMfk3/AET4RP7q1afbxXY17CxwLXAFpmIkEFSO2fZrgq3ew9Q0HH7Pjp+4mR0d0VewDhn6forjsfBuAzEkA6DmOZCRWOnuJhMNgMU5p7St9HqQ8i/9m7QfZHoJ5krkzHQXj8P6BdYxW+9LDZg0Cs6CC0Hu3EQ50EaHT5KPp0Nj4sjOw4aobd12UGOE3YbcwCrq9qC/eiv2eQP8pygOA5Zh89VI+zuq76W4tguNM+LzLbk/qrLX9k9M1GkYkGlF7RUPIT4T+b4K57A3foYZr2UwGtLDJEZj6uMl3VUY6RcI5+Wk+UrBivE7r8ltbQeKdJ/ZmDoIF5cQARy14LVcdfQ/JGK1Kb5WTksuHwrqhho9SdB6lT2H3WDm3Jngf/zy9UM7VDaoJpEDiW/MLJgMI6mwZS1k3zi9TlDeDbz3onkt/bOy3UgGm8uta9r6LCD3Wfl/zOXPnwnOZW5ysuxgxm7rK9HuNzG5fTMlzhJhwdq48SNeUrT2D7MsTjqrnv8AqMOXWe4d5w/AziNe8YHKVYsHThrOcC66Pu1/7Sh/w2/EBWSTqHny1t2tzsNgWZaDIcfFUdeo71dy8hA8lOIioIiICIiAiIgIiICIiAiIgx1qDXgte0OabEESCPMGxVG3g9kWGrS7Dk4d/Id6mT+Q3H8JHor6iD8/7d3OxuDB7Wn2lL77O+yPO0t/iACiMLWpy2waAZyw3K6RF5B+EL9LQqpt/wBm2DxUuydjUP26UC/4mRlPunzQcSxmCY7tDDaTfEMt5IbE5SLXvxSji6rG0y4Cs08XySBlNw/+0bbnmF9FaNt+zXG4WXUv/UU+dOcwHnS1/llVqnjBmbnDgWOnVwg6XA62KDHj6dLECG1Ozc0+GrGWSNBWHd/myHyWvhdjVmgU3MdnzEgDiCG3HMW10Um+iyo57n2BAgskOtqTGvpdR1J1alS+pqPY0iCAS10HU5T3QdbiD5p8GJP6PRwnexD81QC1Flzf7x4D+rqP2hvRWrkAd1hMZG8ZGjn6nooptEh1wah1JEipxuQfFrwWzR7PI3Ld4I0sZmJg2tyE/qprXs+m0XUyctWnk4AiIvPRZX7LbUa3s4dwJbrEXlh1PvXw6W1O99ZLdANImTlK12U25C4ONMg3AOkOi41n0hYz6O4z4avXoOLaTyQNRq3l4DaddOSsewd/KTTGIplpNszbtvGrD3heNJUH/wCJvBaKrQ+dCPHblHe6XX2NnsqAFroYCdY/xjUcLR6q+6rm+Vs21tPDllN1Oo1zHVATlMgZe8BHimQBBv5Lc2SyjU1eC6PBcGOtz05qkyymwmk24B+sLeWuW0RPHj56qDqYkg5s7s33pM+9bl6c7I7zgXU2CC2I8rdBwUqxwIsQVz/cDZu1K4DquVtCO6+sCHutbK0XjS5gcpVoxGGrUTNRhaB9tkub1IuP4gArojfaE36ql+Y+sQ1aew6LThW5wCBNz5ea+d78aXspXDgCSCPQcRZb272x6+IoNp5ctHUueLEwPC3VxtrIA5nRBoNbZsGIA+S6XsSiWYek1whzabQRyIaAR71VNsbnPp5TRJqNsHC2f1EAAjyAt6K7tChH0iIiiIiAiIgIiICIiAiIgIiICIiAiIg8hQ23dz8LjP7akC7g9vdqD+MXPoZCmkQcd257IsRSJdhKgrN+46G1P+h3w9FS8XTcx3Z4im5jmmcrgQ4EcYK/Sq0dq7Eo4lmSvTbUb+IXHmHag+YQfnZ9Fr3SSC2NIvPOZWlV2eYcQOJjN4tT9rlprIXVNvexwXdg6sH+7qm38NQCR6OB9VQtq7Lr4Z3Z4qi5oNhmHdd6PEtd0JRdxDNquYRaToMw4eTp8uY9F5We6HZmGZkudl7s6AGRaZ9+hUg4NfAmw1bGtoWE7PZLu4Gt5/OL/PkpjXvrQDnPiBrxJ143Ju7hbTyHGRy5A0O1v1sf3WKjWc5zaWHYajzYZWySfJoC6Lul7G3OcK20HEnUUWn4VKg/ws9/BVm3VW2LszG4wOpYduZps57x3WeryI9wLvmulbn+ynDYSKlWMRWF8zh3Gn8FM/4nSfRXTB4JlJgZTa1jGiA1oAA9AFnSdI8heoiCLr7t4d9QVHUmFwM6WnmW6E+ZCkwF6iDxF6iAiIgIiICIiAiIgIiICIiAiIgIiICIiAiIgIiICw4nCsqNLajWvadWuAIPqCIWZEHP9v8Ashw9WXYZxoO+7d1M9CczehjyVRwnsexlWtkrvbSot+2HZy78jbXji6I5HRduRBCbt7oYbAsy4enlJ8Tzeo78z408hA8lNL1EBERAREQEREBERAREQEREBERAREQEREBERAREQEREBERAREQEREBERAREQEREBERAREQEREBERAREQEREBERB/9k="/>
          <p:cNvSpPr>
            <a:spLocks noChangeAspect="1" noChangeArrowheads="1"/>
          </p:cNvSpPr>
          <p:nvPr/>
        </p:nvSpPr>
        <p:spPr bwMode="auto">
          <a:xfrm>
            <a:off x="63500" y="-839788"/>
            <a:ext cx="2638425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6" name="AutoShape 12" descr="data:image/jpeg;base64,/9j/4AAQSkZJRgABAQAAAQABAAD/2wCEAAkGBhMSERUUEhQWFBUWGCAZGBcXGBkeGBsYFxgXGBgaGhUaHCYeHRsnGhoUHy8gIycqLiwsGB8xNTIqNSYsLCkBCQoKDgwOFw8PGikdHxwpKSwpLCwsKSkpKSkpKSksKSkpNSksLCksKSkpLCwpKSksKSwpKSwsLCksKSkpLCwsLP/AABEIALYBFQMBIgACEQEDEQH/xAAcAAEAAgMBAQEAAAAAAAAAAAAABQYDBAcBAgj/xABHEAABAwIDBQUECAMFBgcAAAABAAIRAyEEEjEFBkFRgRMiMmFxB5GhsRQjQlJicsHRgpLwM1OywuFDY3Oj0vEVFiQ0g6Li/8QAFwEBAQEBAAAAAAAAAAAAAAAAAAECA//EACIRAQEBAAIBBAMBAQAAAAAAAAABEQIhMQMSQVETYXEiBP/aAAwDAQACEQMRAD8A7YiIgIiICIiAiIgIiICIiAiIgIiICIiAiIgIiICIiAiIgIiICIiAiIgIiICIiAiIgIiICIiAiIgIiICIiAiIgIi8lB6i0n7XpNdlLxPw6kWW0yoCJBBHMG3vQfaLxeoCIiAi8laxxs2YM/no3+b9pQbK9VY2xvxQwpDHv7Wq52VtOmJM8iZgecmfJb+F3ooudkeTSeIljxBEiR8EEwi+G1QRIII8l9Sg9REQEREBERAREQEREBEWOrXawS4hoHEmAgyLxVrae+1NlqQNQ8zZv7lQuA3hr1q/eeRYwG2AMjhx6ojoCKGwe2w6G52l2mVwyOP5Se67opJuMbMGWnk4R7joehRWdF5K9QERfFSsGiXEAczog+14XAa2UJjd5mi1MZjzNh+5UFi9o1Kp77iRy0HuQWLGbxU2WZ3z5ae/9lBYza9SrqYHIWH+q0R714Hg8ZjWDp6qo+p/rgslDEOYZa4g+SwGs2YJE8pXtSoG6kBVE3ht5qjbPAf6Wd+3wUthdvUnx3sp5Ot8dFTatZrRLnNaCYBJAmdIJX2THkpi6v8AnETwWs7GT4Bm89G/zcekqm08S5uhgamdOrTb3rSxG1amNrCmzEPNKmJrU6LBl8szwc1+oFzwTDVh21vPRpAgl2IeP9lSEiRwPCfIlx5BVPaO9dUtP05wwjfs4akc1Yt/3gBBb/EWD8JUPtzG4ymCKVL6PSFi+kc7iPxYho7ojg0M6qpNbM+/1Ji8+p1KCxVd8SHZcOwUBBGYd6rpp2oEU5tZgat3ZWEd2YPiLu84zJJOsn3KrtokCBEl2XQRoTp7/gsmD20afeOamYmWGe7JFxyt5cFz/JNxmc+Fub2vWF2nWonuuI8jop/A79EWqt6j+v3XPm74FwhwZUHEizo5RpMT7lsUdsUncS3ydbz10PBblla7jrOA3ko1dHgHkf2194UmyqDcEH0XJMPRL/CJ8+HvU5ga1WmP7R3v066qmugr1VHDbw1W6kPH4tfeP1lSuG3mpus8Fh9494v8FFTKLFRxDXiWkOHkVkQeoiIC18RjWM8R6cfcs5VHrYgh1RpOlR4/5jov6Qgldo7ykWpiPM6+7RVTam0C6XVX2HFxt+wWxXqqm7wbGq168iOzyi7iYBvMNHGYPJTlsnTXp8Zy5ZyuRKYfHsqglhzAGCY4wDx9VIbEfFdvX5KH2ZswUGloJdJkmABMRYKS2c6Krf64FWW52zz9vuvt8LVid3nGXUXA5rlrtDPrIPWF8YWpWY5lN4cGveGlpktylr5IBkCCG3bbVSGzcdaCpanWJHduqiHo417DDXEDkbj3ftCksHtjMYLTPNtx1Go+K0MSyjRvXeJNwwXcfRoufkqltD2hVqjjSwFHLEjM4Autacvhb6uJ6Ki67b246iJgNH33ER0E/NUPa2973uLabH138yCGib6axxsF91iABUxLxJicxzPNufATwbZR9fekNJbSZbjOptF4MDqZ8k6S36bWzNoV8rjiGsaGicwm3MEXt6X8lo1t62PH1J7WdHat6MB+Lit7/wASbiGtpVc1Nz2uLWNjK7K2SS4d7gdQL6E6LlO726+KrEPoAsYbdqSWt84Iu/0aHITvyt+1d6nsblq1cv4WRnPkSLgf1K092sZiK9Qmgw0qOU/WkkDPaAamhOvdGYrcwO6+Ew7mmsHYqo6bkAU8wIEZC69zq8u0PdlSe0druiLNbEBrZAy8pMHL5DK38KZqz9JHCYylSpspP+sqsY0OJBhxDRmd3okE8XHj4SSo7aW2iXiSGgEExGgInM4jwxyDR6rFhWduR2cNeGgEuNyABpTPePHvWHnxWxS2IAb986zr8P8ATqn8MydobH7FFUtPe7ObZpgZjo1usSdQBM685gbFaGtpteXmncNlwyTxDZhvr8187Rw7WUzllsEG2njb9k2+C8qPcMZVBAqRTF2902DSDBOt+B9E/p/GTGUq4Aa4mo1ugP7tF+o6rLgcMyG1H56VT7NQEtIHD6xpjXmQo/Bbbc2kw5g55dBDvFqb3g6Re4W3tTeoUJaGFzxOp7trSePSAhUnitsV6MOLu3zQGvIh7YOYnMyz5BIlw4C63cVszDV47aiMx1fS7j7C0xYnTUcFE1dm/SGZ6UMMZnQ6AbAeHwzPMdVIntWgGBUHl3XfE5T72ozZvho1dwZIOGrB8OzZKgyuu0iARY8OAVS2rsOtRDe2pOaAxozESyc/3xLTY8+K6BT2gM0O7p4B9j0Oh6EqQo7ScGgG4tZ3S3/dT2ys39xyN2zs9QZRmPaOJ9GwZLuA01ICmt3NlUZH0isXuFyyPq5uf7QC/oIHIuV6xuwsLXEOaaM3mmQ1pcTckAZCfUT5qNG5hpsJpPbUF9bEgGPynTmsz05x8HGSeGOlt+k2GhhawaQAP/rwH9Qvpm8dNzy1rXOAF3RHuablQ+0Nnvpnvtc3yII9x0IUe9zgCRItqq6LDW3votqBgbUdOpDbDoYPryW3U3gotcAXG/2oOUep/wBLLnmzsZ29YMfIL3EZtQdeFo+KsWJ2RDYDnD1uPj+kKi0UdsU+0ysqtz8MrutnCx6FbWI9oRoHIT2z9MnEfmcNOsnyXPzsttu8RzkW93D4rcobIYHy18i9jE97uz8eSiO6tKL1EbeFc92w7LiKw/3hP8zWu/VdCK59vPSP0uqACZDTbzY0fom4iMq1wNTqpPA7r1qp70U23BLtbEgw0enkqVtTeQTUw7DSLS5oqVDmdlySXACmZmSQR8lbadZzZYXuccuZ50DsxtIBjn0T3TZEysu3NjUKTD2dYue0XEAi2txEel1DYJnfDpADTck/IanovvauNGR7ACSabz6ZW398gLQ2AyoW98G4Efr5rSVYvp5sKYvzN/c3T3ytWnj9qMqdkXHsnOJzdzO2nJsH/Z1GoMWW39No4Zp7R3fP2W3d/p1hQG1986la1JuRvObx/wATQafZCJNqeOywTckEnvGe8bxLnGSepPRU3bO+YwpZTYxrQ9mYvpmTmkyO8BoeNyvnZ22C41GCqXljC4s1brGpOskHXooDezFmrhaDyABIgCIbmYTAAERI+ClrWX5Z8TvJSjMXl5P2WyD/ABOdf3x6LzA4DHY0Dsm9hROjjLQ4eUDO/wDgEc4Wrudhg1tXEupsqCkWtaHiRmdqeIBDQDJBiQrni8e947xkuHgGl+Yklw83mPIKyaa+cIKWDp0YHbPo5qeeQIL8xdDO80Hh3sx9F7tLaro7zotGVthygknM4epDfwrA1r2tLakMa4TJBcNAIAbcEAamGjgStjAbKBdmBzfikE+siw46JuHhqYV2cZCBTIMtc4RBJmGAgZvh8lm+h9mWvOudt3QTdwBsRAsp2ls0RBi+oiR15rSx2xC4RRcWkEEjWnYg6fZ9BC5/kjXtvx0dqKtapTqU21BTaCJ8xJPqJ1BC39l7ODgHUcQ08W0KoLpv98kPHLV6i3tqU69V7qZLXMs+mJbo3hM9LqOxD2vw1OHAkPm2oNiLcLFdNmJ/qLniMHRhwxmHfRYdXtLn0gAQZzsio28GXtaAq/tmrg2YlzsPiDWL2EEAS0Q3hWBAJtoAfUKs7e27iHFtF1aqaYg5C4xPnzHkTC3t09l4aq8Zq4FWP7JhyvuObgA70bKzeWTTJWm7F5qDWuFs0iRx01/rVaO34L5bIEGxOaOpv8VaMXuyZNLDv7Yh126OZzzv8APlY+Sr29ODfTqAupOZI4ggE+Ru09CUnOVZxsSv0+oyjRIBbDiC5hkFuckggCY0tBCnqG8bnVzSEVGCYIMO1gAkeUcAVWsMCA021dbj9rhos9Wu41hUcyTHiIymeN2kR71tOqtOH2xh6uYZgy5BD4EkWOvcjqtPB42i9zm0Kp7pEkSacngGmRFj4Y9SqWXHsn3mSZBF+B1Hmvrd3aTqJLmuy3uSAW6cyP2Wd+z234dDFaow95ubzZrrxY46ehKyYfaIuGOh1+7cO1OrTeOirg9oTWPDa9MkEkB1LTuxcsJvrwPRTmExOHxVNzmPYWt8Qd9gm4zZtDyA6Sr/ABnJ8xMHaOaA8Bwv8uI0Kj9obHwsGo49iJEFvEi9mXzX+7HRRVbbDKcijLzNnvkgW+y11zzl3uUViK7nuLnuLjzPy8h5Ks52im7GFLH0X0g80nkmTwMPsbmJsdTrqVaq4lpHmojD1YDyDoBpztwWwzaJ+0JtP9cOKzWkLtvGOo0Kj2+JosSJvIH6qJ9nRqVMU6pULnF2QS7jNVmnl6KV25Ua6k8c4MH8wK+/Z+ycU389If8AOZ+yg/QZReL1G3i5p7Ry5mLa9jzTJpN7wNrOeLg2I01Vh3p38p4R/ZNY6pWyh2WQ1oBmCXG50PhB84XI9rbdfiKr31wH5nEgSe6OAaZMAckzUax223tx2zWGkZ7RopC7nRme1+YOBMC4nja6vNGvRxFMjD1jdobLTL25fDLH8RzhUVmDpv0Jv9l0A/sVtbL2U1lZpBIvcH0MX1BXHn6W3Zcxqcs8rHtPDVKRzEy093NIkZsurXG57vCeCiN6NvOZhXPoPc17S2TGoc4NPvU1XpNykvMuNs1R08dJJ0UVvxhWjZ9bK0CzTYaw9q6cZZO2blUmlveHDv05d5O7pPMgz+vRaWO2zUq+Iw37rbD/AF6qHoeJbIYtCT2HtgYdz3Zc2amWAAxcuaZJ5WW3t2nlw2EIJh1PMb2nK3h0PvUG1i7Luzu1Qq7Lo1sQxlQCnDWuF5a9zbGZHSOqJUbsPZPZ4NlKcrnMLnEah9VszBsSG5Bf7qybPw7qLAx72ve2e+GwSJgEiTe0TxhSrhJnn+q169GXCNSYn1Nr9Vpl8sw3cc86kGPSRdVHaWJfSxVRzHOpkgXaSAe40yeB5XC6Fj6XdytFspA6EKhbxMiuZt3B/gau3oyXllb4XtI4Dfh7RFdgqt5tIa4DS48LuHEa6KYxO/8Ahwwdk1z3EWYQWAepOv8ADPqFQBSjSRIPp7tF4xsCD8lj/o9Hjxk5R01M4rb9avUaXugZhDW2b7uPWV9VGjI0u1trY+/VVxu8vYVS3KDEa31g2Oo+KsWE3moVR3iG85gt/m4dYXLjMjOfSN20CKouTbj+60qJjFUibeHWOWq3sXjKWIxLKWHzPeZE2DLAm03Prp6r6q7CrDFtGWBTyhzj4ZbMweJ9Ez6Tr5b2E3oxNGvQpMqTTcGDs3gFneJkji0+YIWSrvRVr1h2/epB0mi2zCGyYMzm0+1KxV92QHMqCplLIJkDLDTM+XXlwUNTqgZ3AhwGbvNNrA3HMfss2Z8NSW+KmcHt7DOALaopG5yVNBMmBNuP2SFG7U38ABbQDXO++Zy+oaRfr8VUajDHo39Fq0KTnuDWtLnEwGtEknkALn0W0v7dG2M11TAPqveS6SXaQe9xA0WxuoA58Bpf3pLQJtl1MEQNLkgKR3f2G2ngGUcSCKkklrYziXeFzoIaIAsJNzIUhTIptyUmtps4taLOji8mS8+bieirGzekbithYfOHPh7gScjDDASZGaoLu4WZH5lsPqkgCwaNGtADR6NFhwvqeMrO5jDqC0826dWn9CF8HBO+yQ/01/l190ozda6Hj6pCHj/XNXUTLdhUqlNpLYcWjvNs7TjGvULRxWwKrAcjg+0Q6zvQEWKkKO1Tla1rSTAA9wC2X4xtEZqzhn4NFyPT/q0UrSl7b2VWaINN2Z2UBoBJJtYRrotjYAGAe2rWLS4PY40wdAw5oL9M34RK+Nu79OdLadh5G3Vw19BAVQxGIc8y4z8h6DQLKv1FsbabcRQp1mAhtRoe0OgGHCRIlFUPY2cT9Dd9JzhgcBQDxH1YaPDxyzMTysiK3t8vZ3Sx7hUzup1Q3KHC7SBJGZh8ybggrmW3dysbhJNSn29If7Rkugef229QR5rva8IQfmZrmu8Jjyd++hWwzFPZY6cnX9x1HQrte3/Z5g8XLnM7Oof9pThrvUjwu6jqudba9mWNw0mjGJpjg0d8D/hn/IT6IiHw2NZUcA9xZwk94dDw6rc3gw4+hV2MEtNMkOzTJEEAAWkmRAVdzDMQ4Gm4GC1wNjyNpHoV8Y6i7s3AAm1st5PlwKKpdDxKb2PsKvin5MPTdUI1Is1v5nmzepW39HitNRjKwaA7K/MSRcQ5zHB8G2pXSd3PaVg+zp06tL6GbBrQB2U62c0d3qOqDW3Z9kNNkPxju1d/dMJFPq+zn9MvVW7b1VjKdOhTY2mxokNYIaOQgepWf/zBSgEOzg6ZdD1FioTH189Rx6D0C0zajMdjhSAJ0Jj4TwBUXjd5MsPDcwaQY0sOTr6W4Lc3iZDGH8f+VygMVQmk4kT5c/JZtSRMs9oFB9PMxry6YykRB83aR6T6LXGBxONcHVYpU7xbnybqfUmFUdk1stN5b3XNcSI4HKIg+s+5TWwfaDWLslZralpzDuutzix9wTjbLsbbOO3RrUxLIqNAPhs6/wCE/oSoU0CLEZSOBEEdDoug4Db1GqQGuAf918B38Im/RbtbCMdBe1ri28uAMdTot8/VvOZTXCd4KRbiHBwIs06RYtF1oVHZXHKTF4Pl/wBlc/aVQovrGvSqFzjla5oHcGVuUEPm57otHXgqQQpPAmN2sa5tfMHEODHw4GCD2boup3Db+VGtioxryGgzJBJIGtiOPwVW2SSHkjhTqfCm8r7qU/F5NHwaFGtZ9s7er4g993c4MbZg6cT5lWndndqrV2dVrARTZTqunnkD5gdNSqjsrYVasZYIb982b05+gXQthsDKRwj6gcXMeC2nZ2V0iS3hOYes8U7ZuOe0ql3nkz/KusbH2bSwzB2DGsLmgufrUdmaCQX8G38LYHkVA4n2QV4mjXpOlsFjyWkSI1GYK0BhaADq1sH1a39wrIzyoG28l8OK+S4k3vy5D0C9HBGZ5eovl9QNBLiGgakz6WAuT5KNq7Xc+1EZR98+Lpwb8/NZ1pKYzaTaYitDjwZq/wAr6tHqehWnh6gczORlB0EzAkxdQ+0sEaIBqnJMSXG/e0kayfP1UfjdqPb9WO7ltPHpy+aSy9wsWbGbzsw4ind8XdHe9Gj7I8zfyVRx+1n1ScxseE6+p1K1sPQfUeGU2uqPcYDWglxPkBcrp+6PsXJy1MeY4igw3/8AkqD5N9/BGlC2BuxiMa/Jh6ZdHiebMb+Z+k+Qk+S7Hul7KMPhMtSrGIrC8uH1bT+Cmf8AE6T6K5YHAU6LAykxrGNsGtAAHQLYQeBeoiAiIgLxeogiNt7qYXFiK9JrjweLPHo8X6aLnO2vZBWpEvwdTtB/dvgP9A7wO65V11eIPzriXmk/s8VQdRqARmDYd7j4h5iQtGrgQWsDS2o0Ou4m4F5PhkO9QPVfo3aOyKOIZkrU21G8nCY8xyPmFz7b3scaZfg6hpn+7qElvoKniHWUHNNj03U8R9TUewZ2ZmycpBgQJETE3vwVhZvgGVMlWmQMxaHtvdvNn7Hoozauy8Vg3AYmk5t7O+yfy1B3T81o1Yqkd7iS4OEl1uc/uiLRtfH06tEOpPDwKgBg3FnCCNR6KPe2aRaNTp89eCgKWEax73wWgcSRcQJhxJIFuPNfZ28AQ3syWumT2kkjhAIDfl6pRjbsirhw9tVpaXXB4O7lyDzmZGqiNk/2o/Kf8KtIY2u3LQqPMBx7Go8Et7skU80PMiBlEjkVW9k4dzcQ1rmlp7wgjjkck8D725TjIfX9Fs4baVZ9FrH1HuaHGxcSLZY16r63l0Z6n5BauzwezHLMfk3/AET4RP7q1afbxXY17CxwLXAFpmIkEFSO2fZrgq3ew9Q0HH7Pjp+4mR0d0VewDhn6forjsfBuAzEkA6DmOZCRWOnuJhMNgMU5p7St9HqQ8i/9m7QfZHoJ5krkzHQXj8P6BdYxW+9LDZg0Cs6CC0Hu3EQ50EaHT5KPp0Nj4sjOw4aobd12UGOE3YbcwCrq9qC/eiv2eQP8pygOA5Zh89VI+zuq76W4tguNM+LzLbk/qrLX9k9M1GkYkGlF7RUPIT4T+b4K57A3foYZr2UwGtLDJEZj6uMl3VUY6RcI5+Wk+UrBivE7r8ltbQeKdJ/ZmDoIF5cQARy14LVcdfQ/JGK1Kb5WTksuHwrqhho9SdB6lT2H3WDm3Jngf/zy9UM7VDaoJpEDiW/MLJgMI6mwZS1k3zi9TlDeDbz3onkt/bOy3UgGm8uta9r6LCD3Wfl/zOXPnwnOZW5ysuxgxm7rK9HuNzG5fTMlzhJhwdq48SNeUrT2D7MsTjqrnv8AqMOXWe4d5w/AziNe8YHKVYsHThrOcC66Pu1/7Sh/w2/EBWSTqHny1t2tzsNgWZaDIcfFUdeo71dy8hA8lOIioIiICIiAiIgIiICIiAiIgx1qDXgte0OabEESCPMGxVG3g9kWGrS7Dk4d/Id6mT+Q3H8JHor6iD8/7d3OxuDB7Wn2lL77O+yPO0t/iACiMLWpy2waAZyw3K6RF5B+EL9LQqpt/wBm2DxUuydjUP26UC/4mRlPunzQcSxmCY7tDDaTfEMt5IbE5SLXvxSji6rG0y4Cs08XySBlNw/+0bbnmF9FaNt+zXG4WXUv/UU+dOcwHnS1/llVqnjBmbnDgWOnVwg6XA62KDHj6dLECG1Ozc0+GrGWSNBWHd/myHyWvhdjVmgU3MdnzEgDiCG3HMW10Um+iyo57n2BAgskOtqTGvpdR1J1alS+pqPY0iCAS10HU5T3QdbiD5p8GJP6PRwnexD81QC1Flzf7x4D+rqP2hvRWrkAd1hMZG8ZGjn6nooptEh1wah1JEipxuQfFrwWzR7PI3Ld4I0sZmJg2tyE/qprXs+m0XUyctWnk4AiIvPRZX7LbUa3s4dwJbrEXlh1PvXw6W1O99ZLdANImTlK12U25C4ONMg3AOkOi41n0hYz6O4z4avXoOLaTyQNRq3l4DaddOSsewd/KTTGIplpNszbtvGrD3heNJUH/wCJvBaKrQ+dCPHblHe6XX2NnsqAFroYCdY/xjUcLR6q+6rm+Vs21tPDllN1Oo1zHVATlMgZe8BHimQBBv5Lc2SyjU1eC6PBcGOtz05qkyymwmk24B+sLeWuW0RPHj56qDqYkg5s7s33pM+9bl6c7I7zgXU2CC2I8rdBwUqxwIsQVz/cDZu1K4DquVtCO6+sCHutbK0XjS5gcpVoxGGrUTNRhaB9tkub1IuP4gArojfaE36ql+Y+sQ1aew6LThW5wCBNz5ea+d78aXspXDgCSCPQcRZb272x6+IoNp5ctHUueLEwPC3VxtrIA5nRBoNbZsGIA+S6XsSiWYek1whzabQRyIaAR71VNsbnPp5TRJqNsHC2f1EAAjyAt6K7tChH0iIiiIiAiIgIiICIiAiIgIiICIiAiIg8hQ23dz8LjP7akC7g9vdqD+MXPoZCmkQcd257IsRSJdhKgrN+46G1P+h3w9FS8XTcx3Z4im5jmmcrgQ4EcYK/Sq0dq7Eo4lmSvTbUb+IXHmHag+YQfnZ9Fr3SSC2NIvPOZWlV2eYcQOJjN4tT9rlprIXVNvexwXdg6sH+7qm38NQCR6OB9VQtq7Lr4Z3Z4qi5oNhmHdd6PEtd0JRdxDNquYRaToMw4eTp8uY9F5We6HZmGZkudl7s6AGRaZ9+hUg4NfAmw1bGtoWE7PZLu4Gt5/OL/PkpjXvrQDnPiBrxJ143Ju7hbTyHGRy5A0O1v1sf3WKjWc5zaWHYajzYZWySfJoC6Lul7G3OcK20HEnUUWn4VKg/ws9/BVm3VW2LszG4wOpYduZps57x3WeryI9wLvmulbn+ynDYSKlWMRWF8zh3Gn8FM/4nSfRXTB4JlJgZTa1jGiA1oAA9AFnSdI8heoiCLr7t4d9QVHUmFwM6WnmW6E+ZCkwF6iDxF6iAiIgIiICIiAiIgIiICIiAiIgIiICIiAiIgIiICw4nCsqNLajWvadWuAIPqCIWZEHP9v8Ashw9WXYZxoO+7d1M9CczehjyVRwnsexlWtkrvbSot+2HZy78jbXji6I5HRduRBCbt7oYbAsy4enlJ8Tzeo78z408hA8lNL1EBERAREQEREBERAREQEREBERAREQEREBERAREQEREBERAREQEREBERAREQEREBERAREQEREBERAREQEREBERB/9k="/>
          <p:cNvSpPr>
            <a:spLocks noChangeAspect="1" noChangeArrowheads="1"/>
          </p:cNvSpPr>
          <p:nvPr/>
        </p:nvSpPr>
        <p:spPr bwMode="auto">
          <a:xfrm>
            <a:off x="63500" y="-839788"/>
            <a:ext cx="2638425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7" name="AutoShape 14" descr="data:image/jpeg;base64,/9j/4AAQSkZJRgABAQAAAQABAAD/2wCEAAkGBhMSERUUEhQWFBUWGCAZGBcXGBkeGBsYFxgXGBgaGhUaHCYeHRsnGhoUHy8gIycqLiwsGB8xNTIqNSYsLCkBCQoKDgwOFw8PGikdHxwpKSwpLCwsKSkpKSkpKSksKSkpNSksLCksKSkpLCwpKSksKSwpKSwsLCksKSkpLCwsLP/AABEIALYBFQMBIgACEQEDEQH/xAAcAAEAAgMBAQEAAAAAAAAAAAAABQYDBAcBAgj/xABHEAABAwIDBQUECAMFBgcAAAABAAIRAyEEEjEFBkFRgRMiMmFxB5GhsRQjQlJicsHRgpLwM1OywuFDY3Oj0vEVFiQ0g6Li/8QAFwEBAQEBAAAAAAAAAAAAAAAAAAECA//EACIRAQEBAAIBBAMBAQAAAAAAAAABEQIhMQMSQVETYXEiBP/aAAwDAQACEQMRAD8A7YiIgIiICIiAiIgIiICIiAiIgIiICIiAiIgIiICIiAiIgIiICIiAiIgIiICIiAiIgIiICIiAiIgIiICIiAiIgIi8lB6i0n7XpNdlLxPw6kWW0yoCJBBHMG3vQfaLxeoCIiAi8laxxs2YM/no3+b9pQbK9VY2xvxQwpDHv7Wq52VtOmJM8iZgecmfJb+F3ooudkeTSeIljxBEiR8EEwi+G1QRIII8l9Sg9REQEREBERAREQEREBEWOrXawS4hoHEmAgyLxVrae+1NlqQNQ8zZv7lQuA3hr1q/eeRYwG2AMjhx6ojoCKGwe2w6G52l2mVwyOP5Se67opJuMbMGWnk4R7joehRWdF5K9QERfFSsGiXEAczog+14XAa2UJjd5mi1MZjzNh+5UFi9o1Kp77iRy0HuQWLGbxU2WZ3z5ae/9lBYza9SrqYHIWH+q0R714Hg8ZjWDp6qo+p/rgslDEOYZa4g+SwGs2YJE8pXtSoG6kBVE3ht5qjbPAf6Wd+3wUthdvUnx3sp5Ot8dFTatZrRLnNaCYBJAmdIJX2THkpi6v8AnETwWs7GT4Bm89G/zcekqm08S5uhgamdOrTb3rSxG1amNrCmzEPNKmJrU6LBl8szwc1+oFzwTDVh21vPRpAgl2IeP9lSEiRwPCfIlx5BVPaO9dUtP05wwjfs4akc1Yt/3gBBb/EWD8JUPtzG4ymCKVL6PSFi+kc7iPxYho7ojg0M6qpNbM+/1Ji8+p1KCxVd8SHZcOwUBBGYd6rpp2oEU5tZgat3ZWEd2YPiLu84zJJOsn3KrtokCBEl2XQRoTp7/gsmD20afeOamYmWGe7JFxyt5cFz/JNxmc+Fub2vWF2nWonuuI8jop/A79EWqt6j+v3XPm74FwhwZUHEizo5RpMT7lsUdsUncS3ydbz10PBblla7jrOA3ko1dHgHkf2194UmyqDcEH0XJMPRL/CJ8+HvU5ga1WmP7R3v066qmugr1VHDbw1W6kPH4tfeP1lSuG3mpus8Fh9494v8FFTKLFRxDXiWkOHkVkQeoiIC18RjWM8R6cfcs5VHrYgh1RpOlR4/5jov6Qgldo7ykWpiPM6+7RVTam0C6XVX2HFxt+wWxXqqm7wbGq168iOzyi7iYBvMNHGYPJTlsnTXp8Zy5ZyuRKYfHsqglhzAGCY4wDx9VIbEfFdvX5KH2ZswUGloJdJkmABMRYKS2c6Krf64FWW52zz9vuvt8LVid3nGXUXA5rlrtDPrIPWF8YWpWY5lN4cGveGlpktylr5IBkCCG3bbVSGzcdaCpanWJHduqiHo417DDXEDkbj3ftCksHtjMYLTPNtx1Go+K0MSyjRvXeJNwwXcfRoufkqltD2hVqjjSwFHLEjM4Autacvhb6uJ6Ki67b246iJgNH33ER0E/NUPa2973uLabH138yCGib6axxsF91iABUxLxJicxzPNufATwbZR9fekNJbSZbjOptF4MDqZ8k6S36bWzNoV8rjiGsaGicwm3MEXt6X8lo1t62PH1J7WdHat6MB+Lit7/wASbiGtpVc1Nz2uLWNjK7K2SS4d7gdQL6E6LlO726+KrEPoAsYbdqSWt84Iu/0aHITvyt+1d6nsblq1cv4WRnPkSLgf1K092sZiK9Qmgw0qOU/WkkDPaAamhOvdGYrcwO6+Ew7mmsHYqo6bkAU8wIEZC69zq8u0PdlSe0druiLNbEBrZAy8pMHL5DK38KZqz9JHCYylSpspP+sqsY0OJBhxDRmd3okE8XHj4SSo7aW2iXiSGgEExGgInM4jwxyDR6rFhWduR2cNeGgEuNyABpTPePHvWHnxWxS2IAb986zr8P8ATqn8MydobH7FFUtPe7ObZpgZjo1usSdQBM685gbFaGtpteXmncNlwyTxDZhvr8187Rw7WUzllsEG2njb9k2+C8qPcMZVBAqRTF2902DSDBOt+B9E/p/GTGUq4Aa4mo1ugP7tF+o6rLgcMyG1H56VT7NQEtIHD6xpjXmQo/Bbbc2kw5g55dBDvFqb3g6Re4W3tTeoUJaGFzxOp7trSePSAhUnitsV6MOLu3zQGvIh7YOYnMyz5BIlw4C63cVszDV47aiMx1fS7j7C0xYnTUcFE1dm/SGZ6UMMZnQ6AbAeHwzPMdVIntWgGBUHl3XfE5T72ozZvho1dwZIOGrB8OzZKgyuu0iARY8OAVS2rsOtRDe2pOaAxozESyc/3xLTY8+K6BT2gM0O7p4B9j0Oh6EqQo7ScGgG4tZ3S3/dT2ys39xyN2zs9QZRmPaOJ9GwZLuA01ICmt3NlUZH0isXuFyyPq5uf7QC/oIHIuV6xuwsLXEOaaM3mmQ1pcTckAZCfUT5qNG5hpsJpPbUF9bEgGPynTmsz05x8HGSeGOlt+k2GhhawaQAP/rwH9Qvpm8dNzy1rXOAF3RHuablQ+0Nnvpnvtc3yII9x0IUe9zgCRItqq6LDW3votqBgbUdOpDbDoYPryW3U3gotcAXG/2oOUep/wBLLnmzsZ29YMfIL3EZtQdeFo+KsWJ2RDYDnD1uPj+kKi0UdsU+0ysqtz8MrutnCx6FbWI9oRoHIT2z9MnEfmcNOsnyXPzsttu8RzkW93D4rcobIYHy18i9jE97uz8eSiO6tKL1EbeFc92w7LiKw/3hP8zWu/VdCK59vPSP0uqACZDTbzY0fom4iMq1wNTqpPA7r1qp70U23BLtbEgw0enkqVtTeQTUw7DSLS5oqVDmdlySXACmZmSQR8lbadZzZYXuccuZ50DsxtIBjn0T3TZEysu3NjUKTD2dYue0XEAi2txEel1DYJnfDpADTck/IanovvauNGR7ACSabz6ZW398gLQ2AyoW98G4Efr5rSVYvp5sKYvzN/c3T3ytWnj9qMqdkXHsnOJzdzO2nJsH/Z1GoMWW39No4Zp7R3fP2W3d/p1hQG1986la1JuRvObx/wATQafZCJNqeOywTckEnvGe8bxLnGSepPRU3bO+YwpZTYxrQ9mYvpmTmkyO8BoeNyvnZ22C41GCqXljC4s1brGpOskHXooDezFmrhaDyABIgCIbmYTAAERI+ClrWX5Z8TvJSjMXl5P2WyD/ABOdf3x6LzA4DHY0Dsm9hROjjLQ4eUDO/wDgEc4Wrudhg1tXEupsqCkWtaHiRmdqeIBDQDJBiQrni8e947xkuHgGl+Yklw83mPIKyaa+cIKWDp0YHbPo5qeeQIL8xdDO80Hh3sx9F7tLaro7zotGVthygknM4epDfwrA1r2tLakMa4TJBcNAIAbcEAamGjgStjAbKBdmBzfikE+siw46JuHhqYV2cZCBTIMtc4RBJmGAgZvh8lm+h9mWvOudt3QTdwBsRAsp2ls0RBi+oiR15rSx2xC4RRcWkEEjWnYg6fZ9BC5/kjXtvx0dqKtapTqU21BTaCJ8xJPqJ1BC39l7ODgHUcQ08W0KoLpv98kPHLV6i3tqU69V7qZLXMs+mJbo3hM9LqOxD2vw1OHAkPm2oNiLcLFdNmJ/qLniMHRhwxmHfRYdXtLn0gAQZzsio28GXtaAq/tmrg2YlzsPiDWL2EEAS0Q3hWBAJtoAfUKs7e27iHFtF1aqaYg5C4xPnzHkTC3t09l4aq8Zq4FWP7JhyvuObgA70bKzeWTTJWm7F5qDWuFs0iRx01/rVaO34L5bIEGxOaOpv8VaMXuyZNLDv7Yh126OZzzv8APlY+Sr29ODfTqAupOZI4ggE+Ru09CUnOVZxsSv0+oyjRIBbDiC5hkFuckggCY0tBCnqG8bnVzSEVGCYIMO1gAkeUcAVWsMCA021dbj9rhos9Wu41hUcyTHiIymeN2kR71tOqtOH2xh6uYZgy5BD4EkWOvcjqtPB42i9zm0Kp7pEkSacngGmRFj4Y9SqWXHsn3mSZBF+B1Hmvrd3aTqJLmuy3uSAW6cyP2Wd+z234dDFaow95ubzZrrxY46ehKyYfaIuGOh1+7cO1OrTeOirg9oTWPDa9MkEkB1LTuxcsJvrwPRTmExOHxVNzmPYWt8Qd9gm4zZtDyA6Sr/ABnJ8xMHaOaA8Bwv8uI0Kj9obHwsGo49iJEFvEi9mXzX+7HRRVbbDKcijLzNnvkgW+y11zzl3uUViK7nuLnuLjzPy8h5Ks52im7GFLH0X0g80nkmTwMPsbmJsdTrqVaq4lpHmojD1YDyDoBpztwWwzaJ+0JtP9cOKzWkLtvGOo0Kj2+JosSJvIH6qJ9nRqVMU6pULnF2QS7jNVmnl6KV25Ua6k8c4MH8wK+/Z+ycU389If8AOZ+yg/QZReL1G3i5p7Ry5mLa9jzTJpN7wNrOeLg2I01Vh3p38p4R/ZNY6pWyh2WQ1oBmCXG50PhB84XI9rbdfiKr31wH5nEgSe6OAaZMAckzUax223tx2zWGkZ7RopC7nRme1+YOBMC4nja6vNGvRxFMjD1jdobLTL25fDLH8RzhUVmDpv0Jv9l0A/sVtbL2U1lZpBIvcH0MX1BXHn6W3Zcxqcs8rHtPDVKRzEy093NIkZsurXG57vCeCiN6NvOZhXPoPc17S2TGoc4NPvU1XpNykvMuNs1R08dJJ0UVvxhWjZ9bK0CzTYaw9q6cZZO2blUmlveHDv05d5O7pPMgz+vRaWO2zUq+Iw37rbD/AF6qHoeJbIYtCT2HtgYdz3Zc2amWAAxcuaZJ5WW3t2nlw2EIJh1PMb2nK3h0PvUG1i7Luzu1Qq7Lo1sQxlQCnDWuF5a9zbGZHSOqJUbsPZPZ4NlKcrnMLnEah9VszBsSG5Bf7qybPw7qLAx72ve2e+GwSJgEiTe0TxhSrhJnn+q169GXCNSYn1Nr9Vpl8sw3cc86kGPSRdVHaWJfSxVRzHOpkgXaSAe40yeB5XC6Fj6XdytFspA6EKhbxMiuZt3B/gau3oyXllb4XtI4Dfh7RFdgqt5tIa4DS48LuHEa6KYxO/8Ahwwdk1z3EWYQWAepOv8ADPqFQBSjSRIPp7tF4xsCD8lj/o9Hjxk5R01M4rb9avUaXugZhDW2b7uPWV9VGjI0u1trY+/VVxu8vYVS3KDEa31g2Oo+KsWE3moVR3iG85gt/m4dYXLjMjOfSN20CKouTbj+60qJjFUibeHWOWq3sXjKWIxLKWHzPeZE2DLAm03Prp6r6q7CrDFtGWBTyhzj4ZbMweJ9Ez6Tr5b2E3oxNGvQpMqTTcGDs3gFneJkji0+YIWSrvRVr1h2/epB0mi2zCGyYMzm0+1KxV92QHMqCplLIJkDLDTM+XXlwUNTqgZ3AhwGbvNNrA3HMfss2Z8NSW+KmcHt7DOALaopG5yVNBMmBNuP2SFG7U38ABbQDXO++Zy+oaRfr8VUajDHo39Fq0KTnuDWtLnEwGtEknkALn0W0v7dG2M11TAPqveS6SXaQe9xA0WxuoA58Bpf3pLQJtl1MEQNLkgKR3f2G2ngGUcSCKkklrYziXeFzoIaIAsJNzIUhTIptyUmtps4taLOji8mS8+bieirGzekbithYfOHPh7gScjDDASZGaoLu4WZH5lsPqkgCwaNGtADR6NFhwvqeMrO5jDqC0826dWn9CF8HBO+yQ/01/l190ozda6Hj6pCHj/XNXUTLdhUqlNpLYcWjvNs7TjGvULRxWwKrAcjg+0Q6zvQEWKkKO1Tla1rSTAA9wC2X4xtEZqzhn4NFyPT/q0UrSl7b2VWaINN2Z2UBoBJJtYRrotjYAGAe2rWLS4PY40wdAw5oL9M34RK+Nu79OdLadh5G3Vw19BAVQxGIc8y4z8h6DQLKv1FsbabcRQp1mAhtRoe0OgGHCRIlFUPY2cT9Dd9JzhgcBQDxH1YaPDxyzMTysiK3t8vZ3Sx7hUzup1Q3KHC7SBJGZh8ybggrmW3dysbhJNSn29If7Rkugef229QR5rva8IQfmZrmu8Jjyd++hWwzFPZY6cnX9x1HQrte3/Z5g8XLnM7Oof9pThrvUjwu6jqudba9mWNw0mjGJpjg0d8D/hn/IT6IiHw2NZUcA9xZwk94dDw6rc3gw4+hV2MEtNMkOzTJEEAAWkmRAVdzDMQ4Gm4GC1wNjyNpHoV8Y6i7s3AAm1st5PlwKKpdDxKb2PsKvin5MPTdUI1Is1v5nmzepW39HitNRjKwaA7K/MSRcQ5zHB8G2pXSd3PaVg+zp06tL6GbBrQB2U62c0d3qOqDW3Z9kNNkPxju1d/dMJFPq+zn9MvVW7b1VjKdOhTY2mxokNYIaOQgepWf/zBSgEOzg6ZdD1FioTH189Rx6D0C0zajMdjhSAJ0Jj4TwBUXjd5MsPDcwaQY0sOTr6W4Lc3iZDGH8f+VygMVQmk4kT5c/JZtSRMs9oFB9PMxry6YykRB83aR6T6LXGBxONcHVYpU7xbnybqfUmFUdk1stN5b3XNcSI4HKIg+s+5TWwfaDWLslZralpzDuutzix9wTjbLsbbOO3RrUxLIqNAPhs6/wCE/oSoU0CLEZSOBEEdDoug4Db1GqQGuAf918B38Im/RbtbCMdBe1ri28uAMdTot8/VvOZTXCd4KRbiHBwIs06RYtF1oVHZXHKTF4Pl/wBlc/aVQovrGvSqFzjla5oHcGVuUEPm57otHXgqQQpPAmN2sa5tfMHEODHw4GCD2boup3Db+VGtioxryGgzJBJIGtiOPwVW2SSHkjhTqfCm8r7qU/F5NHwaFGtZ9s7er4g993c4MbZg6cT5lWndndqrV2dVrARTZTqunnkD5gdNSqjsrYVasZYIb982b05+gXQthsDKRwj6gcXMeC2nZ2V0iS3hOYes8U7ZuOe0ql3nkz/KusbH2bSwzB2DGsLmgufrUdmaCQX8G38LYHkVA4n2QV4mjXpOlsFjyWkSI1GYK0BhaADq1sH1a39wrIzyoG28l8OK+S4k3vy5D0C9HBGZ5eovl9QNBLiGgakz6WAuT5KNq7Xc+1EZR98+Lpwb8/NZ1pKYzaTaYitDjwZq/wAr6tHqehWnh6gczORlB0EzAkxdQ+0sEaIBqnJMSXG/e0kayfP1UfjdqPb9WO7ltPHpy+aSy9wsWbGbzsw4ind8XdHe9Gj7I8zfyVRx+1n1ScxseE6+p1K1sPQfUeGU2uqPcYDWglxPkBcrp+6PsXJy1MeY4igw3/8AkqD5N9/BGlC2BuxiMa/Jh6ZdHiebMb+Z+k+Qk+S7Hul7KMPhMtSrGIrC8uH1bT+Cmf8AE6T6K5YHAU6LAykxrGNsGtAAHQLYQeBeoiAiIgLxeogiNt7qYXFiK9JrjweLPHo8X6aLnO2vZBWpEvwdTtB/dvgP9A7wO65V11eIPzriXmk/s8VQdRqARmDYd7j4h5iQtGrgQWsDS2o0Ou4m4F5PhkO9QPVfo3aOyKOIZkrU21G8nCY8xyPmFz7b3scaZfg6hpn+7qElvoKniHWUHNNj03U8R9TUewZ2ZmycpBgQJETE3vwVhZvgGVMlWmQMxaHtvdvNn7Hoozauy8Vg3AYmk5t7O+yfy1B3T81o1Yqkd7iS4OEl1uc/uiLRtfH06tEOpPDwKgBg3FnCCNR6KPe2aRaNTp89eCgKWEax73wWgcSRcQJhxJIFuPNfZ28AQ3syWumT2kkjhAIDfl6pRjbsirhw9tVpaXXB4O7lyDzmZGqiNk/2o/Kf8KtIY2u3LQqPMBx7Go8Et7skU80PMiBlEjkVW9k4dzcQ1rmlp7wgjjkck8D725TjIfX9Fs4baVZ9FrH1HuaHGxcSLZY16r63l0Z6n5BauzwezHLMfk3/AET4RP7q1afbxXY17CxwLXAFpmIkEFSO2fZrgq3ew9Q0HH7Pjp+4mR0d0VewDhn6forjsfBuAzEkA6DmOZCRWOnuJhMNgMU5p7St9HqQ8i/9m7QfZHoJ5krkzHQXj8P6BdYxW+9LDZg0Cs6CC0Hu3EQ50EaHT5KPp0Nj4sjOw4aobd12UGOE3YbcwCrq9qC/eiv2eQP8pygOA5Zh89VI+zuq76W4tguNM+LzLbk/qrLX9k9M1GkYkGlF7RUPIT4T+b4K57A3foYZr2UwGtLDJEZj6uMl3VUY6RcI5+Wk+UrBivE7r8ltbQeKdJ/ZmDoIF5cQARy14LVcdfQ/JGK1Kb5WTksuHwrqhho9SdB6lT2H3WDm3Jngf/zy9UM7VDaoJpEDiW/MLJgMI6mwZS1k3zi9TlDeDbz3onkt/bOy3UgGm8uta9r6LCD3Wfl/zOXPnwnOZW5ysuxgxm7rK9HuNzG5fTMlzhJhwdq48SNeUrT2D7MsTjqrnv8AqMOXWe4d5w/AziNe8YHKVYsHThrOcC66Pu1/7Sh/w2/EBWSTqHny1t2tzsNgWZaDIcfFUdeo71dy8hA8lOIioIiICIiAiIgIiICIiAiIgx1qDXgte0OabEESCPMGxVG3g9kWGrS7Dk4d/Id6mT+Q3H8JHor6iD8/7d3OxuDB7Wn2lL77O+yPO0t/iACiMLWpy2waAZyw3K6RF5B+EL9LQqpt/wBm2DxUuydjUP26UC/4mRlPunzQcSxmCY7tDDaTfEMt5IbE5SLXvxSji6rG0y4Cs08XySBlNw/+0bbnmF9FaNt+zXG4WXUv/UU+dOcwHnS1/llVqnjBmbnDgWOnVwg6XA62KDHj6dLECG1Ozc0+GrGWSNBWHd/myHyWvhdjVmgU3MdnzEgDiCG3HMW10Um+iyo57n2BAgskOtqTGvpdR1J1alS+pqPY0iCAS10HU5T3QdbiD5p8GJP6PRwnexD81QC1Flzf7x4D+rqP2hvRWrkAd1hMZG8ZGjn6nooptEh1wah1JEipxuQfFrwWzR7PI3Ld4I0sZmJg2tyE/qprXs+m0XUyctWnk4AiIvPRZX7LbUa3s4dwJbrEXlh1PvXw6W1O99ZLdANImTlK12U25C4ONMg3AOkOi41n0hYz6O4z4avXoOLaTyQNRq3l4DaddOSsewd/KTTGIplpNszbtvGrD3heNJUH/wCJvBaKrQ+dCPHblHe6XX2NnsqAFroYCdY/xjUcLR6q+6rm+Vs21tPDllN1Oo1zHVATlMgZe8BHimQBBv5Lc2SyjU1eC6PBcGOtz05qkyymwmk24B+sLeWuW0RPHj56qDqYkg5s7s33pM+9bl6c7I7zgXU2CC2I8rdBwUqxwIsQVz/cDZu1K4DquVtCO6+sCHutbK0XjS5gcpVoxGGrUTNRhaB9tkub1IuP4gArojfaE36ql+Y+sQ1aew6LThW5wCBNz5ea+d78aXspXDgCSCPQcRZb272x6+IoNp5ctHUueLEwPC3VxtrIA5nRBoNbZsGIA+S6XsSiWYek1whzabQRyIaAR71VNsbnPp5TRJqNsHC2f1EAAjyAt6K7tChH0iIiiIiAiIgIiICIiAiIgIiICIiAiIg8hQ23dz8LjP7akC7g9vdqD+MXPoZCmkQcd257IsRSJdhKgrN+46G1P+h3w9FS8XTcx3Z4im5jmmcrgQ4EcYK/Sq0dq7Eo4lmSvTbUb+IXHmHag+YQfnZ9Fr3SSC2NIvPOZWlV2eYcQOJjN4tT9rlprIXVNvexwXdg6sH+7qm38NQCR6OB9VQtq7Lr4Z3Z4qi5oNhmHdd6PEtd0JRdxDNquYRaToMw4eTp8uY9F5We6HZmGZkudl7s6AGRaZ9+hUg4NfAmw1bGtoWE7PZLu4Gt5/OL/PkpjXvrQDnPiBrxJ143Ju7hbTyHGRy5A0O1v1sf3WKjWc5zaWHYajzYZWySfJoC6Lul7G3OcK20HEnUUWn4VKg/ws9/BVm3VW2LszG4wOpYduZps57x3WeryI9wLvmulbn+ynDYSKlWMRWF8zh3Gn8FM/4nSfRXTB4JlJgZTa1jGiA1oAA9AFnSdI8heoiCLr7t4d9QVHUmFwM6WnmW6E+ZCkwF6iDxF6iAiIgIiICIiAiIgIiICIiAiIgIiICIiAiIgIiICw4nCsqNLajWvadWuAIPqCIWZEHP9v8Ashw9WXYZxoO+7d1M9CczehjyVRwnsexlWtkrvbSot+2HZy78jbXji6I5HRduRBCbt7oYbAsy4enlJ8Tzeo78z408hA8lNL1EBERAREQEREBERAREQEREBERAREQEREBERAREQEREBERAREQEREBERAREQEREBERAREQEREBERAREQEREBERB/9k="/>
          <p:cNvSpPr>
            <a:spLocks noChangeAspect="1" noChangeArrowheads="1"/>
          </p:cNvSpPr>
          <p:nvPr/>
        </p:nvSpPr>
        <p:spPr bwMode="auto">
          <a:xfrm>
            <a:off x="63500" y="-839788"/>
            <a:ext cx="2638425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 anchor="ctr"/>
          <a:lstStyle>
            <a:lvl1pPr defTabSz="1042988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b="1">
              <a:solidFill>
                <a:srgbClr val="376092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01012" cy="576263"/>
          </a:xfrm>
          <a:effectLst/>
        </p:spPr>
        <p:txBody>
          <a:bodyPr lIns="104306" tIns="52153" rIns="104306" bIns="52153" rtlCol="0">
            <a:noAutofit/>
          </a:bodyPr>
          <a:lstStyle/>
          <a:p>
            <a:pPr algn="l" defTabSz="1043056" eaLnBrk="1" fontAlgn="auto" hangingPunct="1">
              <a:spcAft>
                <a:spcPts val="0"/>
              </a:spcAft>
              <a:defRPr/>
            </a:pPr>
            <a:r>
              <a:rPr lang="ru-RU" sz="2400" b="1" kern="1200" dirty="0" smtClean="0">
                <a:solidFill>
                  <a:srgbClr val="376092"/>
                </a:solidFill>
                <a:latin typeface="Arial Narrow" pitchFamily="34" charset="0"/>
                <a:ea typeface="+mn-ea"/>
                <a:cs typeface="Arial" pitchFamily="34" charset="0"/>
              </a:rPr>
              <a:t/>
            </a:r>
            <a:br>
              <a:rPr lang="ru-RU" sz="2400" b="1" kern="1200" dirty="0" smtClean="0">
                <a:solidFill>
                  <a:srgbClr val="376092"/>
                </a:solidFill>
                <a:latin typeface="Arial Narrow" pitchFamily="34" charset="0"/>
                <a:ea typeface="+mn-ea"/>
                <a:cs typeface="Arial" pitchFamily="34" charset="0"/>
              </a:rPr>
            </a:br>
            <a:endParaRPr lang="ru-RU" sz="2400" b="1" kern="1200" dirty="0">
              <a:solidFill>
                <a:srgbClr val="376092"/>
              </a:solidFill>
              <a:latin typeface="Arial Narrow" pitchFamily="34" charset="0"/>
              <a:ea typeface="+mn-ea"/>
              <a:cs typeface="Arial" pitchFamily="34" charset="0"/>
            </a:endParaRPr>
          </a:p>
        </p:txBody>
      </p:sp>
      <p:sp>
        <p:nvSpPr>
          <p:cNvPr id="23559" name="Text Box 21"/>
          <p:cNvSpPr txBox="1">
            <a:spLocks noChangeArrowheads="1"/>
          </p:cNvSpPr>
          <p:nvPr/>
        </p:nvSpPr>
        <p:spPr bwMode="auto">
          <a:xfrm>
            <a:off x="-107950" y="3790950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3560" name="Rectangle 3"/>
          <p:cNvSpPr txBox="1">
            <a:spLocks noChangeArrowheads="1"/>
          </p:cNvSpPr>
          <p:nvPr/>
        </p:nvSpPr>
        <p:spPr bwMode="auto">
          <a:xfrm>
            <a:off x="1690688" y="1785938"/>
            <a:ext cx="63817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sz="2800" b="1">
              <a:solidFill>
                <a:srgbClr val="31456D"/>
              </a:solidFill>
              <a:latin typeface="Arial Narrow" panose="020B0606020202030204" pitchFamily="34" charset="0"/>
            </a:endParaRPr>
          </a:p>
        </p:txBody>
      </p:sp>
      <p:sp>
        <p:nvSpPr>
          <p:cNvPr id="21513" name="Rectangle 3"/>
          <p:cNvSpPr txBox="1">
            <a:spLocks noChangeArrowheads="1"/>
          </p:cNvSpPr>
          <p:nvPr/>
        </p:nvSpPr>
        <p:spPr bwMode="auto">
          <a:xfrm>
            <a:off x="2193925" y="2579688"/>
            <a:ext cx="6480175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ru-RU" altLang="ru-RU" sz="3600" b="1" dirty="0" smtClean="0">
                <a:solidFill>
                  <a:srgbClr val="31456D"/>
                </a:solidFill>
                <a:latin typeface="+mn-lt"/>
              </a:rPr>
              <a:t>Спасибо за внимание!</a:t>
            </a:r>
          </a:p>
        </p:txBody>
      </p:sp>
      <p:sp>
        <p:nvSpPr>
          <p:cNvPr id="23562" name="Rectangle 3"/>
          <p:cNvSpPr txBox="1">
            <a:spLocks noChangeArrowheads="1"/>
          </p:cNvSpPr>
          <p:nvPr/>
        </p:nvSpPr>
        <p:spPr bwMode="auto">
          <a:xfrm>
            <a:off x="2193925" y="4154488"/>
            <a:ext cx="6021388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40000"/>
              </a:spcAft>
              <a:buClr>
                <a:srgbClr val="BE1002"/>
              </a:buClr>
              <a:buSzPct val="80000"/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ru-RU" altLang="ru-RU" sz="2800" b="1">
              <a:solidFill>
                <a:srgbClr val="31456D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8842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2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Контролируемая иностранная компания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Иностранная организация </a:t>
            </a:r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Иностранная структура без образования юридического лица  </a:t>
            </a:r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dirty="0"/>
          </a:p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Иностранная организация, для которой не предусмотрено участие в капитале  </a:t>
            </a:r>
            <a:endParaRPr lang="ru-RU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3668801874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3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63563" y="596900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95536" y="1598981"/>
            <a:ext cx="7704856" cy="251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33" tIns="40067" rIns="80133" bIns="40067">
            <a:spAutoFit/>
          </a:bodyPr>
          <a:lstStyle/>
          <a:p>
            <a:pPr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altLang="ru-RU" sz="3600" b="1" dirty="0" smtClean="0">
                <a:latin typeface="+mn-lt"/>
              </a:rPr>
              <a:t>Признание </a:t>
            </a:r>
            <a:r>
              <a:rPr lang="ru-RU" altLang="ru-RU" sz="3600" b="1" dirty="0">
                <a:latin typeface="+mn-lt"/>
              </a:rPr>
              <a:t>налогоплательщика контролирующим лицом КИК, являющейся ИО </a:t>
            </a:r>
          </a:p>
          <a:p>
            <a:pPr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3600" dirty="0" smtClean="0">
              <a:latin typeface="+mn-lt"/>
            </a:endParaRPr>
          </a:p>
          <a:p>
            <a:pPr defTabSz="913593" fontAlgn="auto">
              <a:spcBef>
                <a:spcPts val="0"/>
              </a:spcBef>
              <a:spcAft>
                <a:spcPts val="0"/>
              </a:spcAft>
            </a:pPr>
            <a:endParaRPr lang="en-US" sz="1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588733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4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092548"/>
            <a:ext cx="6192688" cy="407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51791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5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(2)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847850"/>
            <a:ext cx="5688632" cy="431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28020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6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(3)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987550"/>
            <a:ext cx="6264696" cy="439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78523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7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(4)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987550"/>
            <a:ext cx="6264696" cy="439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8909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8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(5)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204864"/>
            <a:ext cx="5616624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0076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8403437" y="6165306"/>
            <a:ext cx="503585" cy="383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defTabSz="913916" eaLnBrk="1" hangingPunct="1"/>
            <a:fld id="{E20E89E6-FE54-4E13-859C-1FA908D70D39}" type="slidenum">
              <a:rPr lang="ru-RU" sz="1800" b="1" kern="0">
                <a:solidFill>
                  <a:prstClr val="white"/>
                </a:solidFill>
              </a:rPr>
              <a:pPr defTabSz="913916" eaLnBrk="1" hangingPunct="1"/>
              <a:t>9</a:t>
            </a:fld>
            <a:endParaRPr lang="ru-RU" sz="1800" b="1" kern="0" dirty="0">
              <a:solidFill>
                <a:prstClr val="white"/>
              </a:solidFill>
            </a:endParaRPr>
          </a:p>
        </p:txBody>
      </p:sp>
      <p:sp>
        <p:nvSpPr>
          <p:cNvPr id="48" name="Заголовок 9"/>
          <p:cNvSpPr txBox="1">
            <a:spLocks/>
          </p:cNvSpPr>
          <p:nvPr/>
        </p:nvSpPr>
        <p:spPr bwMode="auto">
          <a:xfrm>
            <a:off x="555730" y="620688"/>
            <a:ext cx="8328917" cy="815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 eaLnBrk="0" hangingPunct="0">
              <a:spcBef>
                <a:spcPct val="20000"/>
              </a:spcBef>
              <a:buFont typeface="+mj-lt"/>
              <a:defRPr sz="36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defRPr sz="24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6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1800"/>
              </a:lnSpc>
              <a:spcBef>
                <a:spcPts val="400"/>
              </a:spcBef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itchFamily="34" charset="0"/>
              <a:defRPr sz="14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marL="0" marR="0" lvl="0" indent="0" defTabSz="104298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kern="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 участия (6)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3563" y="1844824"/>
            <a:ext cx="7608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508" y="1657350"/>
            <a:ext cx="7958983" cy="35433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5536" y="5437093"/>
            <a:ext cx="760883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defTabSz="91359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Кумулятивный тест не применяется в 2016  </a:t>
            </a:r>
            <a:endParaRPr lang="ru-RU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endParaRPr lang="ru-RU" sz="1400" b="1" dirty="0"/>
          </a:p>
          <a:p>
            <a:pPr marL="0" lvl="1" defTabSz="913593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/>
              <a:t> </a:t>
            </a:r>
            <a:endParaRPr lang="ru-RU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183950896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_ГНИВЦ_2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Специальное оформление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Шаблон_ГНИВЦ_2</Template>
  <TotalTime>46838</TotalTime>
  <Words>1081</Words>
  <Application>Microsoft Office PowerPoint</Application>
  <PresentationFormat>Экран (4:3)</PresentationFormat>
  <Paragraphs>185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Шаблон_ГНИВЦ_2</vt:lpstr>
      <vt:lpstr>6_Специальное оформление</vt:lpstr>
      <vt:lpstr>Уведомление о КИК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Подлесных Мария Михайловна</dc:creator>
  <cp:lastModifiedBy>Сиренко Ирина Николаевна</cp:lastModifiedBy>
  <cp:revision>1196</cp:revision>
  <cp:lastPrinted>2016-04-08T06:24:18Z</cp:lastPrinted>
  <dcterms:modified xsi:type="dcterms:W3CDTF">2022-05-05T06:54:37Z</dcterms:modified>
</cp:coreProperties>
</file>