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9144000" cy="6858000" type="screen4x3"/>
  <p:notesSz cx="6797675" cy="9926638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D5A3"/>
    <a:srgbClr val="EEEFC9"/>
    <a:srgbClr val="E6E8EF"/>
    <a:srgbClr val="CCD0E0"/>
    <a:srgbClr val="ADB3CF"/>
    <a:srgbClr val="EBE9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rotY val="170"/>
      <c:perspective val="30"/>
    </c:view3D>
    <c:plotArea>
      <c:layout>
        <c:manualLayout>
          <c:layoutTarget val="inner"/>
          <c:xMode val="edge"/>
          <c:yMode val="edge"/>
          <c:x val="0.10782338145231853"/>
          <c:y val="0.22257972389205891"/>
          <c:w val="0.50397200349956262"/>
          <c:h val="0.702951029147672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33CCFF"/>
            </a:solidFill>
            <a:effectLst>
              <a:outerShdw blurRad="215900" dist="584200" dir="8040000" sx="200000" sy="200000" algn="ctr" rotWithShape="0">
                <a:srgbClr val="000000">
                  <a:alpha val="0"/>
                </a:srgbClr>
              </a:outerShdw>
            </a:effectLst>
            <a:scene3d>
              <a:camera prst="orthographicFront"/>
              <a:lightRig rig="threePt" dir="t"/>
            </a:scene3d>
            <a:sp3d prstMaterial="metal">
              <a:bevelT w="190500" h="101600"/>
              <a:bevelB w="190500" h="101600"/>
            </a:sp3d>
          </c:spPr>
          <c:explosion val="22"/>
          <c:dPt>
            <c:idx val="0"/>
            <c:spPr>
              <a:solidFill>
                <a:srgbClr val="DBAAA9"/>
              </a:solidFill>
              <a:effectLst>
                <a:outerShdw blurRad="215900" dist="584200" dir="8040000" sx="200000" sy="200000" algn="ctr" rotWithShape="0">
                  <a:srgbClr val="000000">
                    <a:alpha val="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190500" h="101600"/>
                <a:bevelB w="190500" h="101600"/>
              </a:sp3d>
            </c:spPr>
          </c:dPt>
          <c:dPt>
            <c:idx val="2"/>
            <c:explosion val="23"/>
            <c:spPr>
              <a:solidFill>
                <a:schemeClr val="accent2">
                  <a:lumMod val="75000"/>
                </a:schemeClr>
              </a:solidFill>
              <a:effectLst>
                <a:outerShdw blurRad="215900" dist="584200" dir="8040000" sx="200000" sy="200000" algn="ctr" rotWithShape="0">
                  <a:srgbClr val="000000">
                    <a:alpha val="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190500" h="101600"/>
                <a:bevelB w="190500" h="101600"/>
              </a:sp3d>
            </c:spPr>
          </c:dPt>
          <c:dPt>
            <c:idx val="3"/>
            <c:explosion val="27"/>
            <c:spPr>
              <a:solidFill>
                <a:srgbClr val="9D8BCF"/>
              </a:solidFill>
              <a:effectLst>
                <a:outerShdw blurRad="215900" dist="584200" dir="8040000" sx="200000" sy="200000" algn="ctr" rotWithShape="0">
                  <a:srgbClr val="000000">
                    <a:alpha val="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190500" h="101600"/>
                <a:bevelB w="190500" h="101600"/>
              </a:sp3d>
            </c:spPr>
          </c:dPt>
          <c:dPt>
            <c:idx val="4"/>
            <c:spPr>
              <a:solidFill>
                <a:srgbClr val="FFFFCC"/>
              </a:solidFill>
              <a:effectLst>
                <a:outerShdw blurRad="215900" dist="584200" dir="8040000" sx="200000" sy="200000" algn="ctr" rotWithShape="0">
                  <a:srgbClr val="000000">
                    <a:alpha val="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190500" h="101600"/>
                <a:bevelB w="190500" h="101600"/>
              </a:sp3d>
            </c:spPr>
          </c:dPt>
          <c:dLbls>
            <c:dLbl>
              <c:idx val="0"/>
              <c:layout>
                <c:manualLayout>
                  <c:x val="-3.8195538057742792E-3"/>
                  <c:y val="-0.11807811852465809"/>
                </c:manualLayout>
              </c:layout>
              <c:showLegendKey val="1"/>
              <c:showVal val="1"/>
              <c:showPercent val="1"/>
            </c:dLbl>
            <c:dLbl>
              <c:idx val="1"/>
              <c:layout>
                <c:manualLayout>
                  <c:x val="1.117836832895888E-2"/>
                  <c:y val="-9.0213081917391816E-2"/>
                </c:manualLayout>
              </c:layout>
              <c:showLegendKey val="1"/>
              <c:showVal val="1"/>
              <c:showPercent val="1"/>
            </c:dLbl>
            <c:dLbl>
              <c:idx val="2"/>
              <c:layout>
                <c:manualLayout>
                  <c:x val="1.3907261592300971E-2"/>
                  <c:y val="-0.15903923193811317"/>
                </c:manualLayout>
              </c:layout>
              <c:showLegendKey val="1"/>
              <c:showVal val="1"/>
              <c:showPercent val="1"/>
            </c:dLbl>
            <c:dLbl>
              <c:idx val="3"/>
              <c:layout>
                <c:manualLayout>
                  <c:x val="5.9328521434820775E-3"/>
                  <c:y val="3.8057742782152376E-2"/>
                </c:manualLayout>
              </c:layout>
              <c:showLegendKey val="1"/>
              <c:showVal val="1"/>
              <c:showPercent val="1"/>
            </c:dLbl>
            <c:dLbl>
              <c:idx val="4"/>
              <c:layout>
                <c:manualLayout>
                  <c:x val="2.1486220472440982E-2"/>
                  <c:y val="0.12581468434866688"/>
                </c:manualLayout>
              </c:layout>
              <c:showLegendKey val="1"/>
              <c:showVal val="1"/>
              <c:showPercent val="1"/>
            </c:dLbl>
            <c:dLbl>
              <c:idx val="5"/>
              <c:layout>
                <c:manualLayout>
                  <c:x val="-5.975503062117242E-2"/>
                  <c:y val="8.9984459179444781E-2"/>
                </c:manualLayout>
              </c:layout>
              <c:showLegendKey val="1"/>
              <c:showVal val="1"/>
              <c:showPercent val="1"/>
            </c:dLbl>
            <c:numFmt formatCode="0.0%" sourceLinked="0"/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Оплата труда и начисления на выплаты по оплате труда</c:v>
                </c:pt>
                <c:pt idx="1">
                  <c:v>Оплата работ, услуг</c:v>
                </c:pt>
                <c:pt idx="2">
                  <c:v>Социальное обеспечение</c:v>
                </c:pt>
                <c:pt idx="3">
                  <c:v>Прочие расходы</c:v>
                </c:pt>
                <c:pt idx="4">
                  <c:v>Увеличение стоимости основных средств</c:v>
                </c:pt>
                <c:pt idx="5">
                  <c:v>Увеличение стоимости материальных запасов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137629.70000000001</c:v>
                </c:pt>
                <c:pt idx="1">
                  <c:v>79181.100000000006</c:v>
                </c:pt>
                <c:pt idx="2">
                  <c:v>217.7</c:v>
                </c:pt>
                <c:pt idx="3">
                  <c:v>1201.3</c:v>
                </c:pt>
                <c:pt idx="4" formatCode="#,##0">
                  <c:v>8103</c:v>
                </c:pt>
                <c:pt idx="5">
                  <c:v>19926.7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9878543307086749"/>
          <c:y val="0.15461735046277142"/>
          <c:w val="0.29010345581802277"/>
          <c:h val="0.81468089515126396"/>
        </c:manualLayout>
      </c:layout>
      <c:txPr>
        <a:bodyPr/>
        <a:lstStyle/>
        <a:p>
          <a:pPr>
            <a:defRPr sz="1100" b="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за счет средств местного бюджета</c:v>
                </c:pt>
              </c:strCache>
            </c:strRef>
          </c:tx>
          <c:spPr>
            <a:solidFill>
              <a:srgbClr val="E2D5A3"/>
            </a:solidFill>
            <a:scene3d>
              <a:camera prst="orthographicFront"/>
              <a:lightRig rig="threePt" dir="t"/>
            </a:scene3d>
            <a:sp3d prstMaterial="metal">
              <a:bevelT w="190500" h="101600"/>
              <a:bevelB w="190500" h="101600"/>
            </a:sp3d>
          </c:spPr>
          <c:dLbls>
            <c:dLbl>
              <c:idx val="0"/>
              <c:layout>
                <c:manualLayout>
                  <c:x val="7.5000000000000011E-2"/>
                  <c:y val="4.2440424671587977E-3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7.5000000000000011E-2"/>
                  <c:y val="1.2732127401476391E-2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7.5000000000000094E-2"/>
                  <c:y val="1.2732127401476391E-2"/>
                </c:manualLayout>
              </c:layout>
              <c:showLegendKey val="1"/>
              <c:showVal val="1"/>
            </c:dLbl>
            <c:dLbl>
              <c:idx val="3"/>
              <c:layout>
                <c:manualLayout>
                  <c:x val="7.3611111111111113E-2"/>
                  <c:y val="0"/>
                </c:manualLayout>
              </c:layout>
              <c:showLegendKey val="1"/>
              <c:showVal val="1"/>
            </c:dLbl>
            <c:numFmt formatCode="#,##0" sourceLinked="0"/>
            <c:showLegendKey val="1"/>
            <c:showVal val="1"/>
          </c:dLbls>
          <c:cat>
            <c:strRef>
              <c:f>Лист1!$A$2:$A$5</c:f>
              <c:strCache>
                <c:ptCount val="4"/>
                <c:pt idx="0">
                  <c:v>2010 год</c:v>
                </c:pt>
                <c:pt idx="1">
                  <c:v>2011 год</c:v>
                </c:pt>
                <c:pt idx="2">
                  <c:v>2012 год</c:v>
                </c:pt>
                <c:pt idx="3">
                  <c:v>2013 год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233810</c:v>
                </c:pt>
                <c:pt idx="1">
                  <c:v>239808</c:v>
                </c:pt>
                <c:pt idx="2">
                  <c:v>221644</c:v>
                </c:pt>
                <c:pt idx="3">
                  <c:v>191011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за счет субвенций из регионального фонда компенсаций</c:v>
                </c:pt>
              </c:strCache>
            </c:strRef>
          </c:tx>
          <c:spPr>
            <a:solidFill>
              <a:srgbClr val="33CCFF"/>
            </a:solidFill>
            <a:scene3d>
              <a:camera prst="orthographicFront"/>
              <a:lightRig rig="threePt" dir="t"/>
            </a:scene3d>
            <a:sp3d prstMaterial="metal">
              <a:bevelT w="190500" h="101600"/>
              <a:bevelB w="190500" h="101600"/>
            </a:sp3d>
          </c:spPr>
          <c:dLbls>
            <c:dLbl>
              <c:idx val="0"/>
              <c:layout>
                <c:manualLayout>
                  <c:x val="7.2222222222222285E-2"/>
                  <c:y val="-2.1220212335793992E-2"/>
                </c:manualLayout>
              </c:layout>
              <c:numFmt formatCode="#,##0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1"/>
              <c:showVal val="1"/>
            </c:dLbl>
            <c:dLbl>
              <c:idx val="1"/>
              <c:layout>
                <c:manualLayout>
                  <c:x val="7.2222222222222285E-2"/>
                  <c:y val="1.6976169868635212E-2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6.2500000000000083E-2"/>
                  <c:y val="-1.2732461578048608E-2"/>
                </c:manualLayout>
              </c:layout>
              <c:showLegendKey val="1"/>
              <c:showVal val="1"/>
            </c:dLbl>
            <c:dLbl>
              <c:idx val="3"/>
              <c:layout>
                <c:manualLayout>
                  <c:x val="6.25E-2"/>
                  <c:y val="4.2440424671587977E-3"/>
                </c:manualLayout>
              </c:layout>
              <c:showLegendKey val="1"/>
              <c:showVal val="1"/>
            </c:dLbl>
            <c:numFmt formatCode="#,##0.0" sourceLinked="0"/>
            <c:showLegendKey val="1"/>
            <c:showVal val="1"/>
          </c:dLbls>
          <c:cat>
            <c:strRef>
              <c:f>Лист1!$A$2:$A$5</c:f>
              <c:strCache>
                <c:ptCount val="4"/>
                <c:pt idx="0">
                  <c:v>2010 год</c:v>
                </c:pt>
                <c:pt idx="1">
                  <c:v>2011 год</c:v>
                </c:pt>
                <c:pt idx="2">
                  <c:v>2012 год</c:v>
                </c:pt>
                <c:pt idx="3">
                  <c:v>2013 год</c:v>
                </c:pt>
              </c:strCache>
            </c:strRef>
          </c:cat>
          <c:val>
            <c:numRef>
              <c:f>Лист1!$C$2:$C$5</c:f>
              <c:numCache>
                <c:formatCode>#,##0.00</c:formatCode>
                <c:ptCount val="4"/>
                <c:pt idx="0">
                  <c:v>4951</c:v>
                </c:pt>
                <c:pt idx="1">
                  <c:v>6451.5</c:v>
                </c:pt>
                <c:pt idx="2">
                  <c:v>60.2</c:v>
                </c:pt>
                <c:pt idx="3">
                  <c:v>63.9</c:v>
                </c:pt>
              </c:numCache>
            </c:numRef>
          </c:val>
        </c:ser>
        <c:shape val="cylinder"/>
        <c:axId val="93364224"/>
        <c:axId val="93365760"/>
        <c:axId val="0"/>
      </c:bar3DChart>
      <c:catAx>
        <c:axId val="93364224"/>
        <c:scaling>
          <c:orientation val="minMax"/>
        </c:scaling>
        <c:axPos val="b"/>
        <c:tickLblPos val="nextTo"/>
        <c:crossAx val="93365760"/>
        <c:crosses val="autoZero"/>
        <c:auto val="1"/>
        <c:lblAlgn val="ctr"/>
        <c:lblOffset val="100"/>
      </c:catAx>
      <c:valAx>
        <c:axId val="93365760"/>
        <c:scaling>
          <c:orientation val="minMax"/>
        </c:scaling>
        <c:delete val="1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#,##0.00" sourceLinked="1"/>
        <c:tickLblPos val="nextTo"/>
        <c:crossAx val="93364224"/>
        <c:crosses val="autoZero"/>
        <c:crossBetween val="between"/>
        <c:majorUnit val="50000"/>
      </c:valAx>
    </c:plotArea>
    <c:legend>
      <c:legendPos val="r"/>
      <c:layout>
        <c:manualLayout>
          <c:xMode val="edge"/>
          <c:yMode val="edge"/>
          <c:x val="0.70774278215223096"/>
          <c:y val="0.28646451211891338"/>
          <c:w val="0.2836365281925966"/>
          <c:h val="0.43131501822933227"/>
        </c:manualLayout>
      </c:layout>
    </c:legend>
    <c:plotVisOnly val="1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0.21667</cdr:x>
      <cdr:y>0.00689</cdr:y>
    </cdr:from>
    <cdr:to>
      <cdr:x>0.30418</cdr:x>
      <cdr:y>0.09946</cdr:y>
    </cdr:to>
    <cdr:sp macro="" textlink="">
      <cdr:nvSpPr>
        <cdr:cNvPr id="3" name="TextBox 7"/>
        <cdr:cNvSpPr txBox="1"/>
      </cdr:nvSpPr>
      <cdr:spPr>
        <a:xfrm xmlns:a="http://schemas.openxmlformats.org/drawingml/2006/main">
          <a:off x="1981200" y="20630"/>
          <a:ext cx="800219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246 259,5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0.35833</cdr:x>
      <cdr:y>0.05782</cdr:y>
    </cdr:from>
    <cdr:to>
      <cdr:x>0.44585</cdr:x>
      <cdr:y>0.15039</cdr:y>
    </cdr:to>
    <cdr:sp macro="" textlink="">
      <cdr:nvSpPr>
        <cdr:cNvPr id="4" name="TextBox 7"/>
        <cdr:cNvSpPr txBox="1"/>
      </cdr:nvSpPr>
      <cdr:spPr>
        <a:xfrm xmlns:a="http://schemas.openxmlformats.org/drawingml/2006/main">
          <a:off x="3276600" y="173030"/>
          <a:ext cx="800219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221 704,2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0.49167</cdr:x>
      <cdr:y>0.15968</cdr:y>
    </cdr:from>
    <cdr:to>
      <cdr:x>0.57918</cdr:x>
      <cdr:y>0.25225</cdr:y>
    </cdr:to>
    <cdr:sp macro="" textlink="">
      <cdr:nvSpPr>
        <cdr:cNvPr id="5" name="TextBox 7"/>
        <cdr:cNvSpPr txBox="1"/>
      </cdr:nvSpPr>
      <cdr:spPr>
        <a:xfrm xmlns:a="http://schemas.openxmlformats.org/drawingml/2006/main">
          <a:off x="4495800" y="477830"/>
          <a:ext cx="800219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latinLnBrk="0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191 074,9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DFE0AD-7B34-4AC1-9939-0919E9077D81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0B4D2-AF91-4EC2-BDDA-E50FCB8996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1" y="0"/>
            <a:ext cx="91439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Информация о проекте расходов на 2011-2013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годы.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 «Хозяйственно-эксплуатационное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управление»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1981200" y="3657600"/>
            <a:ext cx="4953000" cy="27699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Структура расходов в разрезе источников финансирования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209800" y="762000"/>
            <a:ext cx="4657748" cy="27699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Экономическая структура расходов на 2011 год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Диаграмма 24"/>
          <p:cNvGraphicFramePr/>
          <p:nvPr/>
        </p:nvGraphicFramePr>
        <p:xfrm>
          <a:off x="0" y="609600"/>
          <a:ext cx="91440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Нижний колонтитул 26"/>
          <p:cNvSpPr>
            <a:spLocks noGrp="1"/>
          </p:cNvSpPr>
          <p:nvPr>
            <p:ph type="ftr" sz="quarter" idx="11"/>
          </p:nvPr>
        </p:nvSpPr>
        <p:spPr>
          <a:xfrm>
            <a:off x="7715272" y="6500834"/>
            <a:ext cx="1428728" cy="35716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0" y="3865570"/>
          <a:ext cx="9144000" cy="2992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38200" y="3886200"/>
            <a:ext cx="6848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238 761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0600" y="3124200"/>
            <a:ext cx="27378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Всего расходов: 246 259,5 тыс.рублей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</TotalTime>
  <Words>83</Words>
  <PresentationFormat>Экран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Office Theme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www.PHILka.RU</cp:lastModifiedBy>
  <cp:revision>58</cp:revision>
  <dcterms:modified xsi:type="dcterms:W3CDTF">2010-11-13T14:38:01Z</dcterms:modified>
</cp:coreProperties>
</file>