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CC"/>
    <a:srgbClr val="99CCFF"/>
    <a:srgbClr val="FFCC99"/>
    <a:srgbClr val="CCFFCC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plotArea>
      <c:layout>
        <c:manualLayout>
          <c:layoutTarget val="inner"/>
          <c:xMode val="edge"/>
          <c:yMode val="edge"/>
          <c:x val="0"/>
          <c:y val="0.11428571428571442"/>
          <c:w val="0.78046256832574723"/>
          <c:h val="0.7191790993231118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за счет средств местного бюджета</c:v>
                </c:pt>
              </c:strCache>
            </c:strRef>
          </c:tx>
          <c:spPr>
            <a:solidFill>
              <a:srgbClr val="99CCFF"/>
            </a:solidFill>
            <a:scene3d>
              <a:camera prst="orthographicFront"/>
              <a:lightRig rig="threePt" dir="t"/>
            </a:scene3d>
            <a:sp3d prstMaterial="metal">
              <a:bevelT w="190500" h="101600"/>
              <a:bevelB w="190500" h="101600"/>
            </a:sp3d>
          </c:spPr>
          <c:dLbls>
            <c:dLbl>
              <c:idx val="0"/>
              <c:layout>
                <c:manualLayout>
                  <c:x val="0.16513761467889904"/>
                  <c:y val="-3.3333333333333361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0.16360856269113158"/>
                  <c:y val="-5.7142906478795413E-2"/>
                </c:manualLayout>
              </c:layout>
              <c:showLegendKey val="1"/>
              <c:showVal val="1"/>
            </c:dLbl>
            <c:numFmt formatCode="#,##0" sourceLinked="0"/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Лист1!$A$2:$A$3</c:f>
              <c:strCache>
                <c:ptCount val="2"/>
                <c:pt idx="0">
                  <c:v>2010 год
861 677</c:v>
                </c:pt>
                <c:pt idx="1">
                  <c:v>2011 год
827 885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">
                  <c:v>801322</c:v>
                </c:pt>
                <c:pt idx="1">
                  <c:v>741740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за счет иных межбюджетных трансфертов на обеспечение равного с МВД РФ повышения денежного довольствия сотрудникам и заработной платы работникам</c:v>
                </c:pt>
              </c:strCache>
            </c:strRef>
          </c:tx>
          <c:spPr>
            <a:solidFill>
              <a:srgbClr val="FFCC99"/>
            </a:solidFill>
            <a:scene3d>
              <a:camera prst="orthographicFront"/>
              <a:lightRig rig="threePt" dir="t"/>
            </a:scene3d>
            <a:sp3d>
              <a:bevelT w="190500" h="101600"/>
              <a:bevelB w="190500" h="101600"/>
            </a:sp3d>
          </c:spPr>
          <c:dLbls>
            <c:dLbl>
              <c:idx val="0"/>
              <c:layout>
                <c:manualLayout>
                  <c:x val="0.15491369722852441"/>
                  <c:y val="-0.16065167840861991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0.14703523288402515"/>
                  <c:y val="-0.23571418704240926"/>
                </c:manualLayout>
              </c:layout>
              <c:showLegendKey val="1"/>
              <c:showVal val="1"/>
            </c:dLbl>
            <c:numFmt formatCode="#,##0" sourceLinked="0"/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Лист1!$A$2:$A$3</c:f>
              <c:strCache>
                <c:ptCount val="2"/>
                <c:pt idx="0">
                  <c:v>2010 год
861 677</c:v>
                </c:pt>
                <c:pt idx="1">
                  <c:v>2011 год
827 885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60355</c:v>
                </c:pt>
                <c:pt idx="1">
                  <c:v>86145</c:v>
                </c:pt>
              </c:numCache>
            </c:numRef>
          </c:val>
        </c:ser>
        <c:gapWidth val="63"/>
        <c:gapDepth val="54"/>
        <c:shape val="cylinder"/>
        <c:axId val="93323648"/>
        <c:axId val="93325184"/>
        <c:axId val="0"/>
      </c:bar3DChart>
      <c:catAx>
        <c:axId val="933236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3325184"/>
        <c:crosses val="autoZero"/>
        <c:auto val="1"/>
        <c:lblAlgn val="ctr"/>
        <c:lblOffset val="100"/>
      </c:catAx>
      <c:valAx>
        <c:axId val="93325184"/>
        <c:scaling>
          <c:orientation val="minMax"/>
        </c:scaling>
        <c:delete val="1"/>
        <c:axPos val="l"/>
        <c:majorGridlines/>
        <c:numFmt formatCode="#,##0" sourceLinked="1"/>
        <c:tickLblPos val="nextTo"/>
        <c:crossAx val="93323648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15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1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1318425684028475"/>
          <c:y val="0.22874212152052439"/>
          <c:w val="0.27917045752111613"/>
          <c:h val="0.68537325691431472"/>
        </c:manualLayout>
      </c:layout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D495B-7E0C-428B-B115-AFC3B3542431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4B3F3-116D-4C35-AC60-5B0A5BB572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650A-A66A-468E-AA3A-7298B3FF2A7C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B2CED-2CC4-46B8-87E0-306AADEDFB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1D0D9-1986-4E3D-8A51-DDFA8A952343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93002-96A8-419A-86FF-D12F3E6D6C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FD255-BA48-48A5-8A52-427A8376436D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86903-8E37-4CD0-AD92-327F21B2B0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FE338-999F-471D-B5F6-4A634599D72C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BA272-8524-483B-9BEB-2CD521F113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DA9C1-326F-4745-9B57-A5ADAD8A49C7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61E29-157C-439B-9A41-D1782BA442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8BC50-EEE6-47A0-9192-DF0FA9758E8A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28827-A7ED-4D47-BD85-4319516B53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013A0-2DF1-495B-AD96-5BBB695544BE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1298D-6875-43C3-AF92-31E3F0FEE5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9CDD8-ACAB-4C12-B735-0C9F83895594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05EEF-D50B-481B-A368-396F5E6BB0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9C1CD-081E-40A5-B6F6-06B819D7001B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505ED-2E32-4093-B9BD-461082D346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C3321-F823-4AD2-883B-43C02D92DE17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96BC4-4857-400D-B85C-DE57F740CF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18617-4C4D-4559-A412-0042CCC5021E}" type="datetimeFigureOut">
              <a:rPr lang="en-US"/>
              <a:pPr>
                <a:defRPr/>
              </a:pPr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1CE64C-20C9-40AE-BCDB-8A8FC916F7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1828800" y="685800"/>
            <a:ext cx="4876800" cy="276999"/>
          </a:xfrm>
          <a:prstGeom prst="rect">
            <a:avLst/>
          </a:prstGeom>
          <a:gradFill flip="none" rotWithShape="1">
            <a:gsLst>
              <a:gs pos="0">
                <a:srgbClr val="727CA3">
                  <a:tint val="66000"/>
                  <a:satMod val="160000"/>
                </a:srgbClr>
              </a:gs>
              <a:gs pos="50000">
                <a:srgbClr val="727CA3">
                  <a:tint val="44500"/>
                  <a:satMod val="160000"/>
                </a:srgbClr>
              </a:gs>
              <a:gs pos="100000">
                <a:srgbClr val="727CA3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расходов в разрезе источников финансирования</a:t>
            </a:r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Информация о проекте расходов на 2011-2013 годы.</a:t>
            </a:r>
          </a:p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Управление внутренних дел</a:t>
            </a:r>
          </a:p>
        </p:txBody>
      </p:sp>
      <p:graphicFrame>
        <p:nvGraphicFramePr>
          <p:cNvPr id="2054" name="Диаграмма 6"/>
          <p:cNvGraphicFramePr>
            <a:graphicFrameLocks/>
          </p:cNvGraphicFramePr>
          <p:nvPr/>
        </p:nvGraphicFramePr>
        <p:xfrm>
          <a:off x="0" y="3429000"/>
          <a:ext cx="9144000" cy="3200400"/>
        </p:xfrm>
        <a:graphic>
          <a:graphicData uri="http://schemas.openxmlformats.org/presentationml/2006/ole">
            <p:oleObj spid="_x0000_s2054" r:id="rId3" imgW="9144793" imgH="3200677" progId="Excel.Sheet.8">
              <p:embed/>
            </p:oleObj>
          </a:graphicData>
        </a:graphic>
      </p:graphicFrame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2514600" y="3429000"/>
            <a:ext cx="4114800" cy="276999"/>
          </a:xfrm>
          <a:prstGeom prst="rect">
            <a:avLst/>
          </a:prstGeom>
          <a:gradFill flip="none" rotWithShape="1">
            <a:gsLst>
              <a:gs pos="0">
                <a:srgbClr val="727CA3">
                  <a:tint val="66000"/>
                  <a:satMod val="160000"/>
                </a:srgbClr>
              </a:gs>
              <a:gs pos="50000">
                <a:srgbClr val="727CA3">
                  <a:tint val="44500"/>
                  <a:satMod val="160000"/>
                </a:srgbClr>
              </a:gs>
              <a:gs pos="100000">
                <a:srgbClr val="727CA3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Экономическая структура расходов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2011 год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22"/>
          <p:cNvGraphicFramePr>
            <a:graphicFrameLocks/>
          </p:cNvGraphicFramePr>
          <p:nvPr/>
        </p:nvGraphicFramePr>
        <p:xfrm>
          <a:off x="0" y="533400"/>
          <a:ext cx="89916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59" name="TextBox 16"/>
          <p:cNvSpPr txBox="1">
            <a:spLocks noChangeArrowheads="1"/>
          </p:cNvSpPr>
          <p:nvPr/>
        </p:nvSpPr>
        <p:spPr bwMode="auto">
          <a:xfrm>
            <a:off x="7848600" y="6400800"/>
            <a:ext cx="10810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52800" y="6400800"/>
            <a:ext cx="2622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Всего расходов: 827 885 тыс.рублей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40</Words>
  <PresentationFormat>Экран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Office Theme</vt:lpstr>
      <vt:lpstr>Лист Microsoft Office Excel 97-2003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www.PHILka.RU</cp:lastModifiedBy>
  <cp:revision>34</cp:revision>
  <dcterms:modified xsi:type="dcterms:W3CDTF">2010-11-13T14:53:58Z</dcterms:modified>
</cp:coreProperties>
</file>