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4" r:id="rId2"/>
    <p:sldId id="295" r:id="rId3"/>
    <p:sldId id="296" r:id="rId4"/>
    <p:sldId id="297" r:id="rId5"/>
    <p:sldId id="256" r:id="rId6"/>
    <p:sldId id="264" r:id="rId7"/>
    <p:sldId id="277" r:id="rId8"/>
    <p:sldId id="293" r:id="rId9"/>
    <p:sldId id="258" r:id="rId10"/>
    <p:sldId id="261" r:id="rId11"/>
    <p:sldId id="298" r:id="rId12"/>
    <p:sldId id="299" r:id="rId13"/>
    <p:sldId id="266" r:id="rId14"/>
    <p:sldId id="282" r:id="rId15"/>
    <p:sldId id="286" r:id="rId16"/>
    <p:sldId id="288" r:id="rId17"/>
    <p:sldId id="268" r:id="rId18"/>
    <p:sldId id="300" r:id="rId1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6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10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99C2EC-0833-4B38-91C0-57EE1E755552}" type="datetimeFigureOut">
              <a:rPr lang="ru-RU" smtClean="0"/>
              <a:t>21.06.2019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A84CD-EE0D-4618-A250-118EDB8931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41337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99C2EC-0833-4B38-91C0-57EE1E755552}" type="datetimeFigureOut">
              <a:rPr lang="ru-RU" smtClean="0"/>
              <a:t>21.06.2019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A84CD-EE0D-4618-A250-118EDB8931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44706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99C2EC-0833-4B38-91C0-57EE1E755552}" type="datetimeFigureOut">
              <a:rPr lang="ru-RU" smtClean="0"/>
              <a:t>21.06.2019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A84CD-EE0D-4618-A250-118EDB8931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85867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99C2EC-0833-4B38-91C0-57EE1E755552}" type="datetimeFigureOut">
              <a:rPr lang="ru-RU" smtClean="0"/>
              <a:t>21.06.2019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A84CD-EE0D-4618-A250-118EDB8931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73023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99C2EC-0833-4B38-91C0-57EE1E755552}" type="datetimeFigureOut">
              <a:rPr lang="ru-RU" smtClean="0"/>
              <a:t>21.06.2019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A84CD-EE0D-4618-A250-118EDB8931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44996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99C2EC-0833-4B38-91C0-57EE1E755552}" type="datetimeFigureOut">
              <a:rPr lang="ru-RU" smtClean="0"/>
              <a:t>21.06.2019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A84CD-EE0D-4618-A250-118EDB8931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46734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99C2EC-0833-4B38-91C0-57EE1E755552}" type="datetimeFigureOut">
              <a:rPr lang="ru-RU" smtClean="0"/>
              <a:t>21.06.2019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A84CD-EE0D-4618-A250-118EDB8931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18377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99C2EC-0833-4B38-91C0-57EE1E755552}" type="datetimeFigureOut">
              <a:rPr lang="ru-RU" smtClean="0"/>
              <a:t>21.06.2019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A84CD-EE0D-4618-A250-118EDB8931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26919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99C2EC-0833-4B38-91C0-57EE1E755552}" type="datetimeFigureOut">
              <a:rPr lang="ru-RU" smtClean="0"/>
              <a:t>21.06.2019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A84CD-EE0D-4618-A250-118EDB8931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01240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99C2EC-0833-4B38-91C0-57EE1E755552}" type="datetimeFigureOut">
              <a:rPr lang="ru-RU" smtClean="0"/>
              <a:t>21.06.2019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A84CD-EE0D-4618-A250-118EDB8931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44965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99C2EC-0833-4B38-91C0-57EE1E755552}" type="datetimeFigureOut">
              <a:rPr lang="ru-RU" smtClean="0"/>
              <a:t>21.06.2019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A84CD-EE0D-4618-A250-118EDB8931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22099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99C2EC-0833-4B38-91C0-57EE1E755552}" type="datetimeFigureOut">
              <a:rPr lang="ru-RU" smtClean="0"/>
              <a:t>21.06.2019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DA84CD-EE0D-4618-A250-118EDB8931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25963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0.jpg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5.jpg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62263" y="1275347"/>
            <a:ext cx="10515600" cy="4223084"/>
          </a:xfrm>
        </p:spPr>
        <p:txBody>
          <a:bodyPr>
            <a:noAutofit/>
          </a:bodyPr>
          <a:lstStyle/>
          <a:p>
            <a:pPr algn="ctr"/>
            <a:r>
              <a:rPr lang="ru-RU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о ходе </a:t>
            </a:r>
            <a:r>
              <a:rPr lang="ru-RU" sz="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(динамике) строительства многоквартирных домов, не введенных в эксплуатацию застройщиками </a:t>
            </a:r>
            <a:br>
              <a:rPr lang="ru-RU" sz="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 17.06.2019 по 21.06.2019</a:t>
            </a:r>
            <a:br>
              <a:rPr lang="ru-RU" sz="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5000" dirty="0"/>
          </a:p>
        </p:txBody>
      </p:sp>
    </p:spTree>
    <p:extLst>
      <p:ext uri="{BB962C8B-B14F-4D97-AF65-F5344CB8AC3E}">
        <p14:creationId xmlns:p14="http://schemas.microsoft.com/office/powerpoint/2010/main" val="33542332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24000" y="317500"/>
            <a:ext cx="9819132" cy="525340"/>
          </a:xfrm>
        </p:spPr>
        <p:txBody>
          <a:bodyPr>
            <a:no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Жилой дом №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микрорайон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21-22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ЖК «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РиверХауз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55196" y="1378483"/>
            <a:ext cx="3516367" cy="1637078"/>
          </a:xfrm>
        </p:spPr>
        <p:txBody>
          <a:bodyPr>
            <a:norm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строительной площадке строительно-монтажные работы не ведутся.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709634" y="3813519"/>
            <a:ext cx="12966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.06.2019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665666" y="980304"/>
            <a:ext cx="165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.06.2019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561306" y="988958"/>
            <a:ext cx="165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18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.06.2019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670554" y="3819911"/>
            <a:ext cx="165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17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.06.2019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9665666" y="3792019"/>
            <a:ext cx="165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21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.06.2019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89243"/>
            <a:ext cx="3991154" cy="227217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5906" y="1434944"/>
            <a:ext cx="3803857" cy="215621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4895" y="4189243"/>
            <a:ext cx="4021057" cy="226578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9694" y="1413477"/>
            <a:ext cx="3817606" cy="215621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7753" y="4189243"/>
            <a:ext cx="3759547" cy="2122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3457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6688" y="3200400"/>
            <a:ext cx="9637712" cy="965200"/>
          </a:xfrm>
        </p:spPr>
        <p:txBody>
          <a:bodyPr>
            <a:noAutofit/>
          </a:bodyPr>
          <a:lstStyle/>
          <a:p>
            <a:pPr algn="ctr"/>
            <a:r>
              <a:rPr lang="ru-RU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ООО «</a:t>
            </a:r>
            <a:r>
              <a:rPr lang="ru-RU" sz="6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СеверСтройПартнер</a:t>
            </a:r>
            <a:r>
              <a:rPr lang="ru-RU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br>
              <a:rPr lang="ru-RU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ЖК «Уютный»</a:t>
            </a:r>
            <a:endParaRPr lang="ru-RU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5751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12733" y="182838"/>
            <a:ext cx="8566368" cy="542649"/>
          </a:xfrm>
        </p:spPr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Жилой дом №2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микрорайон 44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ЖК «Уютный»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84186" y="1094819"/>
            <a:ext cx="3527423" cy="1026081"/>
          </a:xfrm>
        </p:spPr>
        <p:txBody>
          <a:bodyPr>
            <a:norm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строительной площадке строительно-монтажные работы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 велись.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14" name="TextBox 13"/>
          <p:cNvSpPr txBox="1"/>
          <p:nvPr/>
        </p:nvSpPr>
        <p:spPr>
          <a:xfrm>
            <a:off x="5636138" y="3605329"/>
            <a:ext cx="12966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.06.2019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9563345" y="878704"/>
            <a:ext cx="165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.06.2019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458985" y="887358"/>
            <a:ext cx="165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18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.06.2019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541789" y="3630554"/>
            <a:ext cx="165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17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.06.2019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9563345" y="3630554"/>
            <a:ext cx="165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21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.06.2019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78" y="3999887"/>
            <a:ext cx="3951829" cy="224627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3209" y="1232584"/>
            <a:ext cx="3929011" cy="221218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3209" y="3999886"/>
            <a:ext cx="3978483" cy="224627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3820" y="1232584"/>
            <a:ext cx="3910551" cy="221218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3820" y="3999886"/>
            <a:ext cx="3990945" cy="2246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40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7709" y="176300"/>
            <a:ext cx="11682991" cy="649200"/>
          </a:xfrm>
        </p:spPr>
        <p:txBody>
          <a:bodyPr/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Жилой дом № 6 микрорайон 44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ЖК «Уютный»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67709" y="1104323"/>
            <a:ext cx="3932237" cy="1397577"/>
          </a:xfrm>
        </p:spPr>
        <p:txBody>
          <a:bodyPr>
            <a:norm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строительной площадке строительно-монтажные работы не велись.</a:t>
            </a:r>
          </a:p>
          <a:p>
            <a:pPr algn="ctr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636138" y="3605329"/>
            <a:ext cx="12966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.06.2019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563345" y="878704"/>
            <a:ext cx="165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.06.2019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458985" y="887358"/>
            <a:ext cx="165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18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.06.2019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541789" y="3630554"/>
            <a:ext cx="165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17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.06.2019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9563345" y="3630554"/>
            <a:ext cx="165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21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.06.2019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71" y="3999886"/>
            <a:ext cx="3839429" cy="217637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9946" y="1256690"/>
            <a:ext cx="3894263" cy="220137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9946" y="3999886"/>
            <a:ext cx="3855478" cy="217231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183" y="1248036"/>
            <a:ext cx="3897345" cy="221002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183" y="3974661"/>
            <a:ext cx="3903000" cy="2197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4308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11300" y="1770063"/>
            <a:ext cx="9144000" cy="2387600"/>
          </a:xfrm>
        </p:spPr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ООО «ДЭП»</a:t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ЖК «Любимый»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2828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5487" y="228599"/>
            <a:ext cx="11136313" cy="539493"/>
          </a:xfrm>
        </p:spPr>
        <p:txBody>
          <a:bodyPr>
            <a:norm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Жилой дом №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микрорайон 31 «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Б»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ЖК «Любимый»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73063" y="991628"/>
            <a:ext cx="3208337" cy="1065772"/>
          </a:xfrm>
        </p:spPr>
        <p:txBody>
          <a:bodyPr>
            <a:norm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строительной площадке строительно-монтажные работы не велись.</a:t>
            </a:r>
          </a:p>
          <a:p>
            <a:pPr algn="ctr"/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458985" y="3628908"/>
            <a:ext cx="12966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.06.2019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563345" y="842929"/>
            <a:ext cx="165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.06.2019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458985" y="887358"/>
            <a:ext cx="165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18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.06.2019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541789" y="3630554"/>
            <a:ext cx="165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17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.06.2019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563345" y="3628908"/>
            <a:ext cx="165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21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.06.2019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9" y="4107989"/>
            <a:ext cx="3731601" cy="211272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7860" y="1205348"/>
            <a:ext cx="3834240" cy="216405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0605" y="4056395"/>
            <a:ext cx="3968750" cy="2215911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4259" y="1182195"/>
            <a:ext cx="3884655" cy="218721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9770" y="4056394"/>
            <a:ext cx="3935630" cy="2215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2135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5487" y="279400"/>
            <a:ext cx="10768013" cy="568288"/>
          </a:xfrm>
        </p:spPr>
        <p:txBody>
          <a:bodyPr>
            <a:norm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Жилой дом №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микрорайон 31 «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Б»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ЖК «Любимый»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23849" y="1146693"/>
            <a:ext cx="4044951" cy="2015607"/>
          </a:xfrm>
        </p:spPr>
        <p:txBody>
          <a:bodyPr>
            <a:normAutofit fontScale="92500" lnSpcReduction="20000"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1-2 рабочих вели работы по укладке ограждающих конструкций первого этажа. Работал автокран. Велся подъем на этажи строительных материалов (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пеноблоков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Начато возведение ограждающих конструкций второго этажа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/>
              <a:t> </a:t>
            </a:r>
          </a:p>
          <a:p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5458985" y="3628908"/>
            <a:ext cx="12966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.06.2019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563345" y="842929"/>
            <a:ext cx="165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.06.2019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458985" y="887358"/>
            <a:ext cx="165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18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.06.2019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541789" y="3630554"/>
            <a:ext cx="165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17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.06.2019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563345" y="3628908"/>
            <a:ext cx="165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21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.06.2019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388" y="3976964"/>
            <a:ext cx="3922764" cy="220252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6572" y="1256690"/>
            <a:ext cx="3819266" cy="215637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0143" y="3976964"/>
            <a:ext cx="3886200" cy="2181247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6665" y="1256690"/>
            <a:ext cx="3811896" cy="2156375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0565" y="3976964"/>
            <a:ext cx="3867996" cy="2181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882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03287" y="332437"/>
            <a:ext cx="10945813" cy="408837"/>
          </a:xfrm>
        </p:spPr>
        <p:txBody>
          <a:bodyPr>
            <a:noAutofit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Жилой дом № 3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микрорайон 31 «Б»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ЖК «Любимый»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369889" y="1206500"/>
            <a:ext cx="3630612" cy="927100"/>
          </a:xfrm>
        </p:spPr>
        <p:txBody>
          <a:bodyPr/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строительной площадке строительно-монтажные работы не велись.</a:t>
            </a:r>
          </a:p>
          <a:p>
            <a:endParaRPr lang="ru-RU" dirty="0"/>
          </a:p>
        </p:txBody>
      </p:sp>
      <p:sp>
        <p:nvSpPr>
          <p:cNvPr id="16" name="TextBox 15"/>
          <p:cNvSpPr txBox="1"/>
          <p:nvPr/>
        </p:nvSpPr>
        <p:spPr>
          <a:xfrm>
            <a:off x="5458985" y="3628908"/>
            <a:ext cx="12966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.06.2019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563345" y="842929"/>
            <a:ext cx="165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.06.2019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458985" y="887358"/>
            <a:ext cx="165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18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.06.2019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541789" y="3630554"/>
            <a:ext cx="165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17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.06.2019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9563345" y="3702942"/>
            <a:ext cx="165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21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.06.2019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889" y="3998240"/>
            <a:ext cx="3427411" cy="257055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4033" y="1265900"/>
            <a:ext cx="3141668" cy="235379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3532" y="4072274"/>
            <a:ext cx="3332169" cy="249652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8832" y="1265900"/>
            <a:ext cx="3153963" cy="2363008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1933" y="4153534"/>
            <a:ext cx="4124560" cy="2315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918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903287" y="332437"/>
            <a:ext cx="10945813" cy="40883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Жилой дом №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микрорайон 31 «Б»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ЖК «Любимый»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Текст 5"/>
          <p:cNvSpPr txBox="1">
            <a:spLocks/>
          </p:cNvSpPr>
          <p:nvPr/>
        </p:nvSpPr>
        <p:spPr>
          <a:xfrm>
            <a:off x="369889" y="1206500"/>
            <a:ext cx="3795712" cy="1765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течении недели производился завоз и подъем строительных материалов (смеси,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пеноблоки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на 7 этаж с помощью автокрана. Велись внутренние работы.</a:t>
            </a:r>
          </a:p>
          <a:p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5367694" y="3702942"/>
            <a:ext cx="12966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.06.2019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563345" y="842929"/>
            <a:ext cx="165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.06.2019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458985" y="887358"/>
            <a:ext cx="165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18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.06.2019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541789" y="3630554"/>
            <a:ext cx="165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17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.06.2019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563345" y="3702942"/>
            <a:ext cx="165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21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.06.2019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3369" y="1206500"/>
            <a:ext cx="3306031" cy="2476941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3181" y="4072274"/>
            <a:ext cx="3385720" cy="2536645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6173" y="1256690"/>
            <a:ext cx="3223687" cy="2415247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678" y="3999886"/>
            <a:ext cx="3463115" cy="2597336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3369" y="4091775"/>
            <a:ext cx="3344080" cy="2505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2078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-186784"/>
            <a:ext cx="11249526" cy="1728370"/>
          </a:xfrm>
        </p:spPr>
        <p:txBody>
          <a:bodyPr>
            <a:normAutofit/>
          </a:bodyPr>
          <a:lstStyle/>
          <a:p>
            <a:pPr algn="ctr"/>
            <a:r>
              <a:rPr lang="ru-RU" sz="3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ООО «</a:t>
            </a:r>
            <a:r>
              <a:rPr lang="ru-RU" sz="3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ВостокСтрой</a:t>
            </a:r>
            <a:r>
              <a:rPr lang="ru-RU" sz="3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-Капитал» «Многоэтажный жилой дом № 4.7 в </a:t>
            </a:r>
            <a:r>
              <a:rPr lang="ru-RU" sz="3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мкр</a:t>
            </a:r>
            <a:r>
              <a:rPr lang="ru-RU" sz="3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№</a:t>
            </a:r>
            <a:r>
              <a:rPr lang="ru-RU" sz="3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г</a:t>
            </a:r>
            <a:r>
              <a:rPr lang="ru-RU" sz="3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Сургута с подземным </a:t>
            </a:r>
            <a:r>
              <a:rPr lang="ru-RU" sz="3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паркингом</a:t>
            </a:r>
            <a:r>
              <a:rPr lang="ru-RU" sz="3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24397" y="1446460"/>
            <a:ext cx="3545306" cy="2860067"/>
          </a:xfrm>
        </p:spPr>
        <p:txBody>
          <a:bodyPr>
            <a:noAutofit/>
          </a:bodyPr>
          <a:lstStyle/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Рабочими (4 чел.) выполняются отделочные фасадные работы (облицовка балконов общего пользования на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люльках)</a:t>
            </a:r>
          </a:p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Ведется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благоустройство территории силами порядка 5-7 человек. </a:t>
            </a:r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Работали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автокран, бетономешалка, экскаватор. </a:t>
            </a:r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подъездов ведутся работы силами порядка 3-5 человек, производится отделка помещений общего пользования.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243806" y="4206267"/>
            <a:ext cx="12966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.06.2019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243012" y="1816582"/>
            <a:ext cx="165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.06.2019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243806" y="1816582"/>
            <a:ext cx="165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18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.06.2019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471550" y="4206267"/>
            <a:ext cx="165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17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.06.2019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9243012" y="4195971"/>
            <a:ext cx="165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21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.06.2019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929" y="4575599"/>
            <a:ext cx="3421547" cy="193950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5603" y="2185914"/>
            <a:ext cx="3361447" cy="190315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730" y="4583237"/>
            <a:ext cx="3435320" cy="193186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8909" y="2185914"/>
            <a:ext cx="3345652" cy="1903152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8909" y="4575599"/>
            <a:ext cx="3345652" cy="1880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6855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7100" y="139700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ru-RU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ООО </a:t>
            </a:r>
            <a:r>
              <a:rPr lang="ru-RU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«Салаир» </a:t>
            </a:r>
            <a:r>
              <a:rPr lang="ru-RU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«Многоэтажный кирпичный жилой дом № 23 со встроенными помещениями общественного назначения на 1-м и подвальных этажах, подземной парковкой на придомовой территории, с комплексной инфраструктурой в 41 микрорайоне г. Сургута»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62449" y="1591301"/>
            <a:ext cx="3723771" cy="2891799"/>
          </a:xfrm>
        </p:spPr>
        <p:txBody>
          <a:bodyPr>
            <a:normAutofit fontScale="55000" lnSpcReduction="20000"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Строительно-монтажные работы ведутся силами порядка 20-25 человек. 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Выполнена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кладка наружных и внутренних стен 7-го этажа, перекрытие 7 этажа. Ведется кладка ограждающих конструкций многоквартирного жилого дома и перегородок 8 этажа. Ведется кладка ограждающих конструкций многоквартирного жилого дома и перегородок 9 этажа каменщиками в количестве 6 человек. Работают 2 крана.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Рабочие в количестве 8-10 человек находятся на крыше готовой секции, производят строительно-монтажные работы (укладка кровли).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" y="4654452"/>
            <a:ext cx="3490920" cy="1951292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5243806" y="4206267"/>
            <a:ext cx="12966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.06.2019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9243012" y="1816582"/>
            <a:ext cx="165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.06.2019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243806" y="1816582"/>
            <a:ext cx="165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18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.06.2019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576395" y="4298434"/>
            <a:ext cx="1352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17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.06.2019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9243012" y="4195971"/>
            <a:ext cx="165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21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.06.2019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8603" y="2185914"/>
            <a:ext cx="3467100" cy="196061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7491" y="4635340"/>
            <a:ext cx="3467100" cy="195211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1258" y="2156515"/>
            <a:ext cx="3361442" cy="191969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1258" y="4635340"/>
            <a:ext cx="3361442" cy="1886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9775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74625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ru-RU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ООО СФ «</a:t>
            </a:r>
            <a:r>
              <a:rPr lang="ru-RU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Новострой</a:t>
            </a:r>
            <a:r>
              <a:rPr lang="ru-RU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r>
              <a:rPr lang="ru-RU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«9-ти этажный 4-х подъездный кирпичный жилой дом в микрорайоне 20А </a:t>
            </a:r>
            <a:r>
              <a:rPr lang="ru-RU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г.Сургута</a:t>
            </a:r>
            <a:r>
              <a:rPr lang="ru-RU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Закрытая автостоянка». 1 этап 9-ти этажный 4-х подъездный кирпичный жилой дом в микрорайоне 20А г. Сургута»</a:t>
            </a:r>
          </a:p>
        </p:txBody>
      </p:sp>
      <p:sp>
        <p:nvSpPr>
          <p:cNvPr id="4" name="Объект 2"/>
          <p:cNvSpPr>
            <a:spLocks noGrp="1"/>
          </p:cNvSpPr>
          <p:nvPr>
            <p:ph idx="1"/>
          </p:nvPr>
        </p:nvSpPr>
        <p:spPr>
          <a:xfrm>
            <a:off x="412750" y="1623458"/>
            <a:ext cx="3479800" cy="2583291"/>
          </a:xfrm>
        </p:spPr>
        <p:txBody>
          <a:bodyPr>
            <a:normAutofit fontScale="55000" lnSpcReduction="20000"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Рабочие в количестве 4-6 человек вели благоустройство территории (укладку тротуарных дорожек, отсыпку землей), вывоз мусора. 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Внутри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подъездов производились отделочные работы (побелка, штукатурка) силами двух рабочих. Велись работы в подвальных помещениях и на закрытой автостоянке. 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Срок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окончания строительства в соответствии с утвержденным графиком СМР –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15.07.2019.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18" name="TextBox 17"/>
          <p:cNvSpPr txBox="1"/>
          <p:nvPr/>
        </p:nvSpPr>
        <p:spPr>
          <a:xfrm>
            <a:off x="5243806" y="4206267"/>
            <a:ext cx="12966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.06.2019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9243012" y="1682318"/>
            <a:ext cx="165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.06.2019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243806" y="1663226"/>
            <a:ext cx="165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18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.06.2019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471550" y="4206267"/>
            <a:ext cx="165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17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.06.2019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9243012" y="4195971"/>
            <a:ext cx="165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21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.06.2019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04" y="4539721"/>
            <a:ext cx="3542936" cy="199723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9383" y="2014925"/>
            <a:ext cx="3568763" cy="201005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7356" y="4539720"/>
            <a:ext cx="3472818" cy="197164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7489" y="2014924"/>
            <a:ext cx="3534928" cy="201005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7489" y="4509995"/>
            <a:ext cx="3534928" cy="2001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0805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47800" y="2233946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ООО «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СеверСтрой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b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ЖК «Кедровый»</a:t>
            </a:r>
            <a:b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ЖК «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РиверХауз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6559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88690" y="287316"/>
            <a:ext cx="9103620" cy="573328"/>
          </a:xfrm>
        </p:spPr>
        <p:txBody>
          <a:bodyPr>
            <a:normAutofit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Жилой дом № 5 микрорайон 35А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ЖК «Кедровый»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705" y="927100"/>
            <a:ext cx="3932237" cy="3268871"/>
          </a:xfrm>
        </p:spPr>
        <p:txBody>
          <a:bodyPr>
            <a:normAutofit fontScale="92500" lnSpcReduction="1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15.06.2019 началось активное производство строительно-монтажных работ на строительной площадке. 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Каменщики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количестве 6-8 человек ведут кладку ограждающей конструкции 2 этажа из кирпича. Работает кран,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токран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производится завоз и подъем строительного материала. 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Устроен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монолитный каркас 3 этажа дальней секции. 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Произведена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установка арматурного каркаса для производства работ по заливке монолитных конструкций (колонн) на 4 этаже в дальней секции силами 5-6 человек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dirty="0"/>
          </a:p>
        </p:txBody>
      </p:sp>
      <p:sp>
        <p:nvSpPr>
          <p:cNvPr id="16" name="TextBox 15"/>
          <p:cNvSpPr txBox="1"/>
          <p:nvPr/>
        </p:nvSpPr>
        <p:spPr>
          <a:xfrm>
            <a:off x="5738459" y="4206267"/>
            <a:ext cx="12966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.06.2019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243012" y="1321417"/>
            <a:ext cx="165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.06.2019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561306" y="1318904"/>
            <a:ext cx="165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18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.06.2019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471550" y="4206267"/>
            <a:ext cx="165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17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.06.2019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9243012" y="4195971"/>
            <a:ext cx="165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21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.06.2019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705" y="4565303"/>
            <a:ext cx="3780711" cy="217821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6948" y="1688236"/>
            <a:ext cx="3792390" cy="2274164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7748" y="4565303"/>
            <a:ext cx="3792390" cy="2209099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31"/>
          <a:stretch/>
        </p:blipFill>
        <p:spPr>
          <a:xfrm>
            <a:off x="8135555" y="1688236"/>
            <a:ext cx="3929445" cy="2274164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79"/>
          <a:stretch/>
        </p:blipFill>
        <p:spPr>
          <a:xfrm>
            <a:off x="8135554" y="4565302"/>
            <a:ext cx="3929445" cy="2063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5658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21452" y="830888"/>
            <a:ext cx="3932237" cy="3195861"/>
          </a:xfrm>
        </p:spPr>
        <p:txBody>
          <a:bodyPr>
            <a:normAutofit fontScale="70000" lnSpcReduction="2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Строительно-монтажные 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работы на строительной площадке в течении недели велись силами порядка 10-20 человек. </a:t>
            </a:r>
            <a:endParaRPr lang="en-US" sz="21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Произведены 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работы по возведению 4 этажа (монолитный каркас), Начаты работы по устройству монолитного каркаса 5 этажа. Произведена заливка бетоном опалубки арматурного каркаса монолитных конструкций (колонн) на 5 этаже.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Каменщиками в количестве 4-5 человек ведется кладка ограждающих конструкций 8 этажа.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Проведена работа по подъему строительных материалов на каждый этаж. Производится завоз строительных материалов. Работает кран.</a:t>
            </a:r>
          </a:p>
          <a:p>
            <a:endParaRPr lang="ru-RU" sz="2000" dirty="0"/>
          </a:p>
        </p:txBody>
      </p:sp>
      <p:sp>
        <p:nvSpPr>
          <p:cNvPr id="19" name="Заголовок 1"/>
          <p:cNvSpPr>
            <a:spLocks noGrp="1"/>
          </p:cNvSpPr>
          <p:nvPr>
            <p:ph type="title"/>
          </p:nvPr>
        </p:nvSpPr>
        <p:spPr>
          <a:xfrm>
            <a:off x="1730446" y="174165"/>
            <a:ext cx="9103620" cy="573328"/>
          </a:xfrm>
        </p:spPr>
        <p:txBody>
          <a:bodyPr>
            <a:normAutofit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Жилой дом № 6 микрорайон 35А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ЖК «Кедровый»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738459" y="3988587"/>
            <a:ext cx="12966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.06.2019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9830766" y="968393"/>
            <a:ext cx="165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.06.2019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561306" y="988958"/>
            <a:ext cx="165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18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.06.2019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422284" y="3988587"/>
            <a:ext cx="165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17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.06.2019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9830766" y="3998185"/>
            <a:ext cx="165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21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.06.2019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67"/>
          <a:stretch/>
        </p:blipFill>
        <p:spPr>
          <a:xfrm>
            <a:off x="442952" y="4357919"/>
            <a:ext cx="3596933" cy="243704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5430" y="1337725"/>
            <a:ext cx="3773652" cy="24953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5643" y="4328630"/>
            <a:ext cx="3653226" cy="246633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2569" y="1337725"/>
            <a:ext cx="3550697" cy="2443778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4627" y="4328630"/>
            <a:ext cx="3528639" cy="2362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621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2514" y="266700"/>
            <a:ext cx="10803686" cy="609996"/>
          </a:xfrm>
        </p:spPr>
        <p:txBody>
          <a:bodyPr>
            <a:norm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Жилой дом №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микрорайон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21-22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ЖК «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РиверХауз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68411" y="1181497"/>
            <a:ext cx="3698789" cy="977504"/>
          </a:xfrm>
        </p:spPr>
        <p:txBody>
          <a:bodyPr>
            <a:norm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строительной площадке строительно-монтажные работы не ведутся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53" y="2387170"/>
            <a:ext cx="6390253" cy="35967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3600" y="2387170"/>
            <a:ext cx="4800599" cy="359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920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7773" y="-154039"/>
            <a:ext cx="11220089" cy="960119"/>
          </a:xfrm>
        </p:spPr>
        <p:txBody>
          <a:bodyPr>
            <a:norm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Жилой дом № 5 микрорайон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21-22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ЖК «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РиверХауз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40316" y="1200359"/>
            <a:ext cx="3147508" cy="1250741"/>
          </a:xfrm>
        </p:spPr>
        <p:txBody>
          <a:bodyPr>
            <a:normAutofit/>
          </a:bodyPr>
          <a:lstStyle/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строительной площадке строительно-монтажные работы не ведутся.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709634" y="3813519"/>
            <a:ext cx="12966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.06.2019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665666" y="980304"/>
            <a:ext cx="165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.06.2019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561306" y="988958"/>
            <a:ext cx="165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18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.06.2019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670554" y="3819911"/>
            <a:ext cx="165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17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.06.2019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9665666" y="3792019"/>
            <a:ext cx="165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21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.06.2019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669" y="4189243"/>
            <a:ext cx="3796415" cy="214605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9100" y="1429860"/>
            <a:ext cx="3822700" cy="213560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9231" y="4189243"/>
            <a:ext cx="3772569" cy="213966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1823" y="1401968"/>
            <a:ext cx="3821277" cy="216349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1823" y="4161351"/>
            <a:ext cx="3839072" cy="2167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664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983</TotalTime>
  <Words>806</Words>
  <Application>Microsoft Office PowerPoint</Application>
  <PresentationFormat>Широкоэкранный</PresentationFormat>
  <Paragraphs>112</Paragraphs>
  <Slides>18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3" baseType="lpstr">
      <vt:lpstr>Arial</vt:lpstr>
      <vt:lpstr>Calibri</vt:lpstr>
      <vt:lpstr>Calibri Light</vt:lpstr>
      <vt:lpstr>Times New Roman</vt:lpstr>
      <vt:lpstr>Тема Office</vt:lpstr>
      <vt:lpstr>Информация о ходе (динамике) строительства многоквартирных домов, не введенных в эксплуатацию застройщиками  с 17.06.2019 по 21.06.2019 </vt:lpstr>
      <vt:lpstr>ООО «ВостокСтрой-Капитал» «Многоэтажный жилой дом № 4.7 в мкр. №1 г. Сургута с подземным паркингом»</vt:lpstr>
      <vt:lpstr>ООО «Салаир» «Многоэтажный кирпичный жилой дом № 23 со встроенными помещениями общественного назначения на 1-м и подвальных этажах, подземной парковкой на придомовой территории, с комплексной инфраструктурой в 41 микрорайоне г. Сургута»</vt:lpstr>
      <vt:lpstr>ООО СФ «Новострой» «9-ти этажный 4-х подъездный кирпичный жилой дом в микрорайоне 20А г.Сургута. Закрытая автостоянка». 1 этап 9-ти этажный 4-х подъездный кирпичный жилой дом в микрорайоне 20А г. Сургута»</vt:lpstr>
      <vt:lpstr>ООО «СеверСтрой» ЖК «Кедровый» ЖК «РиверХауз»</vt:lpstr>
      <vt:lpstr>Жилой дом № 5 микрорайон 35А ЖК «Кедровый»</vt:lpstr>
      <vt:lpstr>Жилой дом № 6 микрорайон 35А ЖК «Кедровый»</vt:lpstr>
      <vt:lpstr>Жилой дом № 2 микрорайон 21-22 ЖК «РиверХауз»</vt:lpstr>
      <vt:lpstr>Жилой дом № 5 микрорайон 21-22 ЖК «РиверХауз»</vt:lpstr>
      <vt:lpstr>Жилой дом № 6 микрорайон 21-22 ЖК «РиверХауз»</vt:lpstr>
      <vt:lpstr>ООО «СеверСтройПартнер» ЖК «Уютный»</vt:lpstr>
      <vt:lpstr>Жилой дом №2 микрорайон 44 ЖК «Уютный»</vt:lpstr>
      <vt:lpstr>Жилой дом № 6 микрорайон 44 ЖК «Уютный»</vt:lpstr>
      <vt:lpstr>ООО «ДЭП» ЖК «Любимый»</vt:lpstr>
      <vt:lpstr>Жилой дом № 1 микрорайон 31 «Б» ЖК «Любимый»</vt:lpstr>
      <vt:lpstr>Жилой дом № 2 микрорайон 31 «Б» ЖК «Любимый»</vt:lpstr>
      <vt:lpstr>Жилой дом № 3 микрорайон 31 «Б» ЖК «Любимый»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ООО «СеверСтрой»</dc:title>
  <dc:creator>Саяпина Светлана Евгеньевна</dc:creator>
  <cp:lastModifiedBy>Тертышникова Екатерина Геннадьевна</cp:lastModifiedBy>
  <cp:revision>136</cp:revision>
  <dcterms:created xsi:type="dcterms:W3CDTF">2018-10-01T07:38:38Z</dcterms:created>
  <dcterms:modified xsi:type="dcterms:W3CDTF">2019-06-21T11:19:48Z</dcterms:modified>
</cp:coreProperties>
</file>