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7" r:id="rId4"/>
    <p:sldId id="279" r:id="rId5"/>
    <p:sldId id="280" r:id="rId6"/>
    <p:sldId id="281" r:id="rId7"/>
    <p:sldId id="305" r:id="rId8"/>
    <p:sldId id="283" r:id="rId9"/>
    <p:sldId id="287" r:id="rId10"/>
    <p:sldId id="290" r:id="rId11"/>
    <p:sldId id="298" r:id="rId12"/>
    <p:sldId id="299" r:id="rId13"/>
    <p:sldId id="300" r:id="rId14"/>
    <p:sldId id="301" r:id="rId15"/>
    <p:sldId id="302" r:id="rId16"/>
    <p:sldId id="303" r:id="rId17"/>
    <p:sldId id="260" r:id="rId18"/>
    <p:sldId id="270" r:id="rId19"/>
    <p:sldId id="271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r="32367" b="66248"/>
          <a:stretch>
            <a:fillRect/>
          </a:stretch>
        </p:blipFill>
        <p:spPr>
          <a:xfrm rot="16200000">
            <a:off x="-2560982" y="2560981"/>
            <a:ext cx="6858001" cy="17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r="32367" b="66248"/>
          <a:stretch>
            <a:fillRect/>
          </a:stretch>
        </p:blipFill>
        <p:spPr>
          <a:xfrm rot="16200000">
            <a:off x="-2560982" y="2560981"/>
            <a:ext cx="6858001" cy="17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1153" y="508417"/>
            <a:ext cx="9144003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Рисунок 7" descr="Рисунок 7"/>
          <p:cNvPicPr>
            <a:picLocks noChangeAspect="1"/>
          </p:cNvPicPr>
          <p:nvPr/>
        </p:nvPicPr>
        <p:blipFill>
          <a:blip r:embed="rId4">
            <a:extLst/>
          </a:blip>
          <a:srcRect t="35051" b="48204"/>
          <a:stretch>
            <a:fillRect/>
          </a:stretch>
        </p:blipFill>
        <p:spPr>
          <a:xfrm>
            <a:off x="7266571" y="857249"/>
            <a:ext cx="1877430" cy="47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Рисунок 8" descr="Рисунок 8"/>
          <p:cNvPicPr>
            <a:picLocks noChangeAspect="1"/>
          </p:cNvPicPr>
          <p:nvPr/>
        </p:nvPicPr>
        <p:blipFill>
          <a:blip r:embed="rId4">
            <a:extLst/>
          </a:blip>
          <a:srcRect t="35051" b="48204"/>
          <a:stretch>
            <a:fillRect/>
          </a:stretch>
        </p:blipFill>
        <p:spPr>
          <a:xfrm>
            <a:off x="7266571" y="892175"/>
            <a:ext cx="1877430" cy="47625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Заголовок 1"/>
          <p:cNvSpPr txBox="1"/>
          <p:nvPr/>
        </p:nvSpPr>
        <p:spPr>
          <a:xfrm>
            <a:off x="779707" y="845657"/>
            <a:ext cx="7598570" cy="586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 anchor="ctr">
            <a:normAutofit/>
          </a:bodyPr>
          <a:lstStyle>
            <a:lvl1pPr algn="ctr">
              <a:lnSpc>
                <a:spcPct val="90000"/>
              </a:lnSpc>
              <a:defRPr sz="2600" b="1" cap="all">
                <a:solidFill>
                  <a:srgbClr val="0B548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Вектор «ПРОМЫШЛЕННОСТЬ»</a:t>
            </a:r>
          </a:p>
        </p:txBody>
      </p:sp>
      <p:grpSp>
        <p:nvGrpSpPr>
          <p:cNvPr id="127" name="Рисунок 6"/>
          <p:cNvGrpSpPr/>
          <p:nvPr/>
        </p:nvGrpSpPr>
        <p:grpSpPr>
          <a:xfrm>
            <a:off x="-1" y="892175"/>
            <a:ext cx="416800" cy="408768"/>
            <a:chOff x="0" y="0"/>
            <a:chExt cx="416798" cy="408767"/>
          </a:xfrm>
        </p:grpSpPr>
        <p:sp>
          <p:nvSpPr>
            <p:cNvPr id="125" name="Фигура"/>
            <p:cNvSpPr/>
            <p:nvPr/>
          </p:nvSpPr>
          <p:spPr>
            <a:xfrm>
              <a:off x="-1" y="-1"/>
              <a:ext cx="416800" cy="40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815" y="0"/>
                    <a:pt x="1821" y="0"/>
                  </a:cubicBezTo>
                  <a:lnTo>
                    <a:pt x="19779" y="0"/>
                  </a:lnTo>
                  <a:lnTo>
                    <a:pt x="19779" y="0"/>
                  </a:lnTo>
                  <a:cubicBezTo>
                    <a:pt x="20785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785" y="21600"/>
                    <a:pt x="19779" y="21600"/>
                  </a:cubicBezTo>
                  <a:lnTo>
                    <a:pt x="1821" y="21600"/>
                  </a:lnTo>
                  <a:lnTo>
                    <a:pt x="1821" y="21600"/>
                  </a:lnTo>
                  <a:cubicBezTo>
                    <a:pt x="81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457200">
                <a:defRPr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pic>
          <p:nvPicPr>
            <p:cNvPr id="126" name="image4.png" descr="image4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r="19"/>
            <a:stretch>
              <a:fillRect/>
            </a:stretch>
          </p:blipFill>
          <p:spPr>
            <a:xfrm>
              <a:off x="0" y="0"/>
              <a:ext cx="416719" cy="40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1" y="0"/>
                  </a:moveTo>
                  <a:cubicBezTo>
                    <a:pt x="825" y="0"/>
                    <a:pt x="0" y="841"/>
                    <a:pt x="0" y="1866"/>
                  </a:cubicBezTo>
                  <a:lnTo>
                    <a:pt x="0" y="19734"/>
                  </a:lnTo>
                  <a:cubicBezTo>
                    <a:pt x="0" y="20759"/>
                    <a:pt x="825" y="21600"/>
                    <a:pt x="1831" y="21600"/>
                  </a:cubicBezTo>
                  <a:lnTo>
                    <a:pt x="19790" y="21600"/>
                  </a:lnTo>
                  <a:cubicBezTo>
                    <a:pt x="20795" y="21600"/>
                    <a:pt x="21600" y="20759"/>
                    <a:pt x="21600" y="19734"/>
                  </a:cubicBezTo>
                  <a:lnTo>
                    <a:pt x="21600" y="1866"/>
                  </a:lnTo>
                  <a:cubicBezTo>
                    <a:pt x="21600" y="841"/>
                    <a:pt x="20795" y="0"/>
                    <a:pt x="19790" y="0"/>
                  </a:cubicBezTo>
                  <a:lnTo>
                    <a:pt x="183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732" y="1459412"/>
            <a:ext cx="7773338" cy="586834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914400">
              <a:defRPr sz="3600" cap="all">
                <a:solidFill>
                  <a:srgbClr val="0B5484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85330" y="2632568"/>
            <a:ext cx="7772871" cy="2568082"/>
          </a:xfrm>
          <a:prstGeom prst="rect">
            <a:avLst/>
          </a:prstGeom>
        </p:spPr>
        <p:txBody>
          <a:bodyPr lIns="34289" tIns="34289" rIns="34289" bIns="34289"/>
          <a:lstStyle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defRPr sz="2000" cap="all">
                <a:solidFill>
                  <a:srgbClr val="1B283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 marL="711200" indent="-254000" defTabSz="9144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defRPr sz="2000" cap="all">
                <a:solidFill>
                  <a:srgbClr val="1B283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 marL="1200150" indent="-285750" defTabSz="9144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defRPr sz="2000" cap="all">
                <a:solidFill>
                  <a:srgbClr val="1B283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 marL="1698171" indent="-326571" defTabSz="9144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defRPr sz="2000" cap="all">
                <a:solidFill>
                  <a:srgbClr val="1B283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 marL="2155371" indent="-326571" defTabSz="9144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defRPr sz="2000" cap="all">
                <a:solidFill>
                  <a:srgbClr val="1B283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37243" y="5302488"/>
            <a:ext cx="221427" cy="208281"/>
          </a:xfrm>
          <a:prstGeom prst="rect">
            <a:avLst/>
          </a:prstGeom>
        </p:spPr>
        <p:txBody>
          <a:bodyPr lIns="34289" tIns="34289" rIns="34289" bIns="34289"/>
          <a:lstStyle>
            <a:lvl1pPr defTabSz="457200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r="32367" b="66248"/>
          <a:stretch>
            <a:fillRect/>
          </a:stretch>
        </p:blipFill>
        <p:spPr>
          <a:xfrm rot="16200000">
            <a:off x="-2560982" y="2560981"/>
            <a:ext cx="6858001" cy="17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r>
              <a:t>Текст заголовка</a:t>
            </a:r>
          </a:p>
        </p:txBody>
      </p:sp>
      <p:sp>
        <p:nvSpPr>
          <p:cNvPr id="139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/>
          <a:lstStyle>
            <a:lvl1pPr defTabSz="457200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r="32367" b="66248"/>
          <a:stretch>
            <a:fillRect/>
          </a:stretch>
        </p:blipFill>
        <p:spPr>
          <a:xfrm rot="16200000">
            <a:off x="-2560982" y="2560981"/>
            <a:ext cx="6858001" cy="17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Текст заголовка</a:t>
            </a:r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r="32367" b="66248"/>
          <a:stretch>
            <a:fillRect/>
          </a:stretch>
        </p:blipFill>
        <p:spPr>
          <a:xfrm rot="16200000">
            <a:off x="-2560982" y="2560981"/>
            <a:ext cx="6858001" cy="17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r="32367" b="66248"/>
          <a:stretch>
            <a:fillRect/>
          </a:stretch>
        </p:blipFill>
        <p:spPr>
          <a:xfrm rot="16200000">
            <a:off x="-2560982" y="2560981"/>
            <a:ext cx="6858001" cy="17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" name="Текст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r="32367" b="66248"/>
          <a:stretch>
            <a:fillRect/>
          </a:stretch>
        </p:blipFill>
        <p:spPr>
          <a:xfrm rot="16200000">
            <a:off x="-2560982" y="2560981"/>
            <a:ext cx="6858001" cy="17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r="32367" b="66248"/>
          <a:stretch>
            <a:fillRect/>
          </a:stretch>
        </p:blipFill>
        <p:spPr>
          <a:xfrm rot="16200000">
            <a:off x="-2560982" y="2560981"/>
            <a:ext cx="6858001" cy="17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8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r="32367" b="66248"/>
          <a:stretch>
            <a:fillRect/>
          </a:stretch>
        </p:blipFill>
        <p:spPr>
          <a:xfrm rot="16200000">
            <a:off x="-2560982" y="2560981"/>
            <a:ext cx="6858001" cy="17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2" name="Рисунок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r="32367" b="66248"/>
          <a:stretch>
            <a:fillRect/>
          </a:stretch>
        </p:blipFill>
        <p:spPr>
          <a:xfrm rot="16200000">
            <a:off x="-2560982" y="2560981"/>
            <a:ext cx="6858001" cy="17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Рисунок 6"/>
          <p:cNvPicPr>
            <a:picLocks noChangeAspect="1"/>
          </p:cNvPicPr>
          <p:nvPr/>
        </p:nvPicPr>
        <p:blipFill>
          <a:blip r:embed="rId14">
            <a:extLst/>
          </a:blip>
          <a:srcRect r="32367" b="66248"/>
          <a:stretch>
            <a:fillRect/>
          </a:stretch>
        </p:blipFill>
        <p:spPr>
          <a:xfrm rot="16200000">
            <a:off x="-2560982" y="2560981"/>
            <a:ext cx="6858001" cy="17360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91328" y="6429694"/>
            <a:ext cx="224023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rcRect l="7977" r="16645"/>
          <a:stretch>
            <a:fillRect/>
          </a:stretch>
        </p:blipFill>
        <p:spPr>
          <a:xfrm>
            <a:off x="0" y="0"/>
            <a:ext cx="9202059" cy="6859715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Заголовок 1"/>
          <p:cNvSpPr txBox="1"/>
          <p:nvPr/>
        </p:nvSpPr>
        <p:spPr>
          <a:xfrm>
            <a:off x="606669" y="972951"/>
            <a:ext cx="8369202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algn="ctr" defTabSz="685800">
              <a:lnSpc>
                <a:spcPct val="90000"/>
              </a:lnSpc>
              <a:defRPr sz="3000" b="1" cap="all">
                <a:solidFill>
                  <a:srgbClr val="FFFFFF"/>
                </a:solidFill>
                <a:effectLst>
                  <a:outerShdw blurRad="50800" dist="38100" dir="108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sz="3000" dirty="0"/>
              <a:t/>
            </a:r>
            <a:br>
              <a:rPr sz="3000" dirty="0"/>
            </a:br>
            <a:r>
              <a:rPr lang="ru-RU" sz="3000" dirty="0" smtClean="0"/>
              <a:t>О </a:t>
            </a:r>
            <a:r>
              <a:rPr lang="ru-RU" sz="3000" dirty="0" err="1" smtClean="0"/>
              <a:t>порядкЕ</a:t>
            </a:r>
            <a:r>
              <a:rPr lang="ru-RU" sz="3000" dirty="0" smtClean="0"/>
              <a:t> </a:t>
            </a:r>
            <a:r>
              <a:rPr lang="ru-RU" sz="3000" dirty="0"/>
              <a:t>предоставления </a:t>
            </a:r>
            <a:endParaRPr lang="ru-RU" sz="3000" dirty="0" smtClean="0"/>
          </a:p>
          <a:p>
            <a:pPr algn="ctr" defTabSz="685800">
              <a:lnSpc>
                <a:spcPct val="90000"/>
              </a:lnSpc>
              <a:defRPr sz="3000" b="1" cap="all">
                <a:solidFill>
                  <a:srgbClr val="FFFFFF"/>
                </a:solidFill>
                <a:effectLst>
                  <a:outerShdw blurRad="50800" dist="38100" dir="108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ru-RU" sz="3000" dirty="0" smtClean="0"/>
              <a:t>финансовой </a:t>
            </a:r>
            <a:r>
              <a:rPr lang="ru-RU" sz="3000" dirty="0"/>
              <a:t>поддержки </a:t>
            </a:r>
            <a:endParaRPr lang="ru-RU" sz="3000" dirty="0" smtClean="0"/>
          </a:p>
          <a:p>
            <a:pPr algn="ctr" defTabSz="685800">
              <a:lnSpc>
                <a:spcPct val="90000"/>
              </a:lnSpc>
              <a:defRPr sz="3000" b="1" cap="all">
                <a:solidFill>
                  <a:srgbClr val="FFFFFF"/>
                </a:solidFill>
                <a:effectLst>
                  <a:outerShdw blurRad="50800" dist="38100" dir="108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ru-RU" sz="3000" dirty="0" smtClean="0"/>
              <a:t>субъектам </a:t>
            </a:r>
            <a:r>
              <a:rPr lang="ru-RU" sz="3000" dirty="0"/>
              <a:t>малого и среднего предпринимательства </a:t>
            </a:r>
            <a:endParaRPr lang="ru-RU" sz="3000" dirty="0" smtClean="0"/>
          </a:p>
          <a:p>
            <a:pPr algn="ctr" defTabSz="685800">
              <a:lnSpc>
                <a:spcPct val="90000"/>
              </a:lnSpc>
              <a:defRPr sz="3000" b="1" cap="all">
                <a:solidFill>
                  <a:srgbClr val="FFFFFF"/>
                </a:solidFill>
                <a:effectLst>
                  <a:outerShdw blurRad="50800" dist="38100" dir="108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ru-RU" sz="3000" dirty="0" smtClean="0"/>
              <a:t>в </a:t>
            </a:r>
            <a:r>
              <a:rPr lang="ru-RU" sz="3000" dirty="0"/>
              <a:t>рамках реализации </a:t>
            </a:r>
            <a:r>
              <a:rPr lang="ru-RU" sz="3000" dirty="0" smtClean="0"/>
              <a:t>муниципальной </a:t>
            </a:r>
            <a:r>
              <a:rPr lang="ru-RU" sz="3000" dirty="0"/>
              <a:t>программы </a:t>
            </a:r>
            <a:r>
              <a:rPr lang="ru-RU" sz="3000" dirty="0" smtClean="0"/>
              <a:t>«</a:t>
            </a:r>
            <a:r>
              <a:rPr lang="ru-RU" sz="3000" dirty="0"/>
              <a:t>Развитие малого и среднего предпринимательства </a:t>
            </a:r>
            <a:r>
              <a:rPr lang="ru-RU" sz="3000" dirty="0" smtClean="0"/>
              <a:t>в </a:t>
            </a:r>
            <a:r>
              <a:rPr lang="ru-RU" sz="3000" dirty="0"/>
              <a:t>городе Сургуте </a:t>
            </a:r>
            <a:endParaRPr lang="ru-RU" sz="3000" dirty="0" smtClean="0"/>
          </a:p>
          <a:p>
            <a:pPr algn="ctr" defTabSz="685800">
              <a:lnSpc>
                <a:spcPct val="90000"/>
              </a:lnSpc>
              <a:defRPr sz="3000" b="1" cap="all">
                <a:solidFill>
                  <a:srgbClr val="FFFFFF"/>
                </a:solidFill>
                <a:effectLst>
                  <a:outerShdw blurRad="50800" dist="38100" dir="108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ru-RU" sz="3000" dirty="0" smtClean="0"/>
              <a:t>на </a:t>
            </a:r>
            <a:r>
              <a:rPr lang="ru-RU" sz="3000" dirty="0"/>
              <a:t>период до 2030 года» </a:t>
            </a:r>
            <a:endParaRPr lang="ru-RU" sz="3000" dirty="0" smtClean="0"/>
          </a:p>
          <a:p>
            <a:pPr algn="ctr" defTabSz="685800">
              <a:lnSpc>
                <a:spcPct val="90000"/>
              </a:lnSpc>
              <a:defRPr sz="3000" b="1" cap="all">
                <a:solidFill>
                  <a:srgbClr val="FFFFFF"/>
                </a:solidFill>
                <a:effectLst>
                  <a:outerShdw blurRad="50800" dist="38100" dir="108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ru-RU" sz="3000" dirty="0" smtClean="0"/>
              <a:t>в </a:t>
            </a:r>
            <a:r>
              <a:rPr lang="ru-RU" sz="3000" dirty="0"/>
              <a:t>2022 году</a:t>
            </a:r>
            <a:endParaRPr sz="3000" dirty="0"/>
          </a:p>
        </p:txBody>
      </p:sp>
      <p:sp>
        <p:nvSpPr>
          <p:cNvPr id="151" name="Заголовок 1"/>
          <p:cNvSpPr txBox="1"/>
          <p:nvPr/>
        </p:nvSpPr>
        <p:spPr>
          <a:xfrm>
            <a:off x="6429828" y="5533074"/>
            <a:ext cx="3416352" cy="109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685800">
              <a:lnSpc>
                <a:spcPct val="90000"/>
              </a:lnSpc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 </a:t>
            </a:r>
            <a:endParaRPr sz="45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grpSp>
        <p:nvGrpSpPr>
          <p:cNvPr id="154" name="Группа"/>
          <p:cNvGrpSpPr/>
          <p:nvPr/>
        </p:nvGrpSpPr>
        <p:grpSpPr>
          <a:xfrm>
            <a:off x="357074" y="-12701"/>
            <a:ext cx="1260930" cy="1398504"/>
            <a:chOff x="0" y="0"/>
            <a:chExt cx="1260928" cy="1398502"/>
          </a:xfrm>
        </p:grpSpPr>
        <p:sp>
          <p:nvSpPr>
            <p:cNvPr id="152" name="Прямоугольник 2"/>
            <p:cNvSpPr/>
            <p:nvPr/>
          </p:nvSpPr>
          <p:spPr>
            <a:xfrm>
              <a:off x="0" y="0"/>
              <a:ext cx="1260929" cy="139850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53" name="Picture 9" descr="Picture 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3222" y="12700"/>
              <a:ext cx="1034484" cy="1261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588397" y="-2656366"/>
            <a:ext cx="1394519" cy="745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9276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Социально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значимые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приоритетные) </a:t>
            </a:r>
          </a:p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виды деятельности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 направлению </a:t>
            </a:r>
          </a:p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«возмещение затрат, связанных с началом предпринимательской деятельности»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36140" y="2067467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09229" y="3312003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952999" y="3344739"/>
            <a:ext cx="41910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092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812108" y="1498079"/>
            <a:ext cx="53793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3907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38150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1559297" y="2067467"/>
            <a:ext cx="7300325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171450" indent="-171450" algn="just">
              <a:buFontTx/>
              <a:buChar char="-"/>
            </a:pPr>
            <a:endParaRPr lang="ru-RU" dirty="0" smtClean="0"/>
          </a:p>
          <a:p>
            <a:pPr marL="171450" indent="-171450">
              <a:buFontTx/>
              <a:buChar char="-"/>
            </a:pPr>
            <a:endParaRPr lang="ru-RU" sz="900" dirty="0"/>
          </a:p>
        </p:txBody>
      </p:sp>
      <p:sp>
        <p:nvSpPr>
          <p:cNvPr id="16" name="TextBox 1"/>
          <p:cNvSpPr txBox="1"/>
          <p:nvPr/>
        </p:nvSpPr>
        <p:spPr>
          <a:xfrm>
            <a:off x="1471149" y="1879756"/>
            <a:ext cx="7524750" cy="360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lang="ru-RU" sz="60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  <a:p>
            <a:pPr algn="just"/>
            <a:r>
              <a:rPr lang="ru-RU" sz="2400" dirty="0"/>
              <a:t>85.41 – образование дополнительное детей и взрослых </a:t>
            </a:r>
          </a:p>
          <a:p>
            <a:pPr algn="just"/>
            <a:r>
              <a:rPr lang="ru-RU" sz="2400" dirty="0"/>
              <a:t>86 – деятельность в области здравоохранения </a:t>
            </a:r>
          </a:p>
          <a:p>
            <a:pPr algn="just"/>
            <a:r>
              <a:rPr lang="ru-RU" sz="2400" dirty="0"/>
              <a:t>87 – деятельность по уходу с обеспечением проживания </a:t>
            </a:r>
          </a:p>
          <a:p>
            <a:pPr algn="just"/>
            <a:r>
              <a:rPr lang="ru-RU" sz="2400" dirty="0"/>
              <a:t>88 – предоставление социальных услуг без обеспечения проживания </a:t>
            </a:r>
          </a:p>
          <a:p>
            <a:pPr algn="just"/>
            <a:r>
              <a:rPr lang="ru-RU" sz="2400" dirty="0"/>
              <a:t>93.1 – деятельность в области спорта </a:t>
            </a:r>
          </a:p>
          <a:p>
            <a:pPr algn="just"/>
            <a:r>
              <a:rPr lang="ru-RU" sz="2400" dirty="0"/>
              <a:t>96.04 – деятельность физкультурно-оздоровительная </a:t>
            </a:r>
          </a:p>
        </p:txBody>
      </p:sp>
    </p:spTree>
    <p:extLst>
      <p:ext uri="{BB962C8B-B14F-4D97-AF65-F5344CB8AC3E}">
        <p14:creationId xmlns:p14="http://schemas.microsoft.com/office/powerpoint/2010/main" val="292298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992842" y="-3060810"/>
            <a:ext cx="585629" cy="745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9276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Требования к получателям поддержки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-36140" y="2067467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09229" y="3312003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952999" y="3344739"/>
            <a:ext cx="41910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092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812108" y="1498079"/>
            <a:ext cx="53793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3907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38150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6297" y="1538591"/>
            <a:ext cx="7893404" cy="5384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субъектом малого и среднего предпринимательства, сведения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котором внесены в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субъектов малого и среднего предпринимательства Федеральной налоговой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i="1" dirty="0">
              <a:solidFill>
                <a:srgbClr val="0070C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06297" y="2982142"/>
            <a:ext cx="7893404" cy="741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находится в процессе реорганизации, ликвидации, в отношении него не введена процедура банкротства, деятельность участника отбора не приостановлена в порядке, предусмотренном законодательством Российской Федерации, а участник отбора – индивидуальный предприниматель не должен прекратить деятельность в качестве индивидуального предпринимателя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i="1" dirty="0">
              <a:solidFill>
                <a:srgbClr val="0070C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06297" y="4296434"/>
            <a:ext cx="7893404" cy="4049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производство и (или) реализацию подакцизных товаров, а также добычу и (или) реализацию полезных ископаемых, за исключением общераспространенных полезных ископаемых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06297" y="4789862"/>
            <a:ext cx="7893404" cy="1537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находится в реестре недобросовестных поставщиков (подрядчиков, исполнителей) в связи с отказом от исполнения заключенных государственных (муниципальных) контрактов о поставке товаров, выполнении работ, оказании услуг по причине введения политических или экономических санкций иностранными государствами, совершающими недружественные действия в отношении Российской Федерации, граждан Российской Федерации или российских юридических лиц, и (или) введением иностранными государствами, государственными объединениями и (или) союзами и (или) государственными (межгосударственными) учреждениями иностранных государств или государственных объединений и (или) союзов мер ограничительного характера</a:t>
            </a: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6297" y="3804353"/>
            <a:ext cx="7893404" cy="4049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получает средства из бюджета города Сургута на основании иных муниципальных правовых актов на цели, установленные Порядком 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06297" y="2164146"/>
            <a:ext cx="7893404" cy="296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деятельность на территории города Сургута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06297" y="2567327"/>
            <a:ext cx="7893404" cy="333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социально значимый вид деятельности или деятельность в сфере социального предпринимательства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66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992842" y="-3060810"/>
            <a:ext cx="585629" cy="745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9276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Направления финансовой поддержки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-36140" y="2067467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09229" y="3312003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952999" y="3344739"/>
            <a:ext cx="41910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092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812108" y="1498079"/>
            <a:ext cx="53793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3907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38150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48405"/>
              </p:ext>
            </p:extLst>
          </p:nvPr>
        </p:nvGraphicFramePr>
        <p:xfrm>
          <a:off x="304800" y="1361310"/>
          <a:ext cx="8677276" cy="54168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200">
                  <a:extLst>
                    <a:ext uri="{9D8B030D-6E8A-4147-A177-3AD203B41FA5}">
                      <a16:colId xmlns:a16="http://schemas.microsoft.com/office/drawing/2014/main" val="148640977"/>
                    </a:ext>
                  </a:extLst>
                </a:gridCol>
                <a:gridCol w="196203">
                  <a:extLst>
                    <a:ext uri="{9D8B030D-6E8A-4147-A177-3AD203B41FA5}">
                      <a16:colId xmlns:a16="http://schemas.microsoft.com/office/drawing/2014/main" val="406670303"/>
                    </a:ext>
                  </a:extLst>
                </a:gridCol>
                <a:gridCol w="2838274">
                  <a:extLst>
                    <a:ext uri="{9D8B030D-6E8A-4147-A177-3AD203B41FA5}">
                      <a16:colId xmlns:a16="http://schemas.microsoft.com/office/drawing/2014/main" val="2972241633"/>
                    </a:ext>
                  </a:extLst>
                </a:gridCol>
                <a:gridCol w="5548599">
                  <a:extLst>
                    <a:ext uri="{9D8B030D-6E8A-4147-A177-3AD203B41FA5}">
                      <a16:colId xmlns:a16="http://schemas.microsoft.com/office/drawing/2014/main" val="2017265977"/>
                    </a:ext>
                  </a:extLst>
                </a:gridCol>
              </a:tblGrid>
              <a:tr h="661358">
                <a:tc>
                  <a:txBody>
                    <a:bodyPr/>
                    <a:lstStyle/>
                    <a:p>
                      <a:pPr marR="4146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Возмещение части затрат на аренду нежилых помещений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возмещение осуществляется в размере 50% </a:t>
                      </a:r>
                      <a:r>
                        <a:rPr lang="ru-RU" sz="1400" dirty="0" smtClean="0">
                          <a:effectLst/>
                        </a:rPr>
                        <a:t>затрат</a:t>
                      </a:r>
                      <a:r>
                        <a:rPr lang="ru-RU" sz="1400" dirty="0">
                          <a:effectLst/>
                        </a:rPr>
                        <a:t>, но не более 200 тыс. рублей на одного участника отбора в год.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extLst>
                  <a:ext uri="{0D108BD9-81ED-4DB2-BD59-A6C34878D82A}">
                    <a16:rowId xmlns:a16="http://schemas.microsoft.com/office/drawing/2014/main" val="3196058655"/>
                  </a:ext>
                </a:extLst>
              </a:tr>
              <a:tr h="956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Возмещение части затрат по приобретению оборудования (основных средств) и лицензионных программных продуктов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возмещение осуществляется в размере 80% </a:t>
                      </a:r>
                      <a:r>
                        <a:rPr lang="ru-RU" sz="1400" dirty="0" smtClean="0">
                          <a:effectLst/>
                        </a:rPr>
                        <a:t>затрат</a:t>
                      </a:r>
                      <a:r>
                        <a:rPr lang="ru-RU" sz="1400" dirty="0">
                          <a:effectLst/>
                        </a:rPr>
                        <a:t>, но не более 300 тыс. рублей на одного участника отбора в </a:t>
                      </a:r>
                      <a:r>
                        <a:rPr lang="ru-RU" sz="1400" dirty="0" smtClean="0">
                          <a:effectLst/>
                        </a:rPr>
                        <a:t>год (за исключением мебели и смартфонов).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extLst>
                  <a:ext uri="{0D108BD9-81ED-4DB2-BD59-A6C34878D82A}">
                    <a16:rowId xmlns:a16="http://schemas.microsoft.com/office/drawing/2014/main" val="3734801591"/>
                  </a:ext>
                </a:extLst>
              </a:tr>
              <a:tr h="6613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Возмещение части затрат на оплату коммунальных услуг нежилых помещений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возмещение осуществляется в размере 50% </a:t>
                      </a:r>
                      <a:r>
                        <a:rPr lang="ru-RU" sz="1400" dirty="0" smtClean="0">
                          <a:effectLst/>
                        </a:rPr>
                        <a:t>затрат</a:t>
                      </a:r>
                      <a:r>
                        <a:rPr lang="ru-RU" sz="1400" dirty="0">
                          <a:effectLst/>
                        </a:rPr>
                        <a:t>, но не более 200 тыс. рублей на одного участника отбора в год.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extLst>
                  <a:ext uri="{0D108BD9-81ED-4DB2-BD59-A6C34878D82A}">
                    <a16:rowId xmlns:a16="http://schemas.microsoft.com/office/drawing/2014/main" val="4134643156"/>
                  </a:ext>
                </a:extLst>
              </a:tr>
              <a:tr h="2865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Возмещение части затрат, связанных с началом предпринимательской деятельности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возмещение осуществляется в размере 80</a:t>
                      </a:r>
                      <a:r>
                        <a:rPr lang="ru-RU" sz="1400">
                          <a:effectLst/>
                        </a:rPr>
                        <a:t>% </a:t>
                      </a:r>
                      <a:r>
                        <a:rPr lang="ru-RU" sz="1400" smtClean="0">
                          <a:effectLst/>
                        </a:rPr>
                        <a:t>затрат</a:t>
                      </a:r>
                      <a:r>
                        <a:rPr lang="ru-RU" sz="1400" dirty="0">
                          <a:effectLst/>
                        </a:rPr>
                        <a:t>, но не более 300 тыс. рублей на одного участника отбора в год.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Финансовая поддержка предоставляется в виде возмещения части затрат, связанных с началом предпринимательской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расходы на аренду (субаренду) нежилых помещений;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оплата коммунальных услуг нежилых помещений;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приобретение основных средств для осуществления деятельности;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приобретение инвентаря производственного назначения;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расходы на рекламу;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выплаты по передаче прав на франшизу (паушальный взнос);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ремонтные работы в нежилых помещениях, выполняемые при подготовке помещений к эксплуатации.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extLst>
                  <a:ext uri="{0D108BD9-81ED-4DB2-BD59-A6C34878D82A}">
                    <a16:rowId xmlns:a16="http://schemas.microsoft.com/office/drawing/2014/main" val="2641404"/>
                  </a:ext>
                </a:extLst>
              </a:tr>
              <a:tr h="12276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0" marR="34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590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32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992842" y="-3060810"/>
            <a:ext cx="585629" cy="745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9276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Перечень документов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36140" y="2067467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09229" y="3312003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952999" y="3344739"/>
            <a:ext cx="41910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092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812108" y="1498079"/>
            <a:ext cx="53793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3907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38150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6297" y="1372508"/>
            <a:ext cx="7893404" cy="5384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предоставление субсидии (приложение 1 к порядку предоставления субсидий, установленному постановлением Администрации города от 15.06.2018 № 4437)</a:t>
            </a:r>
          </a:p>
          <a:p>
            <a:pPr marL="171450" indent="-171450">
              <a:buFontTx/>
              <a:buChar char="-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i="1" dirty="0">
              <a:solidFill>
                <a:srgbClr val="0070C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1806" y="2428527"/>
            <a:ext cx="7893404" cy="741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представления заявки представителем субъекта МСП – документ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полномочия лица на осуществление действий от имени участника отбора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(доверенность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подписанная руководителем организации либо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предпринимателем)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i="1" dirty="0">
              <a:solidFill>
                <a:srgbClr val="0070C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06297" y="3946932"/>
            <a:ext cx="7893404" cy="1537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произведенные расходы, оформленные на участника отбора: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договор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приложениями и дополнительными соглашениями (при условии заключения);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счет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условии оплаты на основании счета, выставленного производителем товаров, работ, услуг, в том числе, указанного в платежных документах);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 работ (оказанных услуг) (при возмещении части затрат на аренду нежилых помещений – акт выполненных работ (оказанных услуг) – при условии, что его подписание предусмотрено условиями договора), товарная накладная или универсальный передаточный документ</a:t>
            </a: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6297" y="3266977"/>
            <a:ext cx="7893404" cy="562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индивидуальных предпринимателей, зарегистрированных за пределами города Сургута – документ, подтверждающий право собственности на нежилое помещение или право пользования нежилым помещением (при условии заключения)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06297" y="2002854"/>
            <a:ext cx="7893404" cy="333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Опись документов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81806" y="5602107"/>
            <a:ext cx="7893404" cy="10888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факт оплаты: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чеки ККТ (оформленные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22.05.2003 № 54-ФЗ);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слипы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чеки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терминалов при проведении операций с использованием банковской карты;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платежное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с отметкой банка об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33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992842" y="-3060810"/>
            <a:ext cx="585629" cy="745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9276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формирования пакета документов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36140" y="2067467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09229" y="3312003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952999" y="3344739"/>
            <a:ext cx="41910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092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812108" y="1498079"/>
            <a:ext cx="53793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3907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38150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06297" y="2734408"/>
            <a:ext cx="7893404" cy="33322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возмещения затрат на аренду или коммунальные услуги, сумма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платежей, подлежащих возмещению, должна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отражаться в договоре аренды (субаренды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возмещению принимаются затраты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аренды (субаренды) нежилых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затрат на коммунальные и иные дополнительные услуги, дополнительные платежи (уборка, охрана, земельный налог и другие) и за завершенный расчетный период.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включения в арендную плату стоимости коммунальных и иных дополнительных услуг, дополнительных платежей в договоре аренды (субаренды) должна отражаться сумма арендной платы за пользование нежилым помещением и сумма платежей за такие услуги, дополнительных платежей либо порядок их расчета, позволяющий рассчитать сумму арендной платы и (или) сумму таких услуг, дополнительных платежей.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в договоре аренды (субаренды) не отражена сумма таких платежей, либо порядок их расчета, возмещение осуществляется в размере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фактически понесенных и документально подтвержденных затрат.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2437" y="1557324"/>
            <a:ext cx="7893404" cy="7312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договор аренды (субаренды) в соответствии с Гражданским кодексом Российской Федерации подлежит государственной регистрации, возмещению подлежат затраты, понесенные после государственной регистрации.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45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992842" y="-3060810"/>
            <a:ext cx="585629" cy="745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9276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формирования пакета документов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36140" y="2067467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09229" y="3312003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952999" y="3344739"/>
            <a:ext cx="41910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092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812108" y="1498079"/>
            <a:ext cx="53793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3907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38150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6297" y="1934896"/>
            <a:ext cx="7893404" cy="343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предоставление субсидии и опись документов представляются в оригинале</a:t>
            </a:r>
          </a:p>
          <a:p>
            <a:pPr marL="171450" indent="-171450">
              <a:buFontTx/>
              <a:buChar char="-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i="1" dirty="0">
              <a:solidFill>
                <a:srgbClr val="0070C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06297" y="3692835"/>
            <a:ext cx="7893404" cy="16487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платежными документами расходы должны быть произведены участником отбора, то есть хозяйствующим субъектом (ООО или ИП). Также, в соответствии с п. 6.1 ст. 4.7 федерального закона № 54-ФЗ  кассовый чек или бланк строгой отчетности, сформированные при осуществлении расчетов между организациями и (или) ИП с использованием наличных денег и (или) с предъявлением электронных средств платежа, должен содержать, в том числе: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-наименование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 (наименование организации, фамилия, имя, отчество (при наличии) индивидуального предпринимателя);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ИНН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покупателя.</a:t>
            </a: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6297" y="3025383"/>
            <a:ext cx="7893404" cy="4617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в документах ссылок на договоры, заказы клиента, счета и др., данные документы должны быть приложены к заявлению на предоставление субсидии 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06297" y="2415887"/>
            <a:ext cx="7893404" cy="453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к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в виде копий, все листы которых должны быть заверены подписью руководителя и печатью (при наличии печати)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99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992842" y="-3060810"/>
            <a:ext cx="585629" cy="745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9276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Обязанности получателей субсидий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-36140" y="2067467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09229" y="3312003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952999" y="3344739"/>
            <a:ext cx="41910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092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812108" y="1498079"/>
            <a:ext cx="53793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3907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38150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47382" y="1920986"/>
            <a:ext cx="7893404" cy="610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отчет об исполнении принятых обязательств. Срок, форма и подтверждающие документы к отчету определяются соглашением о предоставлении субсидии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2437" y="1384312"/>
            <a:ext cx="7893404" cy="451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средства субсидии в целях текущей финансово-хозяйственной деятельности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 smtClean="0">
              <a:solidFill>
                <a:srgbClr val="0070C0"/>
              </a:solidFill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2437" y="2630144"/>
            <a:ext cx="7893404" cy="13865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(показателями) предоставления субсидии являются: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деятельности на территории города Сургута не менее 1 года с даты получения субсидии, в случаях получения субсидии в виде возмещения затрат на оборудование – не менее 2 лет;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среднесписочной численности работников и (или) увеличение среднесписочной численности работников в течение одного года с даты получения субсидии.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 smtClean="0">
              <a:solidFill>
                <a:srgbClr val="0070C0"/>
              </a:solidFill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2437" y="4157899"/>
            <a:ext cx="7893404" cy="23572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соблюдение условий, установленных Порядком, и несет ответственность за их нарушение. В случае нарушения требований, установленных Порядком, субсидия подлежит возврату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проводят: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инвестиций, развития предпринимательства и туризма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Контрольно-ревизионное управление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УМВД по г. Сургуту и по ХМАО-Югре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проведенных в 2021 году проверок возбуждено 3 уголовных дела по ст. 159 УК РФ (Мошенничество), по 2 из которых вынесены обвинительные приговоры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года лишения свободы и 3 года лишения свободы условно)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 smtClean="0">
              <a:solidFill>
                <a:srgbClr val="0070C0"/>
              </a:solidFill>
            </a:endParaRPr>
          </a:p>
          <a:p>
            <a:pPr algn="ctr"/>
            <a:endParaRPr lang="ru-RU" sz="1400" i="1" dirty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57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00" t="6631" r="15806" b="13594"/>
          <a:stretch/>
        </p:blipFill>
        <p:spPr>
          <a:xfrm>
            <a:off x="-20775" y="914400"/>
            <a:ext cx="9164775" cy="5943600"/>
          </a:xfrm>
          <a:prstGeom prst="rect">
            <a:avLst/>
          </a:prstGeom>
        </p:spPr>
      </p:pic>
      <p:sp>
        <p:nvSpPr>
          <p:cNvPr id="205" name="Прямоугольник 11"/>
          <p:cNvSpPr txBox="1"/>
          <p:nvPr/>
        </p:nvSpPr>
        <p:spPr>
          <a:xfrm>
            <a:off x="1887794" y="-45107"/>
            <a:ext cx="559292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4400" b="1">
                <a:solidFill>
                  <a:srgbClr val="C55A11"/>
                </a:solidFill>
              </a:defRPr>
            </a:lvl1pPr>
          </a:lstStyle>
          <a:p>
            <a:r>
              <a:rPr dirty="0"/>
              <a:t>invest.admsurgut.ru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Заголовок 1"/>
          <p:cNvSpPr txBox="1">
            <a:spLocks noGrp="1"/>
          </p:cNvSpPr>
          <p:nvPr>
            <p:ph type="title"/>
          </p:nvPr>
        </p:nvSpPr>
        <p:spPr>
          <a:xfrm>
            <a:off x="1259632" y="187509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СОЦИАЛЬНЫЕ СЕТИ</a:t>
            </a:r>
          </a:p>
        </p:txBody>
      </p:sp>
      <p:sp>
        <p:nvSpPr>
          <p:cNvPr id="297" name="Прямая соединительная линия 12"/>
          <p:cNvSpPr/>
          <p:nvPr/>
        </p:nvSpPr>
        <p:spPr>
          <a:xfrm>
            <a:off x="138496" y="4221088"/>
            <a:ext cx="251520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defTabSz="457200"/>
            <a:endParaRPr/>
          </a:p>
        </p:txBody>
      </p:sp>
      <p:pic>
        <p:nvPicPr>
          <p:cNvPr id="29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642" y="258071"/>
            <a:ext cx="795338" cy="9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-16-03-22-01-01.jpeg" descr="image-16-03-22-01-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4269" y="1520832"/>
            <a:ext cx="2884493" cy="51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-16-03-22-01-01-1.jpeg" descr="image-16-03-22-01-01-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99825" y="1535244"/>
            <a:ext cx="2733452" cy="5160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-16-03-22-01-04-1.jpeg" descr="image-16-03-22-01-04-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80845" y="4058434"/>
            <a:ext cx="2571411" cy="2599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-16-03-22-01-04.jpeg" descr="image-16-03-22-01-0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30990" y="4058434"/>
            <a:ext cx="2591050" cy="2599211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AutoShape 20"/>
          <p:cNvSpPr/>
          <p:nvPr/>
        </p:nvSpPr>
        <p:spPr>
          <a:xfrm rot="5400000">
            <a:off x="3501167" y="-221456"/>
            <a:ext cx="1232183" cy="3417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/>
          </a:p>
        </p:txBody>
      </p:sp>
      <p:sp>
        <p:nvSpPr>
          <p:cNvPr id="304" name="TextBox 1"/>
          <p:cNvSpPr txBox="1"/>
          <p:nvPr/>
        </p:nvSpPr>
        <p:spPr>
          <a:xfrm>
            <a:off x="693690" y="878337"/>
            <a:ext cx="684713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0064D5"/>
                </a:solidFill>
              </a:defRPr>
            </a:lvl1pPr>
          </a:lstStyle>
          <a:p>
            <a:endParaRPr dirty="0"/>
          </a:p>
        </p:txBody>
      </p:sp>
      <p:sp>
        <p:nvSpPr>
          <p:cNvPr id="305" name="AutoShape 20"/>
          <p:cNvSpPr/>
          <p:nvPr/>
        </p:nvSpPr>
        <p:spPr>
          <a:xfrm rot="5400000">
            <a:off x="6750470" y="-21666"/>
            <a:ext cx="1232162" cy="3018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/>
          </a:p>
        </p:txBody>
      </p:sp>
      <p:pic>
        <p:nvPicPr>
          <p:cNvPr id="306" name="logo-telegram.png" descr="logo-telegra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90501" y="871379"/>
            <a:ext cx="11430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ng-transparent-viber-messaging-apps-instant-messaging-iphone-skype-purple-violet-logo.png" descr="png-transparent-viber-messaging-apps-instant-messaging-iphone-skype-purple-violet-logo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39182" y="858917"/>
            <a:ext cx="1143001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extBox 1"/>
          <p:cNvSpPr txBox="1"/>
          <p:nvPr/>
        </p:nvSpPr>
        <p:spPr>
          <a:xfrm>
            <a:off x="5651295" y="878337"/>
            <a:ext cx="34305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0064D5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Прямоугольник 5"/>
          <p:cNvSpPr txBox="1"/>
          <p:nvPr/>
        </p:nvSpPr>
        <p:spPr>
          <a:xfrm>
            <a:off x="1587541" y="363373"/>
            <a:ext cx="7220272" cy="689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500" b="1">
                <a:solidFill>
                  <a:srgbClr val="C00000"/>
                </a:solidFill>
              </a:defRPr>
            </a:pPr>
            <a:r>
              <a:rPr dirty="0" err="1"/>
              <a:t>Отдел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предпринимательства</a:t>
            </a:r>
            <a:endParaRPr dirty="0"/>
          </a:p>
          <a:p>
            <a:pPr>
              <a:defRPr sz="3500" b="1"/>
            </a:pPr>
            <a:r>
              <a:rPr dirty="0" err="1"/>
              <a:t>управления</a:t>
            </a:r>
            <a:r>
              <a:rPr dirty="0"/>
              <a:t> </a:t>
            </a:r>
            <a:r>
              <a:rPr dirty="0" err="1"/>
              <a:t>инвестиций</a:t>
            </a:r>
            <a:r>
              <a:rPr dirty="0"/>
              <a:t>,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предпринимательства</a:t>
            </a:r>
            <a:r>
              <a:rPr dirty="0"/>
              <a:t> и </a:t>
            </a:r>
            <a:r>
              <a:rPr dirty="0" err="1"/>
              <a:t>туризма</a:t>
            </a:r>
            <a:r>
              <a:rPr dirty="0"/>
              <a:t> </a:t>
            </a:r>
            <a:r>
              <a:rPr dirty="0" err="1"/>
              <a:t>Администрации</a:t>
            </a:r>
            <a:r>
              <a:rPr dirty="0"/>
              <a:t> </a:t>
            </a:r>
            <a:r>
              <a:rPr dirty="0" err="1"/>
              <a:t>города</a:t>
            </a:r>
            <a:r>
              <a:rPr dirty="0"/>
              <a:t> </a:t>
            </a:r>
            <a:r>
              <a:rPr dirty="0" err="1"/>
              <a:t>Сургута</a:t>
            </a:r>
            <a:endParaRPr dirty="0"/>
          </a:p>
          <a:p>
            <a:pPr>
              <a:defRPr sz="3500" b="1"/>
            </a:pPr>
            <a:endParaRPr dirty="0"/>
          </a:p>
          <a:p>
            <a:pPr>
              <a:defRPr sz="2400" b="1">
                <a:solidFill>
                  <a:srgbClr val="C00000"/>
                </a:solidFill>
              </a:defRPr>
            </a:pPr>
            <a:r>
              <a:rPr dirty="0" err="1"/>
              <a:t>ул</a:t>
            </a:r>
            <a:r>
              <a:rPr dirty="0"/>
              <a:t>. </a:t>
            </a:r>
            <a:r>
              <a:rPr dirty="0" err="1"/>
              <a:t>Энгельса</a:t>
            </a:r>
            <a:r>
              <a:rPr dirty="0"/>
              <a:t>, 8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кабинеты</a:t>
            </a:r>
            <a:r>
              <a:rPr dirty="0">
                <a:solidFill>
                  <a:srgbClr val="000000"/>
                </a:solidFill>
              </a:rPr>
              <a:t> 502, 504, </a:t>
            </a:r>
            <a:r>
              <a:rPr dirty="0" smtClean="0">
                <a:solidFill>
                  <a:srgbClr val="000000"/>
                </a:solidFill>
              </a:rPr>
              <a:t>506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defRPr sz="2400" b="1">
                <a:solidFill>
                  <a:srgbClr val="C00000"/>
                </a:solidFill>
              </a:defRPr>
            </a:pPr>
            <a:r>
              <a:rPr dirty="0" smtClean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>
              <a:defRPr sz="2400" b="1"/>
            </a:pPr>
            <a:r>
              <a:rPr lang="ru-RU" dirty="0" smtClean="0"/>
              <a:t>Т</a:t>
            </a:r>
            <a:r>
              <a:rPr dirty="0" err="1" smtClean="0"/>
              <a:t>елефоны</a:t>
            </a:r>
            <a:r>
              <a:rPr lang="ru-RU" dirty="0" smtClean="0"/>
              <a:t>:</a:t>
            </a:r>
            <a:r>
              <a:rPr dirty="0" smtClean="0"/>
              <a:t> </a:t>
            </a:r>
            <a:r>
              <a:rPr dirty="0">
                <a:solidFill>
                  <a:srgbClr val="C00000"/>
                </a:solidFill>
              </a:rPr>
              <a:t>522-122</a:t>
            </a:r>
            <a:r>
              <a:rPr dirty="0" smtClean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52-22-28,</a:t>
            </a:r>
            <a:r>
              <a:rPr dirty="0" smtClean="0">
                <a:solidFill>
                  <a:srgbClr val="C00000"/>
                </a:solidFill>
              </a:rPr>
              <a:t> 52</a:t>
            </a:r>
            <a:r>
              <a:rPr lang="ru-RU" dirty="0" smtClean="0">
                <a:solidFill>
                  <a:srgbClr val="C00000"/>
                </a:solidFill>
              </a:rPr>
              <a:t>-21-20</a:t>
            </a:r>
            <a:r>
              <a:rPr dirty="0" smtClean="0">
                <a:solidFill>
                  <a:srgbClr val="C00000"/>
                </a:solidFill>
              </a:rPr>
              <a:t>, 52</a:t>
            </a:r>
            <a:r>
              <a:rPr lang="ru-RU" dirty="0" smtClean="0">
                <a:solidFill>
                  <a:srgbClr val="C00000"/>
                </a:solidFill>
              </a:rPr>
              <a:t>-20-05</a:t>
            </a:r>
            <a:endParaRPr dirty="0">
              <a:solidFill>
                <a:srgbClr val="C00000"/>
              </a:solidFill>
            </a:endParaRPr>
          </a:p>
          <a:p>
            <a:pPr>
              <a:defRPr sz="3200"/>
            </a:pPr>
            <a:endParaRPr dirty="0">
              <a:solidFill>
                <a:srgbClr val="C00000"/>
              </a:solidFill>
            </a:endParaRPr>
          </a:p>
          <a:p>
            <a:pPr>
              <a:defRPr sz="3200" b="1"/>
            </a:pPr>
            <a:r>
              <a:rPr dirty="0"/>
              <a:t> </a:t>
            </a:r>
          </a:p>
          <a:p>
            <a:pPr>
              <a:defRPr sz="3200" b="1" cap="all"/>
            </a:pPr>
            <a:endParaRPr dirty="0"/>
          </a:p>
          <a:p>
            <a:pPr>
              <a:defRPr sz="3200" b="1" cap="all"/>
            </a:pPr>
            <a:endParaRPr dirty="0"/>
          </a:p>
          <a:p>
            <a:pPr>
              <a:defRPr sz="3200" b="1" cap="all"/>
            </a:pP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AutoShape 20"/>
          <p:cNvSpPr/>
          <p:nvPr/>
        </p:nvSpPr>
        <p:spPr>
          <a:xfrm rot="5400000">
            <a:off x="4749327" y="-2653575"/>
            <a:ext cx="1100912" cy="7125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/>
          </a:p>
        </p:txBody>
      </p:sp>
      <p:sp>
        <p:nvSpPr>
          <p:cNvPr id="231" name="TextBox 1"/>
          <p:cNvSpPr txBox="1"/>
          <p:nvPr/>
        </p:nvSpPr>
        <p:spPr>
          <a:xfrm>
            <a:off x="1945754" y="428329"/>
            <a:ext cx="684713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 smtClean="0"/>
              <a:t>Муниципальная программа </a:t>
            </a:r>
            <a:r>
              <a:rPr lang="ru-RU" sz="1600" b="1" dirty="0"/>
              <a:t>«Развитие малого и среднего предпринимательства в городе Сургуте на период до 2030 года» (</a:t>
            </a:r>
            <a:r>
              <a:rPr lang="ru-RU" sz="1600" b="1" dirty="0" smtClean="0"/>
              <a:t>постановление </a:t>
            </a:r>
            <a:r>
              <a:rPr lang="ru-RU" sz="1600" b="1" dirty="0"/>
              <a:t>Администрации </a:t>
            </a:r>
            <a:r>
              <a:rPr lang="ru-RU" sz="1600" b="1" dirty="0" smtClean="0"/>
              <a:t>города </a:t>
            </a:r>
            <a:r>
              <a:rPr lang="ru-RU" sz="1600" b="1" dirty="0"/>
              <a:t>от 15.12.2015 № </a:t>
            </a:r>
            <a:r>
              <a:rPr lang="ru-RU" sz="1600" b="1" dirty="0" smtClean="0"/>
              <a:t>8741)</a:t>
            </a:r>
            <a:endParaRPr sz="1600" dirty="0"/>
          </a:p>
        </p:txBody>
      </p:sp>
      <p:sp>
        <p:nvSpPr>
          <p:cNvPr id="7" name="AutoShape 20"/>
          <p:cNvSpPr/>
          <p:nvPr/>
        </p:nvSpPr>
        <p:spPr>
          <a:xfrm rot="5400000">
            <a:off x="4172164" y="-1718457"/>
            <a:ext cx="1270328" cy="8250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46329" y="1844558"/>
            <a:ext cx="811178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Порядок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представления субсидий субъектам малого и среднего предпринимательства в целях финансового обеспечения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затрат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(ЦМИТ, начинающие в производственной сфере)</a:t>
            </a:r>
          </a:p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(постановление Администрации города от 30.11.2018 № 9146)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20"/>
          <p:cNvSpPr/>
          <p:nvPr/>
        </p:nvSpPr>
        <p:spPr>
          <a:xfrm rot="5400000">
            <a:off x="3999280" y="-53349"/>
            <a:ext cx="1544959" cy="8250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81082" y="3351950"/>
            <a:ext cx="818133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Порядок предоставления субсидий физическим лицам, не являющимся индивидуальными предпринимателями и применяющим специальный налоговый режим «Налог на профессиональный доход», в целях возмещения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затрат</a:t>
            </a:r>
          </a:p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(постановление Администрации города от 22.09.2021 № 8354)</a:t>
            </a:r>
            <a:endParaRPr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AutoShape 20"/>
          <p:cNvSpPr/>
          <p:nvPr/>
        </p:nvSpPr>
        <p:spPr>
          <a:xfrm rot="5400000">
            <a:off x="4185013" y="1580711"/>
            <a:ext cx="1173471" cy="8250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681082" y="5250357"/>
            <a:ext cx="825086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Порядок представления субсидий субъектам малого и среднего предпринимательства в целях возмещения затрат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(постановление Администрации города от 15.06.2018 № 4437)</a:t>
            </a:r>
            <a:endParaRPr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61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/>
          <p:cNvSpPr txBox="1"/>
          <p:nvPr/>
        </p:nvSpPr>
        <p:spPr>
          <a:xfrm>
            <a:off x="1933828" y="190500"/>
            <a:ext cx="3755193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800" b="1">
                <a:solidFill>
                  <a:srgbClr val="C00000"/>
                </a:solidFill>
              </a:defRPr>
            </a:pPr>
            <a:r>
              <a:rPr sz="3500" dirty="0"/>
              <a:t>www.admsurgut.ru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399"/>
            <a:ext cx="9144000" cy="60053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26193"/>
            <a:ext cx="9144000" cy="1905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77000"/>
            <a:ext cx="9144000" cy="381001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682676" y="-2690691"/>
            <a:ext cx="1173471" cy="7300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0032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Категории получателей финансовой поддержки в виде возмещения затрат</a:t>
            </a: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utoShape 20"/>
          <p:cNvSpPr/>
          <p:nvPr/>
        </p:nvSpPr>
        <p:spPr>
          <a:xfrm rot="5400000">
            <a:off x="1871695" y="559684"/>
            <a:ext cx="1173471" cy="4189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36140" y="2067467"/>
            <a:ext cx="498913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</a:rPr>
              <a:t>оциально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значимые </a:t>
            </a:r>
          </a:p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(приоритетные) </a:t>
            </a:r>
          </a:p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виды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деятельности </a:t>
            </a: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AutoShape 20"/>
          <p:cNvSpPr/>
          <p:nvPr/>
        </p:nvSpPr>
        <p:spPr>
          <a:xfrm rot="5400000">
            <a:off x="6238319" y="559683"/>
            <a:ext cx="1173471" cy="4189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476750" y="2236744"/>
            <a:ext cx="466725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Социальные </a:t>
            </a:r>
          </a:p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предприниматели</a:t>
            </a: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09229" y="3312003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952999" y="3344739"/>
            <a:ext cx="41910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AutoShape 20"/>
          <p:cNvSpPr/>
          <p:nvPr/>
        </p:nvSpPr>
        <p:spPr>
          <a:xfrm rot="5400000">
            <a:off x="1907834" y="3006446"/>
            <a:ext cx="1173471" cy="4189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092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0" y="4500801"/>
            <a:ext cx="498913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Начинающие предприниматели, осуществляющие СЗВД</a:t>
            </a: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812108" y="1498079"/>
            <a:ext cx="53793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AutoShape 20"/>
          <p:cNvSpPr/>
          <p:nvPr/>
        </p:nvSpPr>
        <p:spPr>
          <a:xfrm rot="5400000">
            <a:off x="6289335" y="2993018"/>
            <a:ext cx="1173471" cy="4189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3907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381500" y="4500801"/>
            <a:ext cx="498913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Инновационные компании</a:t>
            </a: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0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682676" y="-2690691"/>
            <a:ext cx="1173471" cy="7300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003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Порядок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представления субсидий субъектам малого и среднего предпринимательства в целях возмещения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затрат </a:t>
            </a: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161386" y="1869199"/>
            <a:ext cx="6417764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Приостановлено по 31.12.2022 действие норм постановления, устанавливающих </a:t>
            </a:r>
            <a:r>
              <a:rPr lang="ru-RU" sz="2500" b="1" u="sng" dirty="0">
                <a:solidFill>
                  <a:schemeClr val="accent1">
                    <a:lumMod val="75000"/>
                  </a:schemeClr>
                </a:solidFill>
              </a:rPr>
              <a:t>требование к участнику отбора об отсутствии неисполненной обязанности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по уплате налогов, сборов, страховых взносов, </a:t>
            </a:r>
            <a:endParaRPr lang="ru-RU" sz="2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также задолженности по денежным обязательствам перед бюджетом города. </a:t>
            </a:r>
            <a:endParaRPr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50" y="1802059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00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682676" y="-2690691"/>
            <a:ext cx="1173471" cy="7300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003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Порядок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представления субсидий субъектам малого и среднего предпринимательства в целях возмещения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затрат </a:t>
            </a: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619250" y="2448390"/>
            <a:ext cx="7524750" cy="381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Из перечня социально значимых (приоритетных) видов деятельности исключены виды деятельности, при осуществлении которых возможно получение статуса «Социальное предприятие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»: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- образование дополнительное детей и взрослых (85.41);</a:t>
            </a:r>
          </a:p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- деятельность в области здравоохранения (86);</a:t>
            </a:r>
          </a:p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- деятельность по уходу с обеспечением проживания (87);</a:t>
            </a:r>
          </a:p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- предоставление социальных услуг без обеспечения проживания (88);</a:t>
            </a:r>
          </a:p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- деятельность в области спорта (93.1);</a:t>
            </a:r>
          </a:p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- деятельность физкультурно-оздоровительная (96.04).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250" y="1802059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2.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24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997239" y="-3065206"/>
            <a:ext cx="576836" cy="745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9276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Социальное предпринимательство</a:t>
            </a:r>
          </a:p>
        </p:txBody>
      </p:sp>
      <p:sp>
        <p:nvSpPr>
          <p:cNvPr id="13" name="AutoShape 20"/>
          <p:cNvSpPr/>
          <p:nvPr/>
        </p:nvSpPr>
        <p:spPr>
          <a:xfrm rot="5400000">
            <a:off x="4102201" y="-1643510"/>
            <a:ext cx="2236901" cy="7674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36140" y="2067467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09229" y="3312003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952999" y="3344739"/>
            <a:ext cx="41910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092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812108" y="1498079"/>
            <a:ext cx="53793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390729" y="5712374"/>
            <a:ext cx="32770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381500" y="4500801"/>
            <a:ext cx="49891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1548872" y="1105291"/>
            <a:ext cx="7300325" cy="2292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Предпринимательская деятельность, направленная на достижение общественно полезных целей, способствующая решению социальных проблем граждан и общества и осуществляемая в соответствии с условиями, предусмотренными ч. 1 ст. 24.1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24.07.2007 № 209-ФЗ.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 получении статуса «социальное предприятие» можно узнать на Инвестиционном портале города Сургута в разделе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Предпринимателю» – «Социальное предпринимательство»</a:t>
            </a:r>
          </a:p>
          <a:p>
            <a:pPr marL="171450" indent="-171450" algn="just">
              <a:buFontTx/>
              <a:buChar char="-"/>
            </a:pPr>
            <a:endParaRPr lang="ru-RU" dirty="0" smtClean="0"/>
          </a:p>
          <a:p>
            <a:pPr marL="171450" indent="-171450">
              <a:buFontTx/>
              <a:buChar char="-"/>
            </a:pPr>
            <a:endParaRPr lang="ru-RU" sz="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21" y="3201217"/>
            <a:ext cx="6097789" cy="34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23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682676" y="-2690691"/>
            <a:ext cx="1173471" cy="7300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003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Порядок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представления субсидий субъектам малого и среднего предпринимательства в целях возмещения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затрат </a:t>
            </a: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619250" y="2448390"/>
            <a:ext cx="7524750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Реализован «пакетный подход»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 подача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единого пакета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документов от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заявителя по всем подходящим направлениям поддержки и установление предельного размера субсидии на одного участника отбора в целом по всем направлениям предоставления поддержки в год: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2400" b="1">
                <a:solidFill>
                  <a:srgbClr val="0064D5"/>
                </a:solidFill>
              </a:defRPr>
            </a:pP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отношении социально значимых (приоритетных) видов деятельности не более </a:t>
            </a: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</a:rPr>
              <a:t>600 тыс. рублей в год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2400" b="1">
                <a:solidFill>
                  <a:srgbClr val="0064D5"/>
                </a:solidFill>
              </a:defRPr>
            </a:pP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отношении социальных предпринимателей - </a:t>
            </a: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</a:rPr>
              <a:t>не более 700 тыс. рублей в год.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250" y="1802059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3.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476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8611"/>
            <a:ext cx="795338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Shape 20"/>
          <p:cNvSpPr/>
          <p:nvPr/>
        </p:nvSpPr>
        <p:spPr>
          <a:xfrm rot="5400000">
            <a:off x="4682676" y="-2690691"/>
            <a:ext cx="1173471" cy="7300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02" y="0"/>
                </a:lnTo>
                <a:lnTo>
                  <a:pt x="21600" y="10800"/>
                </a:lnTo>
                <a:lnTo>
                  <a:pt x="1720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5FA"/>
          </a:solidFill>
          <a:ln w="12700">
            <a:solidFill>
              <a:srgbClr val="DDDDDD"/>
            </a:solidFill>
            <a:miter/>
          </a:ln>
          <a:effectLst>
            <a:outerShdw blurRad="127000" dist="635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190500" indent="-190500">
              <a:lnSpc>
                <a:spcPct val="95000"/>
              </a:lnSpc>
              <a:spcBef>
                <a:spcPts val="800"/>
              </a:spcBef>
              <a:defRPr sz="2000" b="1"/>
            </a:pPr>
            <a:endParaRPr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619250" y="405473"/>
            <a:ext cx="730032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0064D5"/>
                </a:solidFill>
              </a:defRPr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Социально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значимых (приоритетных) видов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деятельности (ОКВЭД-2)</a:t>
            </a:r>
            <a:endParaRPr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69570" y="1379577"/>
            <a:ext cx="8774430" cy="5709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ru-RU" sz="1300" dirty="0">
                <a:solidFill>
                  <a:schemeClr val="tx1"/>
                </a:solidFill>
              </a:rPr>
              <a:t>- сельское, лесное хозяйство, охота, рыболовство и рыбоводство </a:t>
            </a:r>
            <a:r>
              <a:rPr lang="ru-RU" sz="1300" dirty="0" smtClean="0">
                <a:solidFill>
                  <a:schemeClr val="tx1"/>
                </a:solidFill>
              </a:rPr>
              <a:t>(01, 02, 03);</a:t>
            </a:r>
            <a:endParaRPr lang="ru-RU" sz="1300" dirty="0">
              <a:solidFill>
                <a:schemeClr val="tx1"/>
              </a:solidFill>
            </a:endParaRP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пищевых продуктов (за исключением производства напитков) (10);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текстильных изделий (13);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одежды (14);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кожи и изделий из кожи (15);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обработка древесины и производство изделий из дерева и пробки, кроме мебели, производство изделий из соломки и материалов для плетения (16);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бумаги и бумажных изделий (17);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химических веществ и химических продуктов (20);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резиновых и пластмассовых изделий (22);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прочей неметаллической минеральной продукции (23);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металлургическое (24);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готовых металлических изделий, кроме машин и оборудования (25);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компьютеров, электронных и оптических изделий (26);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электрического оборудования (27);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машин и оборудования, не включенных в другие группировки (28);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автотранспортных средств, прицепов и полуприцепов (29);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прочих транспортных средств и оборудования (30);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мебели (31);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производство прочих готовых изделий (32);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- </a:t>
            </a:r>
            <a:r>
              <a:rPr lang="ru-RU" sz="1300" dirty="0">
                <a:solidFill>
                  <a:schemeClr val="tx1"/>
                </a:solidFill>
              </a:rPr>
              <a:t>деятельность ресторанов и услуги по доставке продуктов питания (не реализующих алкоголь и сигареты) (56.1);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- </a:t>
            </a:r>
            <a:r>
              <a:rPr lang="ru-RU" sz="1300" dirty="0">
                <a:solidFill>
                  <a:schemeClr val="tx1"/>
                </a:solidFill>
              </a:rPr>
              <a:t>разработка компьютерного программного обеспечения, консультационные услуги в данной области и другие сопутствующие услуги (62);</a:t>
            </a:r>
          </a:p>
          <a:p>
            <a:r>
              <a:rPr lang="ru-RU" sz="1300" dirty="0">
                <a:solidFill>
                  <a:schemeClr val="tx1"/>
                </a:solidFill>
              </a:rPr>
              <a:t>- деятельность в области информационных технологий (63);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- деятельность </a:t>
            </a:r>
            <a:r>
              <a:rPr lang="ru-RU" sz="1300" dirty="0">
                <a:solidFill>
                  <a:schemeClr val="tx1"/>
                </a:solidFill>
              </a:rPr>
              <a:t>туристических агентств и прочих организаций, предоставляющих услуги в сфере туризма (79</a:t>
            </a:r>
            <a:r>
              <a:rPr lang="ru-RU" sz="13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ремесленная деятельность (</a:t>
            </a:r>
            <a:r>
              <a:rPr lang="ru-RU" sz="1400" dirty="0">
                <a:solidFill>
                  <a:schemeClr val="tx1"/>
                </a:solidFill>
              </a:rPr>
              <a:t>16.2,23.7, 25.5, 32.99.8, </a:t>
            </a:r>
            <a:r>
              <a:rPr lang="ru-RU" sz="1400" dirty="0" smtClean="0">
                <a:solidFill>
                  <a:schemeClr val="tx1"/>
                </a:solidFill>
              </a:rPr>
              <a:t>90.03).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1300" dirty="0" smtClean="0"/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561169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2052</Words>
  <Application>Microsoft Office PowerPoint</Application>
  <PresentationFormat>Экран (4:3)</PresentationFormat>
  <Paragraphs>271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Calibri</vt:lpstr>
      <vt:lpstr>Calibri Light</vt:lpstr>
      <vt:lpstr>Times New Roman</vt:lpstr>
      <vt:lpstr>Tw Cen 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СОЦИАЛЬНЫЕ СЕТИ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Бедарева Елена Юрьевна</cp:lastModifiedBy>
  <cp:revision>72</cp:revision>
  <dcterms:modified xsi:type="dcterms:W3CDTF">2022-04-22T09:12:28Z</dcterms:modified>
</cp:coreProperties>
</file>