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7" r:id="rId4"/>
    <p:sldId id="296" r:id="rId5"/>
    <p:sldId id="295" r:id="rId6"/>
    <p:sldId id="270" r:id="rId7"/>
    <p:sldId id="293" r:id="rId8"/>
    <p:sldId id="273" r:id="rId9"/>
    <p:sldId id="297" r:id="rId10"/>
    <p:sldId id="276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E9EFF7"/>
    <a:srgbClr val="FFFFFF"/>
    <a:srgbClr val="80E7FC"/>
    <a:srgbClr val="95CCE7"/>
    <a:srgbClr val="3CB5D0"/>
    <a:srgbClr val="FFCC99"/>
    <a:srgbClr val="FFCCFF"/>
    <a:srgbClr val="66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онстантин Чернышов" userId="e0aa11068da2228b" providerId="LiveId" clId="{5966E2E9-C180-4FEF-A01E-A9A77F152108}"/>
    <pc:docChg chg="undo custSel modSld">
      <pc:chgData name="Константин Чернышов" userId="e0aa11068da2228b" providerId="LiveId" clId="{5966E2E9-C180-4FEF-A01E-A9A77F152108}" dt="2021-12-05T18:04:04.374" v="77" actId="948"/>
      <pc:docMkLst>
        <pc:docMk/>
      </pc:docMkLst>
      <pc:sldChg chg="modSp mod">
        <pc:chgData name="Константин Чернышов" userId="e0aa11068da2228b" providerId="LiveId" clId="{5966E2E9-C180-4FEF-A01E-A9A77F152108}" dt="2021-12-05T17:51:18.299" v="12" actId="948"/>
        <pc:sldMkLst>
          <pc:docMk/>
          <pc:sldMk cId="2183865614" sldId="259"/>
        </pc:sldMkLst>
        <pc:spChg chg="mod">
          <ac:chgData name="Константин Чернышов" userId="e0aa11068da2228b" providerId="LiveId" clId="{5966E2E9-C180-4FEF-A01E-A9A77F152108}" dt="2021-12-05T17:51:18.299" v="12" actId="948"/>
          <ac:spMkLst>
            <pc:docMk/>
            <pc:sldMk cId="2183865614" sldId="259"/>
            <ac:spMk id="13" creationId="{10F02612-7F3F-4AE7-B97C-7A19715FAD00}"/>
          </ac:spMkLst>
        </pc:spChg>
      </pc:sldChg>
      <pc:sldChg chg="modSp mod">
        <pc:chgData name="Константин Чернышов" userId="e0aa11068da2228b" providerId="LiveId" clId="{5966E2E9-C180-4FEF-A01E-A9A77F152108}" dt="2021-12-05T17:51:05.454" v="11" actId="948"/>
        <pc:sldMkLst>
          <pc:docMk/>
          <pc:sldMk cId="1433873132" sldId="265"/>
        </pc:sldMkLst>
        <pc:spChg chg="mod">
          <ac:chgData name="Константин Чернышов" userId="e0aa11068da2228b" providerId="LiveId" clId="{5966E2E9-C180-4FEF-A01E-A9A77F152108}" dt="2021-12-05T17:51:05.454" v="11" actId="948"/>
          <ac:spMkLst>
            <pc:docMk/>
            <pc:sldMk cId="1433873132" sldId="265"/>
            <ac:spMk id="11" creationId="{10F02612-7F3F-4AE7-B97C-7A19715FAD00}"/>
          </ac:spMkLst>
        </pc:spChg>
      </pc:sldChg>
      <pc:sldChg chg="modSp mod">
        <pc:chgData name="Константин Чернышов" userId="e0aa11068da2228b" providerId="LiveId" clId="{5966E2E9-C180-4FEF-A01E-A9A77F152108}" dt="2021-12-05T17:51:40.204" v="15" actId="14100"/>
        <pc:sldMkLst>
          <pc:docMk/>
          <pc:sldMk cId="2267250698" sldId="266"/>
        </pc:sldMkLst>
        <pc:spChg chg="mod">
          <ac:chgData name="Константин Чернышов" userId="e0aa11068da2228b" providerId="LiveId" clId="{5966E2E9-C180-4FEF-A01E-A9A77F152108}" dt="2021-12-05T17:50:39.449" v="8" actId="27636"/>
          <ac:spMkLst>
            <pc:docMk/>
            <pc:sldMk cId="2267250698" sldId="266"/>
            <ac:spMk id="8" creationId="{10F02612-7F3F-4AE7-B97C-7A19715FAD00}"/>
          </ac:spMkLst>
        </pc:spChg>
        <pc:picChg chg="mod">
          <ac:chgData name="Константин Чернышов" userId="e0aa11068da2228b" providerId="LiveId" clId="{5966E2E9-C180-4FEF-A01E-A9A77F152108}" dt="2021-12-05T17:51:40.204" v="15" actId="14100"/>
          <ac:picMkLst>
            <pc:docMk/>
            <pc:sldMk cId="2267250698" sldId="266"/>
            <ac:picMk id="9" creationId="{00000000-0000-0000-0000-000000000000}"/>
          </ac:picMkLst>
        </pc:picChg>
      </pc:sldChg>
      <pc:sldChg chg="modSp mod">
        <pc:chgData name="Константин Чернышов" userId="e0aa11068da2228b" providerId="LiveId" clId="{5966E2E9-C180-4FEF-A01E-A9A77F152108}" dt="2021-12-05T17:53:37.115" v="37" actId="179"/>
        <pc:sldMkLst>
          <pc:docMk/>
          <pc:sldMk cId="1260359176" sldId="267"/>
        </pc:sldMkLst>
        <pc:spChg chg="mod">
          <ac:chgData name="Константин Чернышов" userId="e0aa11068da2228b" providerId="LiveId" clId="{5966E2E9-C180-4FEF-A01E-A9A77F152108}" dt="2021-12-05T17:53:37.115" v="37" actId="179"/>
          <ac:spMkLst>
            <pc:docMk/>
            <pc:sldMk cId="1260359176" sldId="267"/>
            <ac:spMk id="8" creationId="{7812E604-9933-4D4C-8D36-740BA050ED6A}"/>
          </ac:spMkLst>
        </pc:spChg>
      </pc:sldChg>
      <pc:sldChg chg="modSp mod">
        <pc:chgData name="Константин Чернышов" userId="e0aa11068da2228b" providerId="LiveId" clId="{5966E2E9-C180-4FEF-A01E-A9A77F152108}" dt="2021-12-05T17:54:36.428" v="56" actId="27636"/>
        <pc:sldMkLst>
          <pc:docMk/>
          <pc:sldMk cId="94912369" sldId="268"/>
        </pc:sldMkLst>
        <pc:spChg chg="mod">
          <ac:chgData name="Константин Чернышов" userId="e0aa11068da2228b" providerId="LiveId" clId="{5966E2E9-C180-4FEF-A01E-A9A77F152108}" dt="2021-12-05T17:54:36.428" v="56" actId="27636"/>
          <ac:spMkLst>
            <pc:docMk/>
            <pc:sldMk cId="94912369" sldId="268"/>
            <ac:spMk id="8" creationId="{7812E604-9933-4D4C-8D36-740BA050ED6A}"/>
          </ac:spMkLst>
        </pc:spChg>
      </pc:sldChg>
      <pc:sldChg chg="modSp mod">
        <pc:chgData name="Константин Чернышов" userId="e0aa11068da2228b" providerId="LiveId" clId="{5966E2E9-C180-4FEF-A01E-A9A77F152108}" dt="2021-12-05T17:54:54.517" v="57" actId="948"/>
        <pc:sldMkLst>
          <pc:docMk/>
          <pc:sldMk cId="2205013548" sldId="269"/>
        </pc:sldMkLst>
        <pc:spChg chg="mod">
          <ac:chgData name="Константин Чернышов" userId="e0aa11068da2228b" providerId="LiveId" clId="{5966E2E9-C180-4FEF-A01E-A9A77F152108}" dt="2021-12-05T17:54:54.517" v="57" actId="948"/>
          <ac:spMkLst>
            <pc:docMk/>
            <pc:sldMk cId="2205013548" sldId="269"/>
            <ac:spMk id="8" creationId="{10F02612-7F3F-4AE7-B97C-7A19715FAD00}"/>
          </ac:spMkLst>
        </pc:spChg>
      </pc:sldChg>
      <pc:sldChg chg="modSp mod">
        <pc:chgData name="Константин Чернышов" userId="e0aa11068da2228b" providerId="LiveId" clId="{5966E2E9-C180-4FEF-A01E-A9A77F152108}" dt="2021-12-05T17:52:51.151" v="27" actId="179"/>
        <pc:sldMkLst>
          <pc:docMk/>
          <pc:sldMk cId="1370044321" sldId="270"/>
        </pc:sldMkLst>
        <pc:spChg chg="mod">
          <ac:chgData name="Константин Чернышов" userId="e0aa11068da2228b" providerId="LiveId" clId="{5966E2E9-C180-4FEF-A01E-A9A77F152108}" dt="2021-12-05T17:52:51.151" v="27" actId="179"/>
          <ac:spMkLst>
            <pc:docMk/>
            <pc:sldMk cId="1370044321" sldId="270"/>
            <ac:spMk id="8" creationId="{10F02612-7F3F-4AE7-B97C-7A19715FAD00}"/>
          </ac:spMkLst>
        </pc:spChg>
      </pc:sldChg>
      <pc:sldChg chg="modSp mod">
        <pc:chgData name="Константин Чернышов" userId="e0aa11068da2228b" providerId="LiveId" clId="{5966E2E9-C180-4FEF-A01E-A9A77F152108}" dt="2021-12-05T17:57:54.568" v="65" actId="404"/>
        <pc:sldMkLst>
          <pc:docMk/>
          <pc:sldMk cId="3951181389" sldId="275"/>
        </pc:sldMkLst>
        <pc:spChg chg="mod">
          <ac:chgData name="Константин Чернышов" userId="e0aa11068da2228b" providerId="LiveId" clId="{5966E2E9-C180-4FEF-A01E-A9A77F152108}" dt="2021-12-05T17:57:54.568" v="65" actId="404"/>
          <ac:spMkLst>
            <pc:docMk/>
            <pc:sldMk cId="3951181389" sldId="275"/>
            <ac:spMk id="8" creationId="{7812E604-9933-4D4C-8D36-740BA050ED6A}"/>
          </ac:spMkLst>
        </pc:spChg>
      </pc:sldChg>
      <pc:sldChg chg="modSp mod">
        <pc:chgData name="Константин Чернышов" userId="e0aa11068da2228b" providerId="LiveId" clId="{5966E2E9-C180-4FEF-A01E-A9A77F152108}" dt="2021-12-05T18:04:04.374" v="77" actId="948"/>
        <pc:sldMkLst>
          <pc:docMk/>
          <pc:sldMk cId="1304773886" sldId="277"/>
        </pc:sldMkLst>
        <pc:spChg chg="mod">
          <ac:chgData name="Константин Чернышов" userId="e0aa11068da2228b" providerId="LiveId" clId="{5966E2E9-C180-4FEF-A01E-A9A77F152108}" dt="2021-12-05T18:04:04.374" v="77" actId="948"/>
          <ac:spMkLst>
            <pc:docMk/>
            <pc:sldMk cId="1304773886" sldId="277"/>
            <ac:spMk id="8" creationId="{10F02612-7F3F-4AE7-B97C-7A19715FAD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745B7-58E9-46E1-99D3-ECF519827386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CA368-D0E0-45E2-9BD9-78ACB32A8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1FA5-3645-40FF-B8EA-45EF25B376B7}" type="datetime1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9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ADB7-F65F-42A4-80B6-DB2B494B7A6A}" type="datetime1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6C8-A72B-4BCB-B77C-F2A6B477ED9D}" type="datetime1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8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48C8-F3AB-4DD2-B2B8-B6F812A9DF77}" type="datetime1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7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38DC-AF8D-4F38-A524-B014953C6F6B}" type="datetime1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5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38FF-801F-4ACB-BB3E-ADB97CCC35E4}" type="datetime1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0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A7A-6DCB-4FB1-AFE5-1D05D8659789}" type="datetime1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6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7CAD-E5B0-4FC4-9F8C-C23661B93ADB}" type="datetime1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6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07ED-D2F4-4135-BBF5-BDB980E90026}" type="datetime1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7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F2B-3B0E-415D-B9BC-96D59911AE5E}" type="datetime1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2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15AD-1B94-4D6E-9C18-0E9516ABF692}" type="datetime1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4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CADF-01B8-4B07-9A11-40A3F0ACC099}" type="datetime1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3A8AE-A535-4328-90B9-468FADFF3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1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32" y="939802"/>
            <a:ext cx="12192000" cy="538744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-40432" y="-12886"/>
            <a:ext cx="12192000" cy="6870886"/>
            <a:chOff x="0" y="-12886"/>
            <a:chExt cx="12192000" cy="68708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320118"/>
              <a:ext cx="12192000" cy="537882"/>
            </a:xfrm>
            <a:prstGeom prst="rect">
              <a:avLst/>
            </a:prstGeom>
            <a:solidFill>
              <a:srgbClr val="1A7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-12886"/>
              <a:ext cx="12192000" cy="1089212"/>
            </a:xfrm>
            <a:prstGeom prst="rect">
              <a:avLst/>
            </a:prstGeom>
            <a:solidFill>
              <a:srgbClr val="3CB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327246"/>
            <a:ext cx="12192000" cy="24447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муниципальных закупок Администрации города Сургута,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40432" y="1076326"/>
            <a:ext cx="12192000" cy="5243792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4483DBF-94FF-4F81-8A0E-40D6ABB33D5D}"/>
              </a:ext>
            </a:extLst>
          </p:cNvPr>
          <p:cNvSpPr txBox="1">
            <a:spLocks/>
          </p:cNvSpPr>
          <p:nvPr/>
        </p:nvSpPr>
        <p:spPr>
          <a:xfrm>
            <a:off x="158621" y="1327918"/>
            <a:ext cx="11793894" cy="2376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n w="6350">
                  <a:solidFill>
                    <a:schemeClr val="accent1">
                      <a:lumMod val="50000"/>
                      <a:alpha val="67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br>
              <a:rPr lang="ru-RU" sz="4000" b="1" dirty="0">
                <a:ln w="6350">
                  <a:solidFill>
                    <a:schemeClr val="accent1">
                      <a:lumMod val="50000"/>
                      <a:alpha val="67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n w="6350">
                  <a:solidFill>
                    <a:schemeClr val="accent1">
                      <a:lumMod val="50000"/>
                      <a:alpha val="67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ФЕДЕРАЛЬНОМУ ЗАКОНУ № 44-ФЗ </a:t>
            </a: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2886"/>
            <a:ext cx="12192000" cy="6870886"/>
            <a:chOff x="0" y="-12886"/>
            <a:chExt cx="12192000" cy="68708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320118"/>
              <a:ext cx="12192000" cy="537882"/>
            </a:xfrm>
            <a:prstGeom prst="rect">
              <a:avLst/>
            </a:prstGeom>
            <a:solidFill>
              <a:srgbClr val="1A7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-12886"/>
              <a:ext cx="12192000" cy="1089212"/>
            </a:xfrm>
            <a:prstGeom prst="rect">
              <a:avLst/>
            </a:prstGeom>
            <a:solidFill>
              <a:srgbClr val="3CB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3449"/>
            <a:ext cx="9144000" cy="756541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slavlnr.su/uploads/posts/2019-05/1559223721_komi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326"/>
            <a:ext cx="12192000" cy="52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326"/>
            <a:ext cx="12192000" cy="5243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298" y="880059"/>
            <a:ext cx="12120702" cy="51072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61950" algn="just" fontAlgn="base">
              <a:spcBef>
                <a:spcPct val="20000"/>
              </a:spcBef>
              <a:spcAft>
                <a:spcPct val="0"/>
              </a:spcAft>
            </a:pPr>
            <a:endParaRPr lang="ru-RU" sz="2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-12886"/>
            <a:ext cx="12192000" cy="6870886"/>
            <a:chOff x="0" y="-12886"/>
            <a:chExt cx="12192000" cy="68708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320118"/>
              <a:ext cx="12192000" cy="537882"/>
            </a:xfrm>
            <a:prstGeom prst="rect">
              <a:avLst/>
            </a:prstGeom>
            <a:solidFill>
              <a:srgbClr val="1A7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-12886"/>
              <a:ext cx="12192000" cy="1089212"/>
            </a:xfrm>
            <a:prstGeom prst="rect">
              <a:avLst/>
            </a:prstGeom>
            <a:solidFill>
              <a:srgbClr val="3CB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698" y="267316"/>
            <a:ext cx="11887200" cy="61274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НОВШЕСТВА В ЗАКУПКАХ 2022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E406B64-D778-430A-AB2A-386B3EF3723A}"/>
              </a:ext>
            </a:extLst>
          </p:cNvPr>
          <p:cNvSpPr txBox="1">
            <a:spLocks/>
          </p:cNvSpPr>
          <p:nvPr/>
        </p:nvSpPr>
        <p:spPr>
          <a:xfrm>
            <a:off x="121590" y="1204546"/>
            <a:ext cx="11622024" cy="5097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FE406B64-D778-430A-AB2A-386B3EF3723A}"/>
              </a:ext>
            </a:extLst>
          </p:cNvPr>
          <p:cNvSpPr txBox="1">
            <a:spLocks/>
          </p:cNvSpPr>
          <p:nvPr/>
        </p:nvSpPr>
        <p:spPr>
          <a:xfrm>
            <a:off x="210312" y="1325880"/>
            <a:ext cx="11896344" cy="4535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1950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участникам закупки дополнены новым пунктом: участник закупки не должен являться иностранным агентом (пункт 10.1 части 1 статьи 31 Закона №44-ФЗ). Информация отражается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декларации о соответствии установленным требования, подающейся в составе заявки на участие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конкурентных процедурах. Соответствие данному требованию обязана проверить комиссия по закупкам.</a:t>
            </a:r>
          </a:p>
          <a:p>
            <a:pPr indent="361950"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Закрыли доступ к закупкам компаниям, которые отказываются от исполнения контракта из-за санкций против заказчика (постановление Правительства РФ от 23.05.2022 №937).</a:t>
            </a:r>
          </a:p>
          <a:p>
            <a:pPr indent="361950"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Ввели правило о том, что поставщик не включается в РНП, если он нарушил контракт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иностранных санкций (постановление Правительства РФ от 09.08.2022 № 1397).</a:t>
            </a:r>
          </a:p>
          <a:p>
            <a:pPr algn="just"/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endPara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1094442"/>
            <a:ext cx="12193057" cy="5231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4294"/>
            <a:ext cx="12192000" cy="17877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7064"/>
            <a:ext cx="12192000" cy="523666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-12886"/>
            <a:ext cx="12192000" cy="6870886"/>
            <a:chOff x="0" y="-12886"/>
            <a:chExt cx="12192000" cy="68708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320118"/>
              <a:ext cx="12192000" cy="537882"/>
            </a:xfrm>
            <a:prstGeom prst="rect">
              <a:avLst/>
            </a:prstGeom>
            <a:solidFill>
              <a:srgbClr val="1A7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-12886"/>
              <a:ext cx="12192000" cy="1089212"/>
            </a:xfrm>
            <a:prstGeom prst="rect">
              <a:avLst/>
            </a:prstGeom>
            <a:solidFill>
              <a:srgbClr val="3CB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225" y="153449"/>
            <a:ext cx="11725275" cy="756541"/>
          </a:xfrm>
        </p:spPr>
        <p:txBody>
          <a:bodyPr>
            <a:noAutofit/>
          </a:bodyPr>
          <a:lstStyle/>
          <a:p>
            <a:r>
              <a:rPr lang="ru-RU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НОВШЕСТВА В ЗАКУПКАХ 2022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812E604-9933-4D4C-8D36-740BA050ED6A}"/>
              </a:ext>
            </a:extLst>
          </p:cNvPr>
          <p:cNvSpPr txBox="1">
            <a:spLocks/>
          </p:cNvSpPr>
          <p:nvPr/>
        </p:nvSpPr>
        <p:spPr>
          <a:xfrm>
            <a:off x="-1057" y="1107064"/>
            <a:ext cx="12193057" cy="3210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algn="just">
              <a:spcBef>
                <a:spcPts val="0"/>
              </a:spcBef>
              <a:tabLst>
                <a:tab pos="538163" algn="l"/>
              </a:tabLs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algn="just">
              <a:spcBef>
                <a:spcPts val="0"/>
              </a:spcBef>
              <a:tabLst>
                <a:tab pos="538163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78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внесло изменения в постановление Правительства РФ № 783 от 04.07.2018 и сделало бессрочным порядок списания штрафов и пеней с поставщиков, которые нарушили обязательства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контракту из-за внешних санкций. Постановление распространяется на все контракты, независимо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когда произошли нарушения (постановление Правительства РФ от 10.03.2022 №340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Списать можно только начисленные и неуплаченные штрафы. Если участник оплатил неустойку, списать или вернуть ее не получится.</a:t>
            </a:r>
          </a:p>
          <a:p>
            <a:pPr indent="357188" algn="just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оплаты субъектам малого бизнеса и социально-ориентированным некоммерческим организациям с 15 до 7 рабочих дней, когда головной исполнитель привлекает их в качестве соисполнителей по контракту (постановление Правительства РФ от 31.10.2022 №1946).</a:t>
            </a:r>
          </a:p>
          <a:p>
            <a:pPr indent="361950" algn="just"/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5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0"/>
            <a:ext cx="12192000" cy="6858000"/>
            <a:chOff x="0" y="-169042"/>
            <a:chExt cx="12192000" cy="702704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320118"/>
              <a:ext cx="12192000" cy="537882"/>
            </a:xfrm>
            <a:prstGeom prst="rect">
              <a:avLst/>
            </a:prstGeom>
            <a:solidFill>
              <a:srgbClr val="1A7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-169042"/>
              <a:ext cx="12192000" cy="1245369"/>
            </a:xfrm>
            <a:prstGeom prst="rect">
              <a:avLst/>
            </a:prstGeom>
            <a:solidFill>
              <a:srgbClr val="3CB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81" y="-23292"/>
            <a:ext cx="12030635" cy="974107"/>
          </a:xfrm>
        </p:spPr>
        <p:txBody>
          <a:bodyPr>
            <a:noAutofit/>
          </a:bodyPr>
          <a:lstStyle/>
          <a:p>
            <a:r>
              <a:rPr lang="ru-RU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НОВШЕСТВА В ЗАКУПКАХ </a:t>
            </a:r>
            <a:r>
              <a:rPr lang="ru-RU" sz="4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10F02612-7F3F-4AE7-B97C-7A19715FA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238702"/>
            <a:ext cx="12254753" cy="5117647"/>
          </a:xfrm>
        </p:spPr>
        <p:txBody>
          <a:bodyPr>
            <a:normAutofit lnSpcReduction="10000"/>
          </a:bodyPr>
          <a:lstStyle/>
          <a:p>
            <a:pPr lvl="0" indent="36195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Уточнили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расширили дополнительные требования к участникам закупок (Постановление Правительства РФ от 29.12.2021 №2571). Сейчас дополнительные требования применяются и при закупках:</a:t>
            </a:r>
          </a:p>
          <a:p>
            <a:pPr lvl="0" indent="36195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услуг по охране любых объектов и территорий, а не только образовательных и научных организаций;</a:t>
            </a:r>
          </a:p>
          <a:p>
            <a:pPr lvl="0" indent="36195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работ, связанных с регулярными перевозками пассажиров и багажа, при НМЦК выше 20 млн руб.;</a:t>
            </a:r>
          </a:p>
          <a:p>
            <a:pPr lvl="0" indent="36195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услуг по оценке недвижимости, при НМЦК выше 500 тыс. руб.;</a:t>
            </a:r>
          </a:p>
          <a:p>
            <a:pPr lvl="0" indent="36195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 по ликвидации несанкционированных свалок, рекультивации земель, ликвидации накопленного вреда окружающей среде;</a:t>
            </a:r>
          </a:p>
          <a:p>
            <a:pPr lvl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работ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геологическому изучению недр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endParaRPr lang="ru-RU" sz="2000" kern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6195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требование предусматривает несколько видов опыта, выполнения работ, то соответствующим требованию о наличии опыта выполнения работ является участник закупки, обладающий хотя бы одним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таких видов опыта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36195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endParaRPr lang="ru-RU" sz="2000" kern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6195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предусмотрено требование о наличии у участника закупки оборудования и других материальных ресурсов, в извещении об осуществлении закупки указываются установленные требования о наличии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 закупки необходимых для поставки товара, выполнения работ, оказания услуг, являющихся объектом закупки, оборудования и других материальных ресурсов и их количественные, качественные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технические характеристики.</a:t>
            </a:r>
          </a:p>
          <a:p>
            <a:pPr marL="265113" indent="92075" algn="just"/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0"/>
            <a:ext cx="12192000" cy="6858000"/>
            <a:chOff x="0" y="-169042"/>
            <a:chExt cx="12192000" cy="702704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320118"/>
              <a:ext cx="12192000" cy="537882"/>
            </a:xfrm>
            <a:prstGeom prst="rect">
              <a:avLst/>
            </a:prstGeom>
            <a:solidFill>
              <a:srgbClr val="1A7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-169042"/>
              <a:ext cx="12192000" cy="1245369"/>
            </a:xfrm>
            <a:prstGeom prst="rect">
              <a:avLst/>
            </a:prstGeom>
            <a:solidFill>
              <a:srgbClr val="3CB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81" y="-23292"/>
            <a:ext cx="12030635" cy="974107"/>
          </a:xfrm>
        </p:spPr>
        <p:txBody>
          <a:bodyPr>
            <a:noAutofit/>
          </a:bodyPr>
          <a:lstStyle/>
          <a:p>
            <a:r>
              <a:rPr lang="ru-RU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НОВШЕСТВА В ЗАКУПКАХ 2022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10F02612-7F3F-4AE7-B97C-7A19715FA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8702"/>
            <a:ext cx="12254753" cy="5227375"/>
          </a:xfrm>
        </p:spPr>
        <p:txBody>
          <a:bodyPr>
            <a:normAutofit fontScale="77500" lnSpcReduction="20000"/>
          </a:bodyPr>
          <a:lstStyle/>
          <a:p>
            <a:pPr lvl="0" indent="357188"/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ЭЛЕКТРОННОЕ АКТИРОВАНИЕ</a:t>
            </a:r>
          </a:p>
          <a:p>
            <a:pPr lvl="0" indent="357188"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пункту 1 части 13 статьи 34 Закона №44-ФЗ, заказчик обязан указать в проекте контракта, что применяется электронный порядок приёмки. Поставщик при этом не может отказаться от данного способа обмена документами.</a:t>
            </a:r>
          </a:p>
          <a:p>
            <a:pPr lvl="0" indent="357188" algn="just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этапы электронного актирования:</a:t>
            </a:r>
          </a:p>
          <a:p>
            <a:pPr lvl="0" indent="357188"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Поиск документа. В личном кабинете ЕИС в разделе «Исполнение контрактов» найдите нужный контракт. 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карточке контракта выберите документ о приёмке (электронный акт). Можно загрузить документы из внешних систем (формат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xml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0" indent="357188"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Заполнение документа. Документ будет уже частично заполнен. Нужно добавить недостающие данные 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компании, товарах, работах, услугах и факте их передачи.</a:t>
            </a:r>
          </a:p>
          <a:p>
            <a:pPr lvl="0" indent="357188"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	Подписание и отправление документа. Акт подписывается усиленной электронной подписью. В течение часа система автоматически отправит его заказчику. Документ считается поступившим заказчику на дату размещения 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в ЕИС с учётом часовой зоны заказчика.</a:t>
            </a:r>
          </a:p>
          <a:p>
            <a:pPr lvl="0" indent="357188"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 или приемочная комиссия в срок, установленный контрактом, но не более 20 раб. дней, следующих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днем поступления документа о приемке, подписывает документ о приемке принимают и подписывают документ или формируют мотивированный отказ. Датой приемки считается дата размещения в ЕИС документа о приемке, подписанного заказчиком.</a:t>
            </a:r>
          </a:p>
          <a:p>
            <a:pPr lvl="0" indent="357188"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Внесение изменений в документ о приемке осуществляется путем формирования, подписания электронной подписью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размещения в ЕИС исправленного документа. </a:t>
            </a:r>
          </a:p>
          <a:p>
            <a:pPr lvl="0" indent="357188" algn="just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 материалы по функционалу электронного актирования доступны в личных кабинетах пользователей ЕИС в разделе «База знаний» – «Руководства пользователя и видеоролики» – «Презентационные материалы» – «Презентационные материалы к видеороликам по электронному актированию 2022». </a:t>
            </a:r>
          </a:p>
          <a:p>
            <a:pPr marL="265113" indent="92075" algn="just"/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9" y="1095912"/>
            <a:ext cx="12192000" cy="5231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1076324"/>
            <a:ext cx="12193057" cy="52311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4294"/>
            <a:ext cx="12192000" cy="17877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8" y="1076324"/>
            <a:ext cx="12192000" cy="543630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-12886"/>
            <a:ext cx="12192000" cy="6870886"/>
            <a:chOff x="0" y="-12886"/>
            <a:chExt cx="12192000" cy="68708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320118"/>
              <a:ext cx="12192000" cy="537882"/>
            </a:xfrm>
            <a:prstGeom prst="rect">
              <a:avLst/>
            </a:prstGeom>
            <a:solidFill>
              <a:srgbClr val="1A7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-12886"/>
              <a:ext cx="12192000" cy="1089212"/>
            </a:xfrm>
            <a:prstGeom prst="rect">
              <a:avLst/>
            </a:prstGeom>
            <a:solidFill>
              <a:srgbClr val="3CB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15" y="23304"/>
            <a:ext cx="12018134" cy="867474"/>
          </a:xfrm>
        </p:spPr>
        <p:txBody>
          <a:bodyPr>
            <a:normAutofit/>
          </a:bodyPr>
          <a:lstStyle/>
          <a:p>
            <a:r>
              <a:rPr lang="ru-RU" sz="4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2023 ГОДА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10F02612-7F3F-4AE7-B97C-7A19715FA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06" y="1164479"/>
            <a:ext cx="11976269" cy="5211277"/>
          </a:xfrm>
        </p:spPr>
        <p:txBody>
          <a:bodyPr>
            <a:normAutofit/>
          </a:bodyPr>
          <a:lstStyle/>
          <a:p>
            <a:pPr marL="463550" lvl="1" algn="just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tabLst>
                <a:tab pos="625475" algn="l"/>
                <a:tab pos="895350" algn="l"/>
              </a:tabLst>
            </a:pPr>
            <a:endParaRPr lang="ru-RU" sz="1800" dirty="0" smtClean="0"/>
          </a:p>
          <a:p>
            <a:pPr marL="463550" lvl="1" algn="just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tabLst>
                <a:tab pos="625475" algn="l"/>
                <a:tab pos="895350" algn="l"/>
              </a:tabLst>
            </a:pPr>
            <a:endParaRPr lang="ru-RU" sz="1800" dirty="0" smtClean="0"/>
          </a:p>
          <a:p>
            <a:pPr marL="463550" lvl="1" algn="just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tabLst>
                <a:tab pos="625475" algn="l"/>
                <a:tab pos="895350" algn="l"/>
              </a:tabLst>
            </a:pPr>
            <a:endParaRPr lang="ru-RU" sz="1800" dirty="0"/>
          </a:p>
          <a:p>
            <a:pPr marL="463550" lvl="1" algn="just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tabLst>
                <a:tab pos="625475" algn="l"/>
                <a:tab pos="895350" algn="l"/>
              </a:tabLst>
            </a:pPr>
            <a:endParaRPr lang="ru-RU" sz="18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1953638" y="1484841"/>
            <a:ext cx="2362330" cy="38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lvl="1" algn="just" defTabSz="361950">
              <a:lnSpc>
                <a:spcPct val="110000"/>
              </a:lnSpc>
              <a:spcBef>
                <a:spcPts val="600"/>
              </a:spcBef>
              <a:tabLst>
                <a:tab pos="809625" algn="l"/>
              </a:tabLst>
            </a:pP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7812E604-9933-4D4C-8D36-740BA050ED6A}"/>
              </a:ext>
            </a:extLst>
          </p:cNvPr>
          <p:cNvSpPr txBox="1">
            <a:spLocks/>
          </p:cNvSpPr>
          <p:nvPr/>
        </p:nvSpPr>
        <p:spPr>
          <a:xfrm>
            <a:off x="35509" y="1076324"/>
            <a:ext cx="12024492" cy="5058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algn="just">
              <a:spcBef>
                <a:spcPts val="0"/>
              </a:spcBef>
              <a:tabLst>
                <a:tab pos="538163" algn="l"/>
              </a:tabLst>
            </a:pPr>
            <a:endParaRPr lang="ru-RU" sz="178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457200" algn="just"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изменится термин «участник закупки» в части определения офшорных зон в отношении юридических лиц. Перечень государств и территорий для промежуточного (офшорного) владения активами в России утвержден Приказом Минфина России от 26.05.2022 № 83н. Юридические лица из указанного перечня </a:t>
            </a:r>
            <a:b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смогут быть участниками закупок (пункт 4 части 1 статьи 3 Закона №44-ФЗ); </a:t>
            </a:r>
          </a:p>
          <a:p>
            <a:pPr marL="0" lvl="1" indent="457200" algn="just">
              <a:buFont typeface="Wingdings" panose="05000000000000000000" pitchFamily="2" charset="2"/>
              <a:buChar char="Ø"/>
              <a:tabLst>
                <a:tab pos="895350" algn="l"/>
              </a:tabLst>
            </a:pPr>
            <a:endParaRPr lang="ru-RU" sz="2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закупок получат право использовать для подписания информации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документов, предусмотренных Законом № 44-ФЗ, электронные подписи, созданные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нормами права иностранного государства, международными стандартами и признанные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(часть 2 статьи 5 Закона № 44-ФЗ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1" indent="457200" algn="just">
              <a:buFont typeface="Wingdings" panose="05000000000000000000" pitchFamily="2" charset="2"/>
              <a:buChar char="Ø"/>
            </a:pPr>
            <a:endParaRPr lang="ru-RU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уточняется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«конфликт интересов»: под его </a:t>
            </a:r>
            <a:r>
              <a:rPr lang="ru-RU" sz="29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29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попадают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когда должностное лицо заказчика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близкий родственник является участником закупки как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лицо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входит в исполнительный орган участника –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лица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владеет более чем 10% акций участника закупки (пункт 9 части 1 статьи 31 Закона №44-ФЗ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1" indent="457200" algn="just">
              <a:buFont typeface="Wingdings" panose="05000000000000000000" pitchFamily="2" charset="2"/>
              <a:buChar char="Ø"/>
            </a:pPr>
            <a:endParaRPr lang="ru-RU" sz="2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требование к отдельным видам товаров, при закупках которых предъявляются экологические требования. Перечень товаров утвержден постановлением Правительства РФ от 08.07.2022 №1224 (часть 5 статьи 33 Закона №44-ФЗ);</a:t>
            </a:r>
          </a:p>
          <a:p>
            <a:pPr indent="361950" algn="just"/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9" y="1095912"/>
            <a:ext cx="12192000" cy="5231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1076324"/>
            <a:ext cx="12193057" cy="52311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4294"/>
            <a:ext cx="12192000" cy="17877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8" y="1076324"/>
            <a:ext cx="12192000" cy="543630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-12886"/>
            <a:ext cx="12192000" cy="6870886"/>
            <a:chOff x="0" y="-12886"/>
            <a:chExt cx="12192000" cy="68708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320118"/>
              <a:ext cx="12192000" cy="537882"/>
            </a:xfrm>
            <a:prstGeom prst="rect">
              <a:avLst/>
            </a:prstGeom>
            <a:solidFill>
              <a:srgbClr val="1A7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-12886"/>
              <a:ext cx="12192000" cy="1089212"/>
            </a:xfrm>
            <a:prstGeom prst="rect">
              <a:avLst/>
            </a:prstGeom>
            <a:solidFill>
              <a:srgbClr val="3CB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06" y="160391"/>
            <a:ext cx="11976270" cy="670993"/>
          </a:xfrm>
        </p:spPr>
        <p:txBody>
          <a:bodyPr>
            <a:noAutofit/>
          </a:bodyPr>
          <a:lstStyle/>
          <a:p>
            <a:r>
              <a:rPr lang="ru-RU" sz="4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2023 ГОДА</a:t>
            </a:r>
            <a:endParaRPr lang="ru-RU" sz="4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10F02612-7F3F-4AE7-B97C-7A19715FA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06" y="1164479"/>
            <a:ext cx="11976269" cy="5211277"/>
          </a:xfrm>
        </p:spPr>
        <p:txBody>
          <a:bodyPr>
            <a:normAutofit/>
          </a:bodyPr>
          <a:lstStyle/>
          <a:p>
            <a:pPr marL="463550" lvl="1" algn="just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tabLst>
                <a:tab pos="625475" algn="l"/>
                <a:tab pos="895350" algn="l"/>
              </a:tabLst>
            </a:pPr>
            <a:endParaRPr lang="ru-RU" sz="1800" dirty="0" smtClean="0"/>
          </a:p>
          <a:p>
            <a:pPr marL="463550" lvl="1" algn="just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tabLst>
                <a:tab pos="625475" algn="l"/>
                <a:tab pos="895350" algn="l"/>
              </a:tabLst>
            </a:pPr>
            <a:endParaRPr lang="ru-RU" sz="1800" dirty="0" smtClean="0"/>
          </a:p>
          <a:p>
            <a:pPr marL="463550" lvl="1" algn="just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tabLst>
                <a:tab pos="625475" algn="l"/>
                <a:tab pos="895350" algn="l"/>
              </a:tabLst>
            </a:pPr>
            <a:endParaRPr lang="ru-RU" sz="1800" dirty="0"/>
          </a:p>
          <a:p>
            <a:pPr marL="463550" lvl="1" algn="just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tabLst>
                <a:tab pos="625475" algn="l"/>
                <a:tab pos="895350" algn="l"/>
              </a:tabLst>
            </a:pPr>
            <a:endParaRPr lang="ru-RU" sz="18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1953638" y="1484841"/>
            <a:ext cx="2362330" cy="38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lvl="1" algn="just" defTabSz="361950">
              <a:lnSpc>
                <a:spcPct val="110000"/>
              </a:lnSpc>
              <a:spcBef>
                <a:spcPts val="600"/>
              </a:spcBef>
              <a:tabLst>
                <a:tab pos="809625" algn="l"/>
              </a:tabLst>
            </a:pP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7812E604-9933-4D4C-8D36-740BA050ED6A}"/>
              </a:ext>
            </a:extLst>
          </p:cNvPr>
          <p:cNvSpPr txBox="1">
            <a:spLocks/>
          </p:cNvSpPr>
          <p:nvPr/>
        </p:nvSpPr>
        <p:spPr>
          <a:xfrm>
            <a:off x="0" y="1040233"/>
            <a:ext cx="12193057" cy="5250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algn="just">
              <a:spcBef>
                <a:spcPts val="0"/>
              </a:spcBef>
              <a:tabLst>
                <a:tab pos="538163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78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4572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сокращаются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рабочих дней сроки информирования оператором электронной площадки заказчика либо банка о взыскании по предоставленному обеспечению заявки в случае, если за один квартал календарного года на одной электронной площадке заявки участника отклонят трижды. (пункт 1 части 14, пункт 1 части 15 статьи 44 Закона №44-ФЗ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скорректированы требования к содержанию независимой гарантии для обеспечения заявки участника закупки. Устанавливается, что гарантия должна предусматривать выплату средств заказчику во всех установленных статьей 44 Закона №44-ФЗ случаях, а не только при наступлении обстоятельств, перечисленных в части 15 этой статьи (пункт 2 статьи 45 Закона №44-ФЗ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1" indent="457200" algn="just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электронных конкурсах появится возможность подать ценовое предложение ниже нуля,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заплатить заказчику за заключение с ним контракта вместо получения оплаты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поставленный товар, выполненную работу или услугу – (часть 8 статьи 48 Закона №44-ФЗ);</a:t>
            </a:r>
          </a:p>
          <a:p>
            <a:pPr marL="0" lvl="1" indent="45720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проведении электронного аукциона на повышение (за право заключения контракта) исключается максимальный размер ценового предложения. Сейчас такой предел составляет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млн. рублей (утратит силу подпункт «г» пункта 9 части 3 статьи 49 Закона №44-ФЗ).;</a:t>
            </a:r>
          </a:p>
          <a:p>
            <a:pPr marL="0" lvl="1" indent="45720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новый случай закупки у единственного поставщика (подрядчика, исполнителя) – закупка услуг по обращению с отходами I и II класса опасности (пункт 8 части 1 статьи 93 Закона №44-ФЗ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0-tub-ru.yandex.net/i?id=8b608dd5a8bd2b4de4f83a7821c6c336-l&amp;ref=rim&amp;n=13&amp;w=1080&amp;h=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326"/>
            <a:ext cx="12192000" cy="524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4546"/>
            <a:ext cx="12192000" cy="523116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-12886"/>
            <a:ext cx="12192000" cy="6870886"/>
            <a:chOff x="0" y="-12886"/>
            <a:chExt cx="12192000" cy="68708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320118"/>
              <a:ext cx="12192000" cy="537882"/>
            </a:xfrm>
            <a:prstGeom prst="rect">
              <a:avLst/>
            </a:prstGeom>
            <a:solidFill>
              <a:srgbClr val="1A7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-12886"/>
              <a:ext cx="12192000" cy="1089212"/>
            </a:xfrm>
            <a:prstGeom prst="rect">
              <a:avLst/>
            </a:prstGeom>
            <a:solidFill>
              <a:srgbClr val="3CB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3449"/>
            <a:ext cx="9144000" cy="75654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«АНТИКРИЗИСНЫЕ» МЕРЫ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1112558"/>
            <a:ext cx="12192000" cy="510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«антикризисные» меры 2022 года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2023 года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вправе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обеспечение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контракта, гарантийных обязательств (в случае, если контрактом не предусмотрена выплата аванса либо аванс под казначейским сопровождением) (часть 64.1 статьи 112 Закона №44-ФЗ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lvl="1" indent="365125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изменения в существенные условия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на основании решения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высшего исполнительного органа государственной власти субъекта РФ, местной администрации (часть 65.1 статьи 112 Закона №44-ФЗ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92075" lvl="1" indent="90488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закупки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единственного поставщика (подрядчика, исполнителя)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установленных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 РФ, высшими исполнительными органами субъектов РФ. </a:t>
            </a:r>
          </a:p>
          <a:p>
            <a:pPr lvl="0" indent="352425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endParaRPr lang="ru-RU" sz="1600" kern="0" dirty="0" smtClean="0">
              <a:solidFill>
                <a:srgbClr val="2327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52425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endParaRPr lang="ru-RU" sz="1600" kern="0" dirty="0">
              <a:solidFill>
                <a:srgbClr val="2327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52425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endParaRPr lang="ru-RU" sz="1600" kern="0" dirty="0">
              <a:solidFill>
                <a:srgbClr val="2327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2886"/>
            <a:ext cx="12192000" cy="6870886"/>
            <a:chOff x="0" y="-12886"/>
            <a:chExt cx="12192000" cy="68708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320118"/>
              <a:ext cx="12192000" cy="537882"/>
            </a:xfrm>
            <a:prstGeom prst="rect">
              <a:avLst/>
            </a:prstGeom>
            <a:solidFill>
              <a:srgbClr val="1A7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-12886"/>
              <a:ext cx="12192000" cy="1089212"/>
            </a:xfrm>
            <a:prstGeom prst="rect">
              <a:avLst/>
            </a:prstGeom>
            <a:solidFill>
              <a:srgbClr val="3CB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3449"/>
            <a:ext cx="9144000" cy="75654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«АНТИКРИЗИСНЫЕ» МЕРЫ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A8AE-A535-4328-90B9-468FADFF3309}" type="slidenum"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812E604-9933-4D4C-8D36-740BA050ED6A}"/>
              </a:ext>
            </a:extLst>
          </p:cNvPr>
          <p:cNvSpPr txBox="1">
            <a:spLocks/>
          </p:cNvSpPr>
          <p:nvPr/>
        </p:nvSpPr>
        <p:spPr>
          <a:xfrm>
            <a:off x="0" y="1076325"/>
            <a:ext cx="12192000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7188" algn="l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после соответствующих правок, на местном уровне будут работать и в 2023 году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57188" algn="l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Ханты-Мансийского автономного округа – Югры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25.03.2022 №103-п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осуществлении закупок товаров, работ, услуг для обеспечения государственных и (или) муниципальных нужд Ханты-Мансийского автономного округа – Югры у единственного поставщика (подрядчика, исполнителя)»;</a:t>
            </a:r>
          </a:p>
          <a:p>
            <a:pPr marL="0" lvl="1" indent="4572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г. Сургута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23.06.2022 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5011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принятия решений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изменения существенных условий контрактов,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января 2024 года, в целях обеспечения муниципальных нужд»;</a:t>
            </a:r>
          </a:p>
          <a:p>
            <a:pPr marL="0" lvl="1" indent="4572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г. Сургута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15.04.2022 №646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возможности осуществления закупок товаров, работ, услуг для обеспечения муниципальных нужд у единственного поставщика (подрядчика, исполнителя)».</a:t>
            </a: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продлено действие мер, позволяющих заказчику вносить изменения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условия строительного контракта, в случае если контракт нельзя исполнить по независящим от сторон обстоятельствам (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№680 от 16.04.2022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1439</Words>
  <Application>Microsoft Office PowerPoint</Application>
  <PresentationFormat>Широкоэкранный</PresentationFormat>
  <Paragraphs>91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НОВШЕСТВА В ЗАКУПКАХ 2022</vt:lpstr>
      <vt:lpstr>НОВШЕСТВА В ЗАКУПКАХ 2022</vt:lpstr>
      <vt:lpstr>НОВШЕСТВА В ЗАКУПКАХ 2022</vt:lpstr>
      <vt:lpstr>НОВШЕСТВА В ЗАКУПКАХ 2022</vt:lpstr>
      <vt:lpstr>ИЗМЕНЕНИЯ 2023 ГОДА</vt:lpstr>
      <vt:lpstr>ИЗМЕНЕНИЯ 2023 ГОДА</vt:lpstr>
      <vt:lpstr>«АНТИКРИЗИСНЫЕ» МЕРЫ </vt:lpstr>
      <vt:lpstr>«АНТИКРИЗИСНЫЕ» МЕРЫ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Чернышов Константин Сергеевич</dc:creator>
  <cp:lastModifiedBy>Чернышова Наталья Ивановна</cp:lastModifiedBy>
  <cp:revision>148</cp:revision>
  <cp:lastPrinted>2021-12-06T10:13:16Z</cp:lastPrinted>
  <dcterms:created xsi:type="dcterms:W3CDTF">2021-11-29T06:31:19Z</dcterms:created>
  <dcterms:modified xsi:type="dcterms:W3CDTF">2022-12-14T06:24:04Z</dcterms:modified>
</cp:coreProperties>
</file>